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67" r:id="rId15"/>
    <p:sldId id="268" r:id="rId16"/>
    <p:sldId id="269" r:id="rId17"/>
    <p:sldId id="270" r:id="rId18"/>
    <p:sldId id="272" r:id="rId19"/>
    <p:sldId id="273" r:id="rId2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796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995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8927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5596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9027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7750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1164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5559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96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5566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0703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7497-BD9D-4546-B516-05FD0A9E6699}" type="datetimeFigureOut">
              <a:rPr lang="es-PE" smtClean="0"/>
              <a:t>19/12/2016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76A2A-1BD2-48B9-9351-695504CC05A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208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6/napro/napro.shtml" TargetMode="External"/><Relationship Id="rId2" Type="http://schemas.openxmlformats.org/officeDocument/2006/relationships/hyperlink" Target="http://www.monografias.com/trabajos29/vision-y-estrategia/vision-y-estrategia.shtml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Cajamarca Digital e Innovador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152728" cy="769640"/>
          </a:xfrm>
        </p:spPr>
        <p:txBody>
          <a:bodyPr/>
          <a:lstStyle/>
          <a:p>
            <a:r>
              <a:rPr lang="es-PE" dirty="0" err="1" smtClean="0"/>
              <a:t>Mesias</a:t>
            </a:r>
            <a:r>
              <a:rPr lang="es-PE" dirty="0" smtClean="0"/>
              <a:t> Guevara </a:t>
            </a:r>
            <a:r>
              <a:rPr lang="es-PE" dirty="0" err="1" smtClean="0"/>
              <a:t>Amasifuen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81906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b="1" dirty="0">
                <a:latin typeface="Calibri" charset="0"/>
                <a:cs typeface="MS PGothic" charset="0"/>
                <a:sym typeface="Calibri" charset="0"/>
              </a:rPr>
              <a:t>Las TIC. Hechos sobre educación y </a:t>
            </a:r>
            <a:r>
              <a:rPr lang="es-ES" b="1" dirty="0">
                <a:solidFill>
                  <a:schemeClr val="bg1"/>
                </a:solidFill>
                <a:latin typeface="Calibri" charset="0"/>
                <a:cs typeface="MS PGothic" charset="0"/>
                <a:sym typeface="Calibri" charset="0"/>
              </a:rPr>
              <a:t>salud </a:t>
            </a:r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524327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5" name="Anillo 15"/>
          <p:cNvSpPr>
            <a:spLocks noChangeAspect="1"/>
          </p:cNvSpPr>
          <p:nvPr/>
        </p:nvSpPr>
        <p:spPr>
          <a:xfrm>
            <a:off x="1668463" y="3549352"/>
            <a:ext cx="2843212" cy="2841625"/>
          </a:xfrm>
          <a:prstGeom prst="donut">
            <a:avLst>
              <a:gd name="adj" fmla="val 9477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s-ES" altLang="es-PE" sz="2300" b="1" dirty="0">
              <a:latin typeface="Calibri"/>
              <a:ea typeface="Verdana" pitchFamily="34" charset="0"/>
              <a:cs typeface="Calibri"/>
            </a:endParaRPr>
          </a:p>
        </p:txBody>
      </p:sp>
      <p:sp>
        <p:nvSpPr>
          <p:cNvPr id="6" name="Elipse 12"/>
          <p:cNvSpPr>
            <a:spLocks noChangeAspect="1"/>
          </p:cNvSpPr>
          <p:nvPr/>
        </p:nvSpPr>
        <p:spPr bwMode="auto">
          <a:xfrm>
            <a:off x="1992313" y="3873202"/>
            <a:ext cx="2195512" cy="2195513"/>
          </a:xfrm>
          <a:prstGeom prst="ellipse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Verdana" pitchFamily="34" charset="0"/>
                <a:cs typeface="Calibri"/>
              </a:rPr>
              <a:t>En Salud los costos ahorrados son </a:t>
            </a:r>
            <a:r>
              <a:rPr lang="es-E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Verdana" pitchFamily="34" charset="0"/>
                <a:cs typeface="Calibri"/>
              </a:rPr>
              <a:t>25%</a:t>
            </a:r>
          </a:p>
        </p:txBody>
      </p:sp>
      <p:sp>
        <p:nvSpPr>
          <p:cNvPr id="7" name="Anillo 15"/>
          <p:cNvSpPr>
            <a:spLocks noChangeAspect="1"/>
          </p:cNvSpPr>
          <p:nvPr/>
        </p:nvSpPr>
        <p:spPr>
          <a:xfrm>
            <a:off x="4640263" y="3549352"/>
            <a:ext cx="2843212" cy="2841625"/>
          </a:xfrm>
          <a:prstGeom prst="donut">
            <a:avLst>
              <a:gd name="adj" fmla="val 9477"/>
            </a:avLst>
          </a:prstGeom>
          <a:solidFill>
            <a:schemeClr val="tx1">
              <a:lumMod val="75000"/>
              <a:lumOff val="2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s-ES" altLang="es-PE" sz="2300" b="1" dirty="0">
              <a:latin typeface="Calibri"/>
              <a:ea typeface="Verdana" pitchFamily="34" charset="0"/>
              <a:cs typeface="Calibri"/>
            </a:endParaRPr>
          </a:p>
        </p:txBody>
      </p:sp>
      <p:sp>
        <p:nvSpPr>
          <p:cNvPr id="8" name="Elipse 14"/>
          <p:cNvSpPr>
            <a:spLocks noChangeAspect="1"/>
          </p:cNvSpPr>
          <p:nvPr/>
        </p:nvSpPr>
        <p:spPr bwMode="auto">
          <a:xfrm>
            <a:off x="4962525" y="3873202"/>
            <a:ext cx="2197100" cy="2195513"/>
          </a:xfrm>
          <a:prstGeom prst="ellipse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Verdana" pitchFamily="34" charset="0"/>
                <a:cs typeface="Calibri"/>
              </a:rPr>
              <a:t>En Educación costos ahorrados son </a:t>
            </a:r>
            <a:r>
              <a:rPr lang="es-E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Verdana" pitchFamily="34" charset="0"/>
                <a:cs typeface="Calibri"/>
              </a:rPr>
              <a:t>90%</a:t>
            </a:r>
          </a:p>
        </p:txBody>
      </p:sp>
      <p:sp>
        <p:nvSpPr>
          <p:cNvPr id="9" name="Elipse 15"/>
          <p:cNvSpPr>
            <a:spLocks noChangeAspect="1"/>
          </p:cNvSpPr>
          <p:nvPr/>
        </p:nvSpPr>
        <p:spPr bwMode="auto">
          <a:xfrm>
            <a:off x="3779838" y="2142827"/>
            <a:ext cx="1582737" cy="1585913"/>
          </a:xfrm>
          <a:prstGeom prst="ellipse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s-ES" sz="2200" dirty="0" smtClean="0">
                <a:solidFill>
                  <a:srgbClr val="FFFFFF"/>
                </a:solidFill>
                <a:ea typeface="Verdana" panose="020B0604030504040204" pitchFamily="34" charset="0"/>
              </a:rPr>
              <a:t>Usando </a:t>
            </a:r>
            <a:r>
              <a:rPr lang="es-ES" sz="4000" b="1" dirty="0" smtClean="0">
                <a:solidFill>
                  <a:srgbClr val="FFFFFF"/>
                </a:solidFill>
                <a:ea typeface="Verdana" panose="020B0604030504040204" pitchFamily="34" charset="0"/>
              </a:rPr>
              <a:t>TIC</a:t>
            </a:r>
          </a:p>
        </p:txBody>
      </p:sp>
      <p:sp>
        <p:nvSpPr>
          <p:cNvPr id="10" name="Flecha izquierda 17"/>
          <p:cNvSpPr/>
          <p:nvPr/>
        </p:nvSpPr>
        <p:spPr>
          <a:xfrm rot="18868364">
            <a:off x="3773488" y="3381077"/>
            <a:ext cx="266700" cy="457200"/>
          </a:xfrm>
          <a:prstGeom prst="leftArrow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600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11" name="Flecha izquierda 18"/>
          <p:cNvSpPr/>
          <p:nvPr/>
        </p:nvSpPr>
        <p:spPr>
          <a:xfrm rot="13473092">
            <a:off x="5126038" y="3366790"/>
            <a:ext cx="266700" cy="457200"/>
          </a:xfrm>
          <a:prstGeom prst="leftArrow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600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12" name="6 CuadroTexto"/>
          <p:cNvSpPr txBox="1">
            <a:spLocks noChangeArrowheads="1"/>
          </p:cNvSpPr>
          <p:nvPr/>
        </p:nvSpPr>
        <p:spPr bwMode="auto">
          <a:xfrm>
            <a:off x="76200" y="6340177"/>
            <a:ext cx="47037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just" eaLnBrk="1"/>
            <a:r>
              <a:rPr lang="es-MX" altLang="es-ES" sz="800">
                <a:solidFill>
                  <a:srgbClr val="595959"/>
                </a:solidFill>
              </a:rPr>
              <a:t>Fuente: BID</a:t>
            </a:r>
            <a:endParaRPr lang="es-ES" altLang="es-ES" sz="8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589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b="1" dirty="0"/>
              <a:t>Política TIC y su </a:t>
            </a:r>
            <a:r>
              <a:rPr lang="es-ES" b="1" dirty="0" err="1"/>
              <a:t>transversalización</a:t>
            </a:r>
            <a:r>
              <a:rPr lang="es-ES" b="1" dirty="0"/>
              <a:t> </a:t>
            </a:r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596335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pic>
        <p:nvPicPr>
          <p:cNvPr id="5" name="Imagen 16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538" y="2438969"/>
            <a:ext cx="3816425" cy="3816425"/>
          </a:xfrm>
          <a:prstGeom prst="rect">
            <a:avLst/>
          </a:prstGeom>
        </p:spPr>
      </p:pic>
      <p:sp>
        <p:nvSpPr>
          <p:cNvPr id="6" name="CuadroTexto 17"/>
          <p:cNvSpPr txBox="1"/>
          <p:nvPr/>
        </p:nvSpPr>
        <p:spPr>
          <a:xfrm>
            <a:off x="7356475" y="4897710"/>
            <a:ext cx="1752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  <a:sym typeface="Calibri" charset="0"/>
              </a:rPr>
              <a:t>Actividades productivas</a:t>
            </a:r>
          </a:p>
        </p:txBody>
      </p:sp>
      <p:sp>
        <p:nvSpPr>
          <p:cNvPr id="7" name="CuadroTexto 7"/>
          <p:cNvSpPr txBox="1">
            <a:spLocks noChangeArrowheads="1"/>
          </p:cNvSpPr>
          <p:nvPr/>
        </p:nvSpPr>
        <p:spPr bwMode="auto">
          <a:xfrm>
            <a:off x="7491413" y="3111773"/>
            <a:ext cx="157638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/>
            <a:r>
              <a:rPr lang="es-ES" altLang="es-ES" sz="2100">
                <a:solidFill>
                  <a:srgbClr val="404040"/>
                </a:solidFill>
              </a:rPr>
              <a:t>Gobierno electrónico</a:t>
            </a:r>
          </a:p>
        </p:txBody>
      </p:sp>
      <p:sp>
        <p:nvSpPr>
          <p:cNvPr id="8" name="CuadroTexto 8"/>
          <p:cNvSpPr txBox="1">
            <a:spLocks noChangeArrowheads="1"/>
          </p:cNvSpPr>
          <p:nvPr/>
        </p:nvSpPr>
        <p:spPr bwMode="auto">
          <a:xfrm>
            <a:off x="5108575" y="2025923"/>
            <a:ext cx="1301750" cy="4143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charset="0"/>
                <a:ea typeface="MS PGothic" charset="0"/>
                <a:cs typeface="MS PGothic" charset="0"/>
                <a:sym typeface="Calibri" charset="0"/>
              </a:defRPr>
            </a:lvl9pPr>
          </a:lstStyle>
          <a:p>
            <a:pPr algn="ctr" eaLnBrk="1" hangingPunct="1">
              <a:defRPr/>
            </a:pPr>
            <a:r>
              <a:rPr lang="es-ES" sz="21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0"/>
                <a:cs typeface="ＭＳ Ｐゴシック" charset="0"/>
              </a:rPr>
              <a:t>Seguridad</a:t>
            </a:r>
            <a:endParaRPr lang="es-ES" sz="2100" dirty="0" smtClean="0">
              <a:solidFill>
                <a:srgbClr val="404040"/>
              </a:solidFill>
            </a:endParaRPr>
          </a:p>
        </p:txBody>
      </p:sp>
      <p:sp>
        <p:nvSpPr>
          <p:cNvPr id="9" name="CuadroTexto 20"/>
          <p:cNvSpPr txBox="1"/>
          <p:nvPr/>
        </p:nvSpPr>
        <p:spPr>
          <a:xfrm>
            <a:off x="4872038" y="6193110"/>
            <a:ext cx="1774825" cy="414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ES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  <a:sym typeface="Calibri" charset="0"/>
              </a:rPr>
              <a:t>Otros sectores</a:t>
            </a:r>
          </a:p>
        </p:txBody>
      </p:sp>
      <p:sp>
        <p:nvSpPr>
          <p:cNvPr id="10" name="CuadroTexto 22"/>
          <p:cNvSpPr txBox="1"/>
          <p:nvPr/>
        </p:nvSpPr>
        <p:spPr>
          <a:xfrm>
            <a:off x="2484438" y="3310210"/>
            <a:ext cx="1439862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  <a:sym typeface="Calibri" charset="0"/>
              </a:rPr>
              <a:t>Salud</a:t>
            </a:r>
          </a:p>
        </p:txBody>
      </p:sp>
      <p:sp>
        <p:nvSpPr>
          <p:cNvPr id="11" name="CuadroTexto 23"/>
          <p:cNvSpPr txBox="1">
            <a:spLocks noChangeArrowheads="1"/>
          </p:cNvSpPr>
          <p:nvPr/>
        </p:nvSpPr>
        <p:spPr bwMode="auto">
          <a:xfrm>
            <a:off x="2484438" y="5058048"/>
            <a:ext cx="14398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/>
            <a:r>
              <a:rPr lang="es-ES" altLang="es-ES" sz="2100" b="1">
                <a:solidFill>
                  <a:srgbClr val="404040"/>
                </a:solidFill>
              </a:rPr>
              <a:t>Educación</a:t>
            </a:r>
          </a:p>
        </p:txBody>
      </p:sp>
      <p:pic>
        <p:nvPicPr>
          <p:cNvPr id="12" name="Imagen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13" y="5570810"/>
            <a:ext cx="5746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uadroTexto 28"/>
          <p:cNvSpPr txBox="1">
            <a:spLocks noChangeArrowheads="1"/>
          </p:cNvSpPr>
          <p:nvPr/>
        </p:nvSpPr>
        <p:spPr bwMode="auto">
          <a:xfrm>
            <a:off x="4832350" y="3889648"/>
            <a:ext cx="187007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s-ES" altLang="es-ES" sz="3000" b="1">
                <a:solidFill>
                  <a:srgbClr val="FD6155"/>
                </a:solidFill>
              </a:rPr>
              <a:t>Política </a:t>
            </a:r>
          </a:p>
          <a:p>
            <a:pPr algn="ctr" eaLnBrk="1" hangingPunct="1">
              <a:lnSpc>
                <a:spcPct val="90000"/>
              </a:lnSpc>
            </a:pPr>
            <a:r>
              <a:rPr lang="es-ES" altLang="es-ES" sz="3000" b="1">
                <a:solidFill>
                  <a:srgbClr val="FD6155"/>
                </a:solidFill>
              </a:rPr>
              <a:t>TIC</a:t>
            </a:r>
          </a:p>
        </p:txBody>
      </p:sp>
      <p:pic>
        <p:nvPicPr>
          <p:cNvPr id="14" name="Imagen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735785"/>
            <a:ext cx="57467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575198"/>
            <a:ext cx="5032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n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82" b="16547"/>
          <a:stretch>
            <a:fillRect/>
          </a:stretch>
        </p:blipFill>
        <p:spPr bwMode="auto">
          <a:xfrm>
            <a:off x="6821488" y="3446735"/>
            <a:ext cx="611187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n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4777060"/>
            <a:ext cx="4921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n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963" y="3413398"/>
            <a:ext cx="5064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ángulo redondeado 32"/>
          <p:cNvSpPr>
            <a:spLocks noChangeArrowheads="1"/>
          </p:cNvSpPr>
          <p:nvPr/>
        </p:nvSpPr>
        <p:spPr bwMode="auto">
          <a:xfrm>
            <a:off x="2493963" y="3259410"/>
            <a:ext cx="1420812" cy="503238"/>
          </a:xfrm>
          <a:prstGeom prst="roundRect">
            <a:avLst>
              <a:gd name="adj" fmla="val 8134"/>
            </a:avLst>
          </a:prstGeom>
          <a:noFill/>
          <a:ln w="38100">
            <a:solidFill>
              <a:srgbClr val="00B05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 anchor="ctr"/>
          <a:lstStyle>
            <a:lvl1pPr marL="4572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eaLnBrk="1"/>
            <a:endParaRPr lang="es-PE" altLang="es-ES" sz="1800"/>
          </a:p>
        </p:txBody>
      </p:sp>
      <p:sp>
        <p:nvSpPr>
          <p:cNvPr id="20" name="Rectángulo redondeado 33"/>
          <p:cNvSpPr>
            <a:spLocks noChangeArrowheads="1"/>
          </p:cNvSpPr>
          <p:nvPr/>
        </p:nvSpPr>
        <p:spPr bwMode="auto">
          <a:xfrm>
            <a:off x="2493963" y="5023123"/>
            <a:ext cx="1420812" cy="504825"/>
          </a:xfrm>
          <a:prstGeom prst="roundRect">
            <a:avLst>
              <a:gd name="adj" fmla="val 8134"/>
            </a:avLst>
          </a:prstGeom>
          <a:noFill/>
          <a:ln w="38100">
            <a:solidFill>
              <a:srgbClr val="00B05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 anchor="ctr"/>
          <a:lstStyle>
            <a:lvl1pPr marL="4572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eaLnBrk="1"/>
            <a:endParaRPr lang="es-PE" altLang="es-ES" sz="1800"/>
          </a:p>
        </p:txBody>
      </p:sp>
      <p:sp>
        <p:nvSpPr>
          <p:cNvPr id="21" name="Rectángulo redondeado 13"/>
          <p:cNvSpPr/>
          <p:nvPr/>
        </p:nvSpPr>
        <p:spPr>
          <a:xfrm>
            <a:off x="107950" y="3222898"/>
            <a:ext cx="1655763" cy="2305050"/>
          </a:xfrm>
          <a:prstGeom prst="roundRect">
            <a:avLst>
              <a:gd name="adj" fmla="val 8157"/>
            </a:avLst>
          </a:prstGeom>
          <a:solidFill>
            <a:srgbClr val="FD6155"/>
          </a:solidFill>
          <a:ln w="57150">
            <a:solidFill>
              <a:schemeClr val="bg1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 lIns="45719" tIns="45719" rIns="45719" bIns="45719" anchor="ctr"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 eaLnBrk="1">
              <a:defRPr/>
            </a:pPr>
            <a:r>
              <a:rPr lang="es-PE" b="1" smtClean="0">
                <a:solidFill>
                  <a:schemeClr val="bg1"/>
                </a:solidFill>
              </a:rPr>
              <a:t> Política TIC </a:t>
            </a:r>
          </a:p>
          <a:p>
            <a:pPr algn="ctr" eaLnBrk="1">
              <a:defRPr/>
            </a:pPr>
            <a:r>
              <a:rPr lang="es-PE" sz="2000" smtClean="0">
                <a:solidFill>
                  <a:schemeClr val="bg1"/>
                </a:solidFill>
              </a:rPr>
              <a:t>tiene un impacto multisectorial</a:t>
            </a:r>
            <a:endParaRPr lang="es-ES" sz="2000" smtClean="0">
              <a:solidFill>
                <a:schemeClr val="bg1"/>
              </a:solidFill>
            </a:endParaRPr>
          </a:p>
        </p:txBody>
      </p:sp>
      <p:sp>
        <p:nvSpPr>
          <p:cNvPr id="22" name="Flecha derecha 35"/>
          <p:cNvSpPr>
            <a:spLocks noChangeArrowheads="1"/>
          </p:cNvSpPr>
          <p:nvPr/>
        </p:nvSpPr>
        <p:spPr bwMode="auto">
          <a:xfrm>
            <a:off x="1763713" y="4051573"/>
            <a:ext cx="504825" cy="647700"/>
          </a:xfrm>
          <a:prstGeom prst="rightArrow">
            <a:avLst>
              <a:gd name="adj1" fmla="val 50000"/>
              <a:gd name="adj2" fmla="val 50000"/>
            </a:avLst>
          </a:prstGeom>
          <a:noFill/>
          <a:ln w="57150">
            <a:solidFill>
              <a:srgbClr val="BFBFB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19" tIns="45719" rIns="45719" bIns="45719" anchor="ctr"/>
          <a:lstStyle>
            <a:lvl1pPr marL="4572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eaLnBrk="1"/>
            <a:endParaRPr lang="es-ES" altLang="es-ES" sz="1800"/>
          </a:p>
        </p:txBody>
      </p:sp>
    </p:spTree>
    <p:extLst>
      <p:ext uri="{BB962C8B-B14F-4D97-AF65-F5344CB8AC3E}">
        <p14:creationId xmlns:p14="http://schemas.microsoft.com/office/powerpoint/2010/main" val="2941025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b="1" dirty="0"/>
              <a:t>Política TIC y su </a:t>
            </a:r>
            <a:r>
              <a:rPr lang="es-ES" b="1" dirty="0" err="1"/>
              <a:t>transversalización</a:t>
            </a:r>
            <a:r>
              <a:rPr lang="es-ES" b="1" dirty="0"/>
              <a:t> </a:t>
            </a:r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452319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5" name="Elipse 13"/>
          <p:cNvSpPr>
            <a:spLocks noChangeAspect="1"/>
          </p:cNvSpPr>
          <p:nvPr/>
        </p:nvSpPr>
        <p:spPr bwMode="auto">
          <a:xfrm>
            <a:off x="1509713" y="2039069"/>
            <a:ext cx="2201862" cy="2203450"/>
          </a:xfrm>
          <a:prstGeom prst="ellipse">
            <a:avLst/>
          </a:prstGeom>
          <a:solidFill>
            <a:schemeClr val="bg1">
              <a:lumMod val="95000"/>
              <a:alpha val="62000"/>
            </a:schemeClr>
          </a:solidFill>
          <a:ln w="127000" cmpd="sng">
            <a:solidFill>
              <a:srgbClr val="FD615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s-ES" sz="2500" b="1" dirty="0" smtClean="0">
                <a:solidFill>
                  <a:srgbClr val="7F7F7F"/>
                </a:solidFill>
                <a:ea typeface="Verdana" panose="020B0604030504040204" pitchFamily="34" charset="0"/>
              </a:rPr>
              <a:t>Política de Salud</a:t>
            </a:r>
            <a:endParaRPr lang="es-ES" sz="2500" dirty="0" smtClean="0">
              <a:solidFill>
                <a:srgbClr val="7F7F7F"/>
              </a:solidFill>
              <a:ea typeface="Verdana" panose="020B0604030504040204" pitchFamily="34" charset="0"/>
            </a:endParaRPr>
          </a:p>
        </p:txBody>
      </p:sp>
      <p:sp>
        <p:nvSpPr>
          <p:cNvPr id="6" name="Elipse 14"/>
          <p:cNvSpPr>
            <a:spLocks noChangeAspect="1"/>
          </p:cNvSpPr>
          <p:nvPr/>
        </p:nvSpPr>
        <p:spPr bwMode="auto">
          <a:xfrm>
            <a:off x="5360988" y="2039069"/>
            <a:ext cx="2201862" cy="2203450"/>
          </a:xfrm>
          <a:prstGeom prst="ellipse">
            <a:avLst/>
          </a:prstGeom>
          <a:solidFill>
            <a:schemeClr val="bg1">
              <a:lumMod val="95000"/>
              <a:alpha val="62000"/>
            </a:schemeClr>
          </a:solidFill>
          <a:ln w="127000" cmpd="sng">
            <a:solidFill>
              <a:srgbClr val="00B050">
                <a:alpha val="67843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s-ES" sz="2500" b="1" dirty="0" smtClean="0">
                <a:solidFill>
                  <a:srgbClr val="7F7F7F"/>
                </a:solidFill>
                <a:ea typeface="Verdana" panose="020B0604030504040204" pitchFamily="34" charset="0"/>
              </a:rPr>
              <a:t>Política de Educación</a:t>
            </a:r>
            <a:endParaRPr lang="es-ES" sz="2500" dirty="0" smtClean="0">
              <a:solidFill>
                <a:srgbClr val="7F7F7F"/>
              </a:solidFill>
              <a:ea typeface="Verdana" panose="020B0604030504040204" pitchFamily="34" charset="0"/>
            </a:endParaRPr>
          </a:p>
        </p:txBody>
      </p:sp>
      <p:sp>
        <p:nvSpPr>
          <p:cNvPr id="7" name="CuadroTexto 18"/>
          <p:cNvSpPr txBox="1">
            <a:spLocks noChangeArrowheads="1"/>
          </p:cNvSpPr>
          <p:nvPr/>
        </p:nvSpPr>
        <p:spPr bwMode="auto">
          <a:xfrm>
            <a:off x="863600" y="4488582"/>
            <a:ext cx="3492500" cy="1800225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s-ES"/>
            </a:defPPr>
            <a:lvl1pPr algn="ctr" eaLnBrk="1">
              <a:defRPr sz="1700">
                <a:solidFill>
                  <a:srgbClr val="7F7F7F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79388" indent="-179388" algn="l">
              <a:buFont typeface="Courier New" panose="02070309020205020404" pitchFamily="49" charset="0"/>
              <a:buChar char="o"/>
              <a:defRPr/>
            </a:pPr>
            <a:r>
              <a:rPr lang="es-ES" sz="1600" dirty="0" smtClean="0">
                <a:sym typeface="Calibri" charset="0"/>
              </a:rPr>
              <a:t>Fortalecer la atención primaria de salud</a:t>
            </a:r>
          </a:p>
          <a:p>
            <a:pPr marL="179388" indent="-179388" algn="l">
              <a:buFont typeface="Courier New" panose="02070309020205020404" pitchFamily="49" charset="0"/>
              <a:buChar char="o"/>
              <a:defRPr/>
            </a:pPr>
            <a:r>
              <a:rPr lang="es-ES" sz="1600" dirty="0" smtClean="0">
                <a:sym typeface="Calibri" charset="0"/>
              </a:rPr>
              <a:t>Mejorar la gestión de recursos humanos</a:t>
            </a:r>
          </a:p>
          <a:p>
            <a:pPr marL="179388" indent="-179388" algn="l">
              <a:buFont typeface="Courier New" panose="02070309020205020404" pitchFamily="49" charset="0"/>
              <a:buChar char="o"/>
              <a:defRPr/>
            </a:pPr>
            <a:r>
              <a:rPr lang="es-ES" sz="1600" dirty="0" smtClean="0">
                <a:sym typeface="Calibri" charset="0"/>
              </a:rPr>
              <a:t>Mejorar la eficiencia, calidad y acceso a servicios hospitalarios y especializados</a:t>
            </a:r>
          </a:p>
        </p:txBody>
      </p:sp>
      <p:cxnSp>
        <p:nvCxnSpPr>
          <p:cNvPr id="8" name="Conector angular 23"/>
          <p:cNvCxnSpPr>
            <a:stCxn id="5" idx="2"/>
            <a:endCxn id="7" idx="1"/>
          </p:cNvCxnSpPr>
          <p:nvPr/>
        </p:nvCxnSpPr>
        <p:spPr>
          <a:xfrm rot="10800000" flipV="1">
            <a:off x="863600" y="3140794"/>
            <a:ext cx="646113" cy="2247900"/>
          </a:xfrm>
          <a:prstGeom prst="bentConnector3">
            <a:avLst>
              <a:gd name="adj1" fmla="val 135438"/>
            </a:avLst>
          </a:prstGeom>
          <a:ln w="57150" cmpd="sng">
            <a:solidFill>
              <a:schemeClr val="bg1">
                <a:lumMod val="65000"/>
              </a:schemeClr>
            </a:solidFill>
            <a:prstDash val="sysDot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3348757"/>
            <a:ext cx="50641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5" y="3313832"/>
            <a:ext cx="5746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uadroTexto 18"/>
          <p:cNvSpPr txBox="1">
            <a:spLocks noChangeArrowheads="1"/>
          </p:cNvSpPr>
          <p:nvPr/>
        </p:nvSpPr>
        <p:spPr bwMode="auto">
          <a:xfrm>
            <a:off x="4716463" y="4488582"/>
            <a:ext cx="3490912" cy="1800225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s-ES"/>
            </a:defPPr>
            <a:lvl1pPr algn="ctr" eaLnBrk="1">
              <a:defRPr sz="1700">
                <a:solidFill>
                  <a:srgbClr val="7F7F7F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269875" indent="-269875" algn="l"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ym typeface="Calibri" charset="0"/>
              </a:rPr>
              <a:t>Fortalecer el aprendizaje</a:t>
            </a:r>
          </a:p>
          <a:p>
            <a:pPr marL="269875" indent="-269875" algn="l"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ym typeface="Calibri" charset="0"/>
              </a:rPr>
              <a:t>Fortalecer la docencia</a:t>
            </a:r>
          </a:p>
          <a:p>
            <a:pPr marL="269875" indent="-269875" algn="l"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ym typeface="Calibri" charset="0"/>
              </a:rPr>
              <a:t>Mejorar la gestión</a:t>
            </a:r>
          </a:p>
          <a:p>
            <a:pPr marL="269875" indent="-269875" algn="l"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ym typeface="Calibri" charset="0"/>
              </a:rPr>
              <a:t>Incrementar y mejorar la Infraestructura</a:t>
            </a:r>
            <a:endParaRPr lang="es-PE" dirty="0">
              <a:sym typeface="Calibri" charset="0"/>
            </a:endParaRPr>
          </a:p>
        </p:txBody>
      </p:sp>
      <p:cxnSp>
        <p:nvCxnSpPr>
          <p:cNvPr id="12" name="Conector angular 25"/>
          <p:cNvCxnSpPr>
            <a:stCxn id="6" idx="6"/>
            <a:endCxn id="11" idx="3"/>
          </p:cNvCxnSpPr>
          <p:nvPr/>
        </p:nvCxnSpPr>
        <p:spPr>
          <a:xfrm>
            <a:off x="7562850" y="3140794"/>
            <a:ext cx="644525" cy="2247900"/>
          </a:xfrm>
          <a:prstGeom prst="bentConnector3">
            <a:avLst>
              <a:gd name="adj1" fmla="val 135438"/>
            </a:avLst>
          </a:prstGeom>
          <a:ln w="57150" cmpd="sng">
            <a:solidFill>
              <a:schemeClr val="bg1">
                <a:lumMod val="65000"/>
              </a:schemeClr>
            </a:solidFill>
            <a:prstDash val="sysDot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198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SALUD</a:t>
            </a:r>
            <a:endParaRPr lang="es-PE" dirty="0"/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524327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4" name="Rectángulo redondeado 12"/>
          <p:cNvSpPr>
            <a:spLocks noChangeArrowheads="1"/>
          </p:cNvSpPr>
          <p:nvPr/>
        </p:nvSpPr>
        <p:spPr bwMode="auto">
          <a:xfrm>
            <a:off x="0" y="1588790"/>
            <a:ext cx="9142413" cy="360362"/>
          </a:xfrm>
          <a:prstGeom prst="roundRect">
            <a:avLst>
              <a:gd name="adj" fmla="val 0"/>
            </a:avLst>
          </a:prstGeom>
          <a:solidFill>
            <a:srgbClr val="FF0000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>
              <a:defRPr/>
            </a:pPr>
            <a:r>
              <a:rPr lang="es-ES" sz="2100" b="1" dirty="0">
                <a:solidFill>
                  <a:schemeClr val="bg1"/>
                </a:solidFill>
                <a:latin typeface="Calibri" charset="0"/>
                <a:cs typeface="MS PGothic" charset="0"/>
                <a:sym typeface="Calibri" charset="0"/>
              </a:rPr>
              <a:t>Aprovechamiento de las TIC en el sector SALUD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2944515"/>
            <a:ext cx="3238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nillo 15"/>
          <p:cNvSpPr>
            <a:spLocks noChangeAspect="1"/>
          </p:cNvSpPr>
          <p:nvPr/>
        </p:nvSpPr>
        <p:spPr>
          <a:xfrm>
            <a:off x="3827463" y="2804815"/>
            <a:ext cx="1487487" cy="1487487"/>
          </a:xfrm>
          <a:prstGeom prst="donut">
            <a:avLst>
              <a:gd name="adj" fmla="val 5588"/>
            </a:avLst>
          </a:prstGeom>
          <a:solidFill>
            <a:schemeClr val="bg1">
              <a:lumMod val="50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>
              <a:defRPr/>
            </a:pPr>
            <a:endParaRPr lang="es-ES" altLang="es-PE" sz="1800" b="1" dirty="0">
              <a:solidFill>
                <a:srgbClr val="FD6155"/>
              </a:solidFill>
              <a:latin typeface="Calibri"/>
              <a:ea typeface="Verdana" pitchFamily="34" charset="0"/>
              <a:cs typeface="Calibri"/>
            </a:endParaRPr>
          </a:p>
        </p:txBody>
      </p:sp>
      <p:pic>
        <p:nvPicPr>
          <p:cNvPr id="7" name="Imagen 3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184" y="5221973"/>
            <a:ext cx="926232" cy="926232"/>
          </a:xfrm>
          <a:prstGeom prst="rect">
            <a:avLst/>
          </a:prstGeom>
        </p:spPr>
      </p:pic>
      <p:pic>
        <p:nvPicPr>
          <p:cNvPr id="8" name="Imagen 4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" t="9814" r="2923" b="47768"/>
          <a:stretch/>
        </p:blipFill>
        <p:spPr bwMode="auto">
          <a:xfrm>
            <a:off x="4043243" y="3388933"/>
            <a:ext cx="1055927" cy="46800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9" name="Imagen 36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3" b="13086"/>
          <a:stretch/>
        </p:blipFill>
        <p:spPr>
          <a:xfrm>
            <a:off x="6369616" y="5109090"/>
            <a:ext cx="1548000" cy="1119987"/>
          </a:xfrm>
          <a:prstGeom prst="rect">
            <a:avLst/>
          </a:prstGeom>
        </p:spPr>
      </p:pic>
      <p:sp>
        <p:nvSpPr>
          <p:cNvPr id="10" name="CuadroTexto 18"/>
          <p:cNvSpPr txBox="1">
            <a:spLocks noChangeArrowheads="1"/>
          </p:cNvSpPr>
          <p:nvPr/>
        </p:nvSpPr>
        <p:spPr bwMode="auto">
          <a:xfrm>
            <a:off x="1476375" y="4647902"/>
            <a:ext cx="1139825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Hospital de Referencia</a:t>
            </a:r>
            <a:endParaRPr lang="es-PE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11" name="CuadroTexto 18"/>
          <p:cNvSpPr txBox="1">
            <a:spLocks noChangeArrowheads="1"/>
          </p:cNvSpPr>
          <p:nvPr/>
        </p:nvSpPr>
        <p:spPr bwMode="auto">
          <a:xfrm>
            <a:off x="6483350" y="4643140"/>
            <a:ext cx="1331913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Instituto Especializado</a:t>
            </a:r>
            <a:endParaRPr lang="es-PE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12" name="CuadroTexto 18"/>
          <p:cNvSpPr txBox="1">
            <a:spLocks noChangeArrowheads="1"/>
          </p:cNvSpPr>
          <p:nvPr/>
        </p:nvSpPr>
        <p:spPr bwMode="auto">
          <a:xfrm>
            <a:off x="4103688" y="2944515"/>
            <a:ext cx="935037" cy="431800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Centro de Salud</a:t>
            </a:r>
            <a:endParaRPr lang="es-PE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13" name="Cloud"/>
          <p:cNvSpPr>
            <a:spLocks noChangeAspect="1" noEditPoints="1" noChangeArrowheads="1"/>
          </p:cNvSpPr>
          <p:nvPr/>
        </p:nvSpPr>
        <p:spPr bwMode="auto">
          <a:xfrm>
            <a:off x="3309938" y="5257502"/>
            <a:ext cx="2522537" cy="85566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C158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93663" algn="ctr">
              <a:defRPr/>
            </a:pPr>
            <a:r>
              <a:rPr lang="es-ES" sz="1300" dirty="0">
                <a:solidFill>
                  <a:schemeClr val="bg1"/>
                </a:solidFill>
                <a:latin typeface="Calibri" charset="0"/>
                <a:cs typeface="Calibri" charset="0"/>
              </a:rPr>
              <a:t>Red de Telecomunicaciones</a:t>
            </a:r>
          </a:p>
        </p:txBody>
      </p:sp>
      <p:cxnSp>
        <p:nvCxnSpPr>
          <p:cNvPr id="14" name="Conector curvado 41"/>
          <p:cNvCxnSpPr>
            <a:stCxn id="6" idx="2"/>
            <a:endCxn id="10" idx="3"/>
          </p:cNvCxnSpPr>
          <p:nvPr/>
        </p:nvCxnSpPr>
        <p:spPr bwMode="auto">
          <a:xfrm rot="10800000" flipV="1">
            <a:off x="2616200" y="3549352"/>
            <a:ext cx="1211263" cy="131445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D6155"/>
            </a:solidFill>
            <a:prstDash val="dash"/>
            <a:headEnd type="none" w="med" len="med"/>
            <a:tailEnd type="triangl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5" name="Conector recto de flecha 15"/>
          <p:cNvCxnSpPr>
            <a:cxnSpLocks noChangeShapeType="1"/>
          </p:cNvCxnSpPr>
          <p:nvPr/>
        </p:nvCxnSpPr>
        <p:spPr bwMode="auto">
          <a:xfrm>
            <a:off x="4570413" y="4292302"/>
            <a:ext cx="0" cy="1014413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Conector recto de flecha 39"/>
          <p:cNvCxnSpPr>
            <a:cxnSpLocks noChangeShapeType="1"/>
            <a:stCxn id="9" idx="1"/>
            <a:endCxn id="13" idx="2"/>
          </p:cNvCxnSpPr>
          <p:nvPr/>
        </p:nvCxnSpPr>
        <p:spPr bwMode="auto">
          <a:xfrm flipH="1">
            <a:off x="5830888" y="5668665"/>
            <a:ext cx="538162" cy="0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Conector recto de flecha 42"/>
          <p:cNvCxnSpPr>
            <a:cxnSpLocks noChangeShapeType="1"/>
            <a:stCxn id="13" idx="0"/>
            <a:endCxn id="7" idx="3"/>
          </p:cNvCxnSpPr>
          <p:nvPr/>
        </p:nvCxnSpPr>
        <p:spPr bwMode="auto">
          <a:xfrm flipH="1">
            <a:off x="2509838" y="5684540"/>
            <a:ext cx="808037" cy="0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Conector curvado 45"/>
          <p:cNvCxnSpPr>
            <a:stCxn id="6" idx="6"/>
            <a:endCxn id="11" idx="1"/>
          </p:cNvCxnSpPr>
          <p:nvPr/>
        </p:nvCxnSpPr>
        <p:spPr bwMode="auto">
          <a:xfrm>
            <a:off x="5314950" y="3549352"/>
            <a:ext cx="1168400" cy="1309688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D6155"/>
            </a:solidFill>
            <a:prstDash val="dash"/>
            <a:headEnd type="none" w="med" len="med"/>
            <a:tailEnd type="triangl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pic>
        <p:nvPicPr>
          <p:cNvPr id="19" name="Picture 3837" descr="C:\Users\SSAAVEDRA\Pictures\Telemedicin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82"/>
          <a:stretch>
            <a:fillRect/>
          </a:stretch>
        </p:blipFill>
        <p:spPr bwMode="auto">
          <a:xfrm>
            <a:off x="195263" y="5357515"/>
            <a:ext cx="12954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telepresencia_telemedicin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600" y="5397202"/>
            <a:ext cx="110331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nillo 15"/>
          <p:cNvSpPr>
            <a:spLocks noChangeAspect="1"/>
          </p:cNvSpPr>
          <p:nvPr/>
        </p:nvSpPr>
        <p:spPr>
          <a:xfrm>
            <a:off x="3030538" y="2369840"/>
            <a:ext cx="1084262" cy="1084262"/>
          </a:xfrm>
          <a:prstGeom prst="donut">
            <a:avLst>
              <a:gd name="adj" fmla="val 12354"/>
            </a:avLst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ES" altLang="es-PE" sz="1200" dirty="0">
                <a:solidFill>
                  <a:schemeClr val="tx1"/>
                </a:solidFill>
                <a:latin typeface="Calibri"/>
                <a:ea typeface="Verdana" pitchFamily="34" charset="0"/>
                <a:cs typeface="Calibri"/>
              </a:rPr>
              <a:t>Kit Telesalud</a:t>
            </a:r>
          </a:p>
        </p:txBody>
      </p:sp>
      <p:pic>
        <p:nvPicPr>
          <p:cNvPr id="22" name="Imagen 4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488" y="2496840"/>
            <a:ext cx="63976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n 4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363" y="2444452"/>
            <a:ext cx="6842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Llamada ovalada 51"/>
          <p:cNvSpPr/>
          <p:nvPr/>
        </p:nvSpPr>
        <p:spPr bwMode="auto">
          <a:xfrm>
            <a:off x="6527800" y="2419052"/>
            <a:ext cx="2508250" cy="1130300"/>
          </a:xfrm>
          <a:prstGeom prst="wedgeEllipseCallout">
            <a:avLst>
              <a:gd name="adj1" fmla="val -99842"/>
              <a:gd name="adj2" fmla="val 34171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3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Pobladores de localidades rurales pueden recibir atención de médicos especialistas</a:t>
            </a:r>
          </a:p>
        </p:txBody>
      </p:sp>
      <p:sp>
        <p:nvSpPr>
          <p:cNvPr id="25" name="Rectángulo redondeado 3"/>
          <p:cNvSpPr/>
          <p:nvPr/>
        </p:nvSpPr>
        <p:spPr>
          <a:xfrm>
            <a:off x="3968750" y="3785890"/>
            <a:ext cx="1204913" cy="344487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Localidad rural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26" name="Rectángulo redondeado 3"/>
          <p:cNvSpPr/>
          <p:nvPr/>
        </p:nvSpPr>
        <p:spPr>
          <a:xfrm>
            <a:off x="6540500" y="6111577"/>
            <a:ext cx="1204913" cy="346075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Capital País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27" name="Rectángulo redondeado 3"/>
          <p:cNvSpPr/>
          <p:nvPr/>
        </p:nvSpPr>
        <p:spPr>
          <a:xfrm>
            <a:off x="1381125" y="6119515"/>
            <a:ext cx="1330325" cy="344487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Capital Provincial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28" name="Llamada ovalada 55"/>
          <p:cNvSpPr/>
          <p:nvPr/>
        </p:nvSpPr>
        <p:spPr bwMode="auto">
          <a:xfrm>
            <a:off x="114300" y="2419052"/>
            <a:ext cx="2039938" cy="1130300"/>
          </a:xfrm>
          <a:prstGeom prst="wedgeEllipseCallout">
            <a:avLst>
              <a:gd name="adj1" fmla="val 93289"/>
              <a:gd name="adj2" fmla="val 3113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La conectividad tiene que complementarse con un kit de telesalud en articulación con el MINSA </a:t>
            </a:r>
          </a:p>
        </p:txBody>
      </p:sp>
      <p:sp>
        <p:nvSpPr>
          <p:cNvPr id="29" name="Anillo 15"/>
          <p:cNvSpPr>
            <a:spLocks noChangeAspect="1"/>
          </p:cNvSpPr>
          <p:nvPr/>
        </p:nvSpPr>
        <p:spPr>
          <a:xfrm>
            <a:off x="3992563" y="2030115"/>
            <a:ext cx="863600" cy="863600"/>
          </a:xfrm>
          <a:prstGeom prst="donut">
            <a:avLst>
              <a:gd name="adj" fmla="val 12354"/>
            </a:avLst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ES" altLang="es-PE" sz="800" dirty="0">
                <a:solidFill>
                  <a:schemeClr val="tx1"/>
                </a:solidFill>
                <a:latin typeface="Calibri"/>
                <a:ea typeface="Verdana" pitchFamily="34" charset="0"/>
                <a:cs typeface="Calibri"/>
              </a:rPr>
              <a:t>Conexión a internet</a:t>
            </a:r>
          </a:p>
        </p:txBody>
      </p:sp>
      <p:pic>
        <p:nvPicPr>
          <p:cNvPr id="30" name="Imagen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138" y="2457152"/>
            <a:ext cx="2984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lamada ovalada 58"/>
          <p:cNvSpPr/>
          <p:nvPr/>
        </p:nvSpPr>
        <p:spPr bwMode="auto">
          <a:xfrm>
            <a:off x="4759325" y="4511377"/>
            <a:ext cx="1233488" cy="631825"/>
          </a:xfrm>
          <a:prstGeom prst="wedgeEllipseCallout">
            <a:avLst>
              <a:gd name="adj1" fmla="val -28258"/>
              <a:gd name="adj2" fmla="val 74741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Conectividad de alta velocidad</a:t>
            </a:r>
          </a:p>
        </p:txBody>
      </p:sp>
    </p:spTree>
    <p:extLst>
      <p:ext uri="{BB962C8B-B14F-4D97-AF65-F5344CB8AC3E}">
        <p14:creationId xmlns:p14="http://schemas.microsoft.com/office/powerpoint/2010/main" val="4036489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EDUCACIÓN</a:t>
            </a:r>
            <a:endParaRPr lang="es-PE" dirty="0"/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524327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4" name="Rectángulo redondeado 12"/>
          <p:cNvSpPr>
            <a:spLocks noChangeArrowheads="1"/>
          </p:cNvSpPr>
          <p:nvPr/>
        </p:nvSpPr>
        <p:spPr bwMode="auto">
          <a:xfrm>
            <a:off x="0" y="1588790"/>
            <a:ext cx="9142413" cy="360362"/>
          </a:xfrm>
          <a:prstGeom prst="roundRect">
            <a:avLst>
              <a:gd name="adj" fmla="val 0"/>
            </a:avLst>
          </a:prstGeom>
          <a:solidFill>
            <a:srgbClr val="FF0000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>
              <a:defRPr/>
            </a:pPr>
            <a:r>
              <a:rPr lang="es-ES" sz="2100" b="1" dirty="0">
                <a:solidFill>
                  <a:schemeClr val="bg1"/>
                </a:solidFill>
                <a:latin typeface="Calibri" charset="0"/>
                <a:cs typeface="MS PGothic" charset="0"/>
                <a:sym typeface="Calibri" charset="0"/>
              </a:rPr>
              <a:t>Aprovechamiento de las TIC en el sector EDUCACIÓN </a:t>
            </a:r>
          </a:p>
        </p:txBody>
      </p:sp>
      <p:sp>
        <p:nvSpPr>
          <p:cNvPr id="5" name="Anillo 15"/>
          <p:cNvSpPr>
            <a:spLocks noChangeAspect="1"/>
          </p:cNvSpPr>
          <p:nvPr/>
        </p:nvSpPr>
        <p:spPr>
          <a:xfrm>
            <a:off x="3827463" y="2804815"/>
            <a:ext cx="1487487" cy="1487487"/>
          </a:xfrm>
          <a:prstGeom prst="donut">
            <a:avLst>
              <a:gd name="adj" fmla="val 5588"/>
            </a:avLst>
          </a:prstGeom>
          <a:solidFill>
            <a:schemeClr val="bg1">
              <a:lumMod val="50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>
              <a:defRPr/>
            </a:pPr>
            <a:endParaRPr lang="es-ES" altLang="es-PE" sz="1800" b="1" dirty="0">
              <a:solidFill>
                <a:srgbClr val="FD6155"/>
              </a:solidFill>
              <a:latin typeface="Calibri"/>
              <a:ea typeface="Verdana" pitchFamily="34" charset="0"/>
              <a:cs typeface="Calibri"/>
            </a:endParaRPr>
          </a:p>
        </p:txBody>
      </p:sp>
      <p:sp>
        <p:nvSpPr>
          <p:cNvPr id="6" name="CuadroTexto 18"/>
          <p:cNvSpPr txBox="1">
            <a:spLocks noChangeArrowheads="1"/>
          </p:cNvSpPr>
          <p:nvPr/>
        </p:nvSpPr>
        <p:spPr bwMode="auto">
          <a:xfrm>
            <a:off x="1497013" y="4647902"/>
            <a:ext cx="1235075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5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Colegio emblemático</a:t>
            </a:r>
            <a:endParaRPr lang="es-PE" sz="15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7" name="CuadroTexto 18"/>
          <p:cNvSpPr txBox="1">
            <a:spLocks noChangeArrowheads="1"/>
          </p:cNvSpPr>
          <p:nvPr/>
        </p:nvSpPr>
        <p:spPr bwMode="auto">
          <a:xfrm>
            <a:off x="6483350" y="4633615"/>
            <a:ext cx="1331913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MINEDU</a:t>
            </a:r>
            <a:endParaRPr lang="es-PE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8" name="CuadroTexto 18"/>
          <p:cNvSpPr txBox="1">
            <a:spLocks noChangeArrowheads="1"/>
          </p:cNvSpPr>
          <p:nvPr/>
        </p:nvSpPr>
        <p:spPr bwMode="auto">
          <a:xfrm>
            <a:off x="4103688" y="2944515"/>
            <a:ext cx="935037" cy="431800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Colegio</a:t>
            </a:r>
            <a:r>
              <a:rPr lang="es-PE" sz="16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 Local</a:t>
            </a:r>
            <a:endParaRPr lang="es-PE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9" name="Cloud"/>
          <p:cNvSpPr>
            <a:spLocks noChangeAspect="1" noEditPoints="1" noChangeArrowheads="1"/>
          </p:cNvSpPr>
          <p:nvPr/>
        </p:nvSpPr>
        <p:spPr bwMode="auto">
          <a:xfrm>
            <a:off x="3309938" y="5227340"/>
            <a:ext cx="2522537" cy="8556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C158">
              <a:alpha val="7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93663" algn="ctr">
              <a:defRPr/>
            </a:pPr>
            <a:r>
              <a:rPr lang="es-ES" sz="1300" dirty="0">
                <a:solidFill>
                  <a:schemeClr val="bg1"/>
                </a:solidFill>
                <a:latin typeface="Calibri" charset="0"/>
                <a:cs typeface="Calibri" charset="0"/>
              </a:rPr>
              <a:t>Red de Telecomunicaciones</a:t>
            </a:r>
          </a:p>
        </p:txBody>
      </p:sp>
      <p:cxnSp>
        <p:nvCxnSpPr>
          <p:cNvPr id="10" name="Conector curvado 41"/>
          <p:cNvCxnSpPr>
            <a:stCxn id="5" idx="2"/>
            <a:endCxn id="6" idx="3"/>
          </p:cNvCxnSpPr>
          <p:nvPr/>
        </p:nvCxnSpPr>
        <p:spPr bwMode="auto">
          <a:xfrm rot="10800000" flipV="1">
            <a:off x="2732088" y="3547765"/>
            <a:ext cx="1095375" cy="1316037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D6155"/>
            </a:solidFill>
            <a:prstDash val="dash"/>
            <a:headEnd type="none" w="med" len="med"/>
            <a:tailEnd type="triangl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1" name="Conector recto de flecha 15"/>
          <p:cNvCxnSpPr>
            <a:cxnSpLocks noChangeShapeType="1"/>
          </p:cNvCxnSpPr>
          <p:nvPr/>
        </p:nvCxnSpPr>
        <p:spPr bwMode="auto">
          <a:xfrm>
            <a:off x="4570413" y="4292302"/>
            <a:ext cx="0" cy="1014413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Conector recto de flecha 39"/>
          <p:cNvCxnSpPr>
            <a:cxnSpLocks noChangeShapeType="1"/>
            <a:stCxn id="24" idx="1"/>
            <a:endCxn id="9" idx="2"/>
          </p:cNvCxnSpPr>
          <p:nvPr/>
        </p:nvCxnSpPr>
        <p:spPr bwMode="auto">
          <a:xfrm flipH="1">
            <a:off x="5830888" y="5646440"/>
            <a:ext cx="796925" cy="9525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Conector recto de flecha 42"/>
          <p:cNvCxnSpPr>
            <a:cxnSpLocks noChangeShapeType="1"/>
          </p:cNvCxnSpPr>
          <p:nvPr/>
        </p:nvCxnSpPr>
        <p:spPr bwMode="auto">
          <a:xfrm flipH="1">
            <a:off x="2509838" y="5654377"/>
            <a:ext cx="808037" cy="1588"/>
          </a:xfrm>
          <a:prstGeom prst="straightConnector1">
            <a:avLst/>
          </a:prstGeom>
          <a:noFill/>
          <a:ln w="38100" algn="ctr">
            <a:solidFill>
              <a:srgbClr val="00C15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Conector curvado 45"/>
          <p:cNvCxnSpPr>
            <a:stCxn id="5" idx="6"/>
            <a:endCxn id="7" idx="1"/>
          </p:cNvCxnSpPr>
          <p:nvPr/>
        </p:nvCxnSpPr>
        <p:spPr bwMode="auto">
          <a:xfrm>
            <a:off x="5314950" y="3547765"/>
            <a:ext cx="1168400" cy="130175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D6155"/>
            </a:solidFill>
            <a:prstDash val="dash"/>
            <a:headEnd type="none" w="med" len="med"/>
            <a:tailEnd type="triangl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15" name="Anillo 15"/>
          <p:cNvSpPr>
            <a:spLocks noChangeAspect="1"/>
          </p:cNvSpPr>
          <p:nvPr/>
        </p:nvSpPr>
        <p:spPr>
          <a:xfrm>
            <a:off x="3030538" y="2369840"/>
            <a:ext cx="1084262" cy="1084262"/>
          </a:xfrm>
          <a:prstGeom prst="donut">
            <a:avLst>
              <a:gd name="adj" fmla="val 12354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ES" altLang="es-P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Verdana" pitchFamily="34" charset="0"/>
                <a:cs typeface="Calibri"/>
              </a:rPr>
              <a:t>Equipos</a:t>
            </a:r>
          </a:p>
        </p:txBody>
      </p:sp>
      <p:sp>
        <p:nvSpPr>
          <p:cNvPr id="16" name="Llamada ovalada 51"/>
          <p:cNvSpPr/>
          <p:nvPr/>
        </p:nvSpPr>
        <p:spPr bwMode="auto">
          <a:xfrm>
            <a:off x="6111875" y="2088852"/>
            <a:ext cx="2708275" cy="1219200"/>
          </a:xfrm>
          <a:prstGeom prst="wedgeEllipseCallout">
            <a:avLst>
              <a:gd name="adj1" fmla="val -80817"/>
              <a:gd name="adj2" fmla="val 48926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Estudiantes de localidades rurales pueden recibir clases de reforzamiento o especializadas</a:t>
            </a:r>
          </a:p>
        </p:txBody>
      </p:sp>
      <p:sp>
        <p:nvSpPr>
          <p:cNvPr id="17" name="Rectángulo redondeado 3"/>
          <p:cNvSpPr/>
          <p:nvPr/>
        </p:nvSpPr>
        <p:spPr>
          <a:xfrm>
            <a:off x="3968750" y="3785890"/>
            <a:ext cx="1204913" cy="344487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Localidad rural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18" name="Rectángulo redondeado 3"/>
          <p:cNvSpPr/>
          <p:nvPr/>
        </p:nvSpPr>
        <p:spPr>
          <a:xfrm>
            <a:off x="6540500" y="6111577"/>
            <a:ext cx="1204913" cy="346075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Capital País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19" name="Rectángulo redondeado 3"/>
          <p:cNvSpPr/>
          <p:nvPr/>
        </p:nvSpPr>
        <p:spPr>
          <a:xfrm>
            <a:off x="1449388" y="6119515"/>
            <a:ext cx="1330325" cy="344487"/>
          </a:xfrm>
          <a:prstGeom prst="roundRect">
            <a:avLst>
              <a:gd name="adj" fmla="val 11816"/>
            </a:avLst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u="sng" kern="0" dirty="0">
                <a:solidFill>
                  <a:srgbClr val="595959"/>
                </a:solidFill>
                <a:latin typeface="Calibri" panose="020F0502020204030204"/>
                <a:ea typeface="MS PGothic" charset="0"/>
                <a:cs typeface="MS PGothic" charset="0"/>
              </a:rPr>
              <a:t>Capital Regional</a:t>
            </a:r>
            <a:endParaRPr lang="es-PE" sz="1200" u="sng" kern="0" dirty="0">
              <a:solidFill>
                <a:prstClr val="black"/>
              </a:solidFill>
              <a:latin typeface="Calibri" panose="020F0502020204030204"/>
              <a:ea typeface="MS PGothic" charset="0"/>
              <a:cs typeface="MS PGothic" charset="0"/>
              <a:sym typeface="Calibri" charset="0"/>
            </a:endParaRPr>
          </a:p>
        </p:txBody>
      </p:sp>
      <p:sp>
        <p:nvSpPr>
          <p:cNvPr id="20" name="Llamada ovalada 55"/>
          <p:cNvSpPr/>
          <p:nvPr/>
        </p:nvSpPr>
        <p:spPr bwMode="auto">
          <a:xfrm>
            <a:off x="114300" y="2180927"/>
            <a:ext cx="2039938" cy="1368425"/>
          </a:xfrm>
          <a:prstGeom prst="wedgeEllipseCallout">
            <a:avLst>
              <a:gd name="adj1" fmla="val 93289"/>
              <a:gd name="adj2" fmla="val 3113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La conectividad tiene que complementarse con un equipamiento y material pedagógico en articulación con el MINEDU</a:t>
            </a:r>
          </a:p>
        </p:txBody>
      </p:sp>
      <p:sp>
        <p:nvSpPr>
          <p:cNvPr id="21" name="Anillo 15"/>
          <p:cNvSpPr>
            <a:spLocks noChangeAspect="1"/>
          </p:cNvSpPr>
          <p:nvPr/>
        </p:nvSpPr>
        <p:spPr>
          <a:xfrm>
            <a:off x="3992563" y="2030115"/>
            <a:ext cx="863600" cy="863600"/>
          </a:xfrm>
          <a:prstGeom prst="donut">
            <a:avLst>
              <a:gd name="adj" fmla="val 12354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ES" altLang="es-PE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Verdana" pitchFamily="34" charset="0"/>
                <a:cs typeface="Calibri"/>
              </a:rPr>
              <a:t>Conexión a internet</a:t>
            </a:r>
          </a:p>
        </p:txBody>
      </p:sp>
      <p:pic>
        <p:nvPicPr>
          <p:cNvPr id="22" name="Imagen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138" y="2457152"/>
            <a:ext cx="2984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Llamada ovalada 58"/>
          <p:cNvSpPr/>
          <p:nvPr/>
        </p:nvSpPr>
        <p:spPr bwMode="auto">
          <a:xfrm>
            <a:off x="3201988" y="4570115"/>
            <a:ext cx="1298575" cy="573087"/>
          </a:xfrm>
          <a:prstGeom prst="wedgeEllipseCallout">
            <a:avLst>
              <a:gd name="adj1" fmla="val 21956"/>
              <a:gd name="adj2" fmla="val 81295"/>
            </a:avLst>
          </a:prstGeom>
          <a:solidFill>
            <a:srgbClr val="FAFF78">
              <a:alpha val="64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19" tIns="45719" rIns="45719" bIns="45719" anchor="ctr"/>
          <a:lstStyle/>
          <a:p>
            <a:pPr algn="ctr" eaLnBrk="1">
              <a:defRPr/>
            </a:pPr>
            <a:r>
              <a:rPr lang="es-E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Conectividad de alta velocidad</a:t>
            </a:r>
          </a:p>
        </p:txBody>
      </p:sp>
      <p:pic>
        <p:nvPicPr>
          <p:cNvPr id="24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5101927"/>
            <a:ext cx="1087437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56" b="8656"/>
          <a:stretch>
            <a:fillRect/>
          </a:stretch>
        </p:blipFill>
        <p:spPr bwMode="auto">
          <a:xfrm>
            <a:off x="4284663" y="3371552"/>
            <a:ext cx="574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6" r="8656"/>
          <a:stretch>
            <a:fillRect/>
          </a:stretch>
        </p:blipFill>
        <p:spPr bwMode="auto">
          <a:xfrm>
            <a:off x="3257550" y="2836565"/>
            <a:ext cx="20955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n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5311477"/>
            <a:ext cx="863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http://www.perueduca.pe/principal-theme/images/log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103515"/>
            <a:ext cx="1503363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 descr="http://wasichay.perueduca.pe/Content/images-wasichay/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14" t="-2" b="-18254"/>
          <a:stretch>
            <a:fillRect/>
          </a:stretch>
        </p:blipFill>
        <p:spPr bwMode="auto">
          <a:xfrm>
            <a:off x="7683500" y="5601990"/>
            <a:ext cx="1423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 descr="http://es.ipcdigital.com/wp-content/uploads/2014/09/Teleclas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6"/>
          <a:stretch>
            <a:fillRect/>
          </a:stretch>
        </p:blipFill>
        <p:spPr bwMode="auto">
          <a:xfrm>
            <a:off x="61913" y="4998740"/>
            <a:ext cx="14319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Imagen 5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2806402"/>
            <a:ext cx="376237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6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763" y="2400002"/>
            <a:ext cx="595312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885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EDUCACIÓN</a:t>
            </a:r>
            <a:endParaRPr lang="es-PE" dirty="0"/>
          </a:p>
        </p:txBody>
      </p:sp>
      <p:sp>
        <p:nvSpPr>
          <p:cNvPr id="3" name="Rectángulo redondeado 18"/>
          <p:cNvSpPr>
            <a:spLocks noChangeArrowheads="1"/>
          </p:cNvSpPr>
          <p:nvPr/>
        </p:nvSpPr>
        <p:spPr bwMode="auto">
          <a:xfrm>
            <a:off x="0" y="6452319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 sz="1900" b="1">
              <a:latin typeface="Calibri"/>
              <a:ea typeface="Verdana" pitchFamily="34" charset="0"/>
              <a:cs typeface="Calibri"/>
              <a:sym typeface="Calibri" charset="0"/>
            </a:endParaRPr>
          </a:p>
        </p:txBody>
      </p:sp>
      <p:sp>
        <p:nvSpPr>
          <p:cNvPr id="4" name="Rectángulo redondeado 12"/>
          <p:cNvSpPr>
            <a:spLocks noChangeArrowheads="1"/>
          </p:cNvSpPr>
          <p:nvPr/>
        </p:nvSpPr>
        <p:spPr bwMode="auto">
          <a:xfrm>
            <a:off x="0" y="1516782"/>
            <a:ext cx="9142413" cy="360362"/>
          </a:xfrm>
          <a:prstGeom prst="roundRect">
            <a:avLst>
              <a:gd name="adj" fmla="val 0"/>
            </a:avLst>
          </a:prstGeom>
          <a:solidFill>
            <a:srgbClr val="FF0000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>
              <a:defRPr/>
            </a:pPr>
            <a:r>
              <a:rPr lang="es-ES" sz="2100" b="1" dirty="0">
                <a:solidFill>
                  <a:schemeClr val="bg1"/>
                </a:solidFill>
                <a:latin typeface="Calibri" charset="0"/>
                <a:cs typeface="MS PGothic" charset="0"/>
                <a:sym typeface="Calibri" charset="0"/>
              </a:rPr>
              <a:t>Aprovechamiento de las TIC en el sector EDUCACIÓN </a:t>
            </a:r>
          </a:p>
        </p:txBody>
      </p:sp>
      <p:sp>
        <p:nvSpPr>
          <p:cNvPr id="5" name="7 Rectángulo"/>
          <p:cNvSpPr/>
          <p:nvPr/>
        </p:nvSpPr>
        <p:spPr>
          <a:xfrm>
            <a:off x="4492625" y="2105744"/>
            <a:ext cx="3455988" cy="1800225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Permite el acceso a materiales educativos: acceso a aplicaciones, herramientas y recursos  educativos, por ejemplo desde las plataformas web PERÚDUCA</a:t>
            </a:r>
          </a:p>
        </p:txBody>
      </p:sp>
      <p:sp>
        <p:nvSpPr>
          <p:cNvPr id="6" name="8 Rectángulo"/>
          <p:cNvSpPr/>
          <p:nvPr/>
        </p:nvSpPr>
        <p:spPr>
          <a:xfrm>
            <a:off x="4492625" y="3978994"/>
            <a:ext cx="3455988" cy="2197100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800" dirty="0">
                <a:latin typeface="Calibri"/>
                <a:ea typeface="Verdana" pitchFamily="34" charset="0"/>
                <a:cs typeface="Calibri"/>
              </a:rPr>
              <a:t>Permite la elaboración y difusión de materiales educativos y buenas prácticas: elaboración de sesiones de aprendizaje, presentaciones,  </a:t>
            </a:r>
          </a:p>
        </p:txBody>
      </p:sp>
      <p:sp>
        <p:nvSpPr>
          <p:cNvPr id="7" name="12 Rectángulo"/>
          <p:cNvSpPr/>
          <p:nvPr/>
        </p:nvSpPr>
        <p:spPr>
          <a:xfrm>
            <a:off x="1177925" y="2105744"/>
            <a:ext cx="3240088" cy="1152525"/>
          </a:xfrm>
          <a:prstGeom prst="rect">
            <a:avLst/>
          </a:prstGeom>
          <a:solidFill>
            <a:schemeClr val="tx1">
              <a:lumMod val="75000"/>
              <a:lumOff val="25000"/>
              <a:alpha val="68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7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Permite el acceso a información en general, a través de navegadores y buscadores</a:t>
            </a:r>
            <a:endParaRPr lang="es-ES" sz="17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13 Rectángulo"/>
          <p:cNvSpPr/>
          <p:nvPr/>
        </p:nvSpPr>
        <p:spPr>
          <a:xfrm>
            <a:off x="1179513" y="3329707"/>
            <a:ext cx="3240087" cy="1152525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700" dirty="0">
                <a:latin typeface="Calibri"/>
                <a:ea typeface="Verdana" pitchFamily="34" charset="0"/>
                <a:cs typeface="Calibri"/>
              </a:rPr>
              <a:t>Permite el acceso a herramientas de gestión de las instituciones educativas: SIAGIE, ESCALE, </a:t>
            </a:r>
            <a:r>
              <a:rPr lang="es-MX" sz="1700" dirty="0" err="1">
                <a:latin typeface="Calibri"/>
                <a:ea typeface="Verdana" pitchFamily="34" charset="0"/>
                <a:cs typeface="Calibri"/>
              </a:rPr>
              <a:t>Wasichay</a:t>
            </a:r>
            <a:r>
              <a:rPr lang="es-MX" sz="1700" dirty="0">
                <a:latin typeface="Calibri"/>
                <a:ea typeface="Verdana" pitchFamily="34" charset="0"/>
                <a:cs typeface="Calibri"/>
              </a:rPr>
              <a:t>, etc.</a:t>
            </a:r>
          </a:p>
        </p:txBody>
      </p:sp>
      <p:sp>
        <p:nvSpPr>
          <p:cNvPr id="9" name="14 Rectángulo"/>
          <p:cNvSpPr/>
          <p:nvPr/>
        </p:nvSpPr>
        <p:spPr>
          <a:xfrm>
            <a:off x="1179513" y="4555257"/>
            <a:ext cx="3240087" cy="1620837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Permite la comunicación y colaboración entre alumnos, docentes, directores, sus respectivas UGEL y DRE  a través de telefonía, mensajería, etc.</a:t>
            </a:r>
            <a:endParaRPr lang="es-ES" sz="17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814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Ciudades digitales</a:t>
            </a:r>
            <a:endParaRPr lang="es-PE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761014"/>
            <a:ext cx="2133600" cy="365125"/>
          </a:xfrm>
        </p:spPr>
        <p:txBody>
          <a:bodyPr/>
          <a:lstStyle/>
          <a:p>
            <a:pPr>
              <a:defRPr/>
            </a:pPr>
            <a:fld id="{62EDBF09-B067-44AF-853B-33B1E4C63279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966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62EDBF09-B067-44AF-853B-33B1E4C63279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739" y="260648"/>
            <a:ext cx="6937866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78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2356420-4A5E-4E15-A35A-D3046CF2BE39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684213" y="1052513"/>
            <a:ext cx="78486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PE" dirty="0" smtClean="0"/>
          </a:p>
          <a:p>
            <a:endParaRPr lang="es-P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Infraestructura de 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Datos abiertos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Edificaciones verdes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Gobierno electrónico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Gestión del transporte público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Gestión de residuos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Seguridad ciudadana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PE" sz="2400" dirty="0" smtClean="0"/>
              <a:t>Radiaciones electromagnéticas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PE" sz="2400" dirty="0" smtClean="0"/>
          </a:p>
          <a:p>
            <a:endParaRPr lang="es-PE" sz="2400" dirty="0"/>
          </a:p>
          <a:p>
            <a:endParaRPr lang="es-PE" sz="2400" dirty="0"/>
          </a:p>
          <a:p>
            <a:endParaRPr lang="es-PE" dirty="0"/>
          </a:p>
        </p:txBody>
      </p:sp>
      <p:sp>
        <p:nvSpPr>
          <p:cNvPr id="5" name="4 CuadroTexto"/>
          <p:cNvSpPr txBox="1"/>
          <p:nvPr/>
        </p:nvSpPr>
        <p:spPr>
          <a:xfrm>
            <a:off x="684213" y="611977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3200" b="1" dirty="0">
                <a:solidFill>
                  <a:srgbClr val="0070C0"/>
                </a:solidFill>
              </a:rPr>
              <a:t>Elementos a considerar en una Ciudad Digital</a:t>
            </a:r>
          </a:p>
        </p:txBody>
      </p:sp>
    </p:spTree>
    <p:extLst>
      <p:ext uri="{BB962C8B-B14F-4D97-AF65-F5344CB8AC3E}">
        <p14:creationId xmlns:p14="http://schemas.microsoft.com/office/powerpoint/2010/main" val="1972397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es-PE" dirty="0" smtClean="0"/>
              <a:t>Gracias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3418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354758"/>
            <a:ext cx="8208912" cy="3730426"/>
          </a:xfrm>
        </p:spPr>
        <p:txBody>
          <a:bodyPr>
            <a:normAutofit fontScale="90000"/>
          </a:bodyPr>
          <a:lstStyle/>
          <a:p>
            <a:pPr algn="just"/>
            <a:r>
              <a:rPr lang="es-PE" dirty="0" smtClean="0"/>
              <a:t/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COMPETITIVIDAD</a:t>
            </a:r>
            <a:br>
              <a:rPr lang="es-PE" dirty="0" smtClean="0"/>
            </a:br>
            <a:r>
              <a:rPr lang="es-PE" dirty="0"/>
              <a:t/>
            </a:r>
            <a:br>
              <a:rPr lang="es-PE" dirty="0"/>
            </a:br>
            <a:r>
              <a:rPr lang="es-PE" dirty="0" smtClean="0"/>
              <a:t>S</a:t>
            </a:r>
            <a: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 entiende 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competitividad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</a:rPr>
              <a:t> a la capacidad de una 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organización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</a:rPr>
              <a:t>mantener </a:t>
            </a:r>
            <a: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ventajas </a:t>
            </a:r>
            <a:r>
              <a:rPr lang="es-PE" sz="2200" dirty="0">
                <a:latin typeface="Arial" panose="020B0604020202020204" pitchFamily="34" charset="0"/>
                <a:cs typeface="Arial" panose="020B0604020202020204" pitchFamily="34" charset="0"/>
              </a:rPr>
              <a:t>comparativas que le permitan alcanzar, sostener y mejorar una determinada posición en el entorno </a:t>
            </a:r>
            <a: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socioeconómico</a:t>
            </a:r>
            <a:b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P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PE" dirty="0"/>
              <a:t/>
            </a:r>
            <a:br>
              <a:rPr lang="es-PE" dirty="0"/>
            </a:br>
            <a:endParaRPr lang="es-PE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043608" y="2204864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E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11560" y="4797152"/>
            <a:ext cx="2179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 smtClean="0"/>
              <a:t>Ubicación: Puesto 24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1264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7584" y="14847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PE" dirty="0" smtClean="0"/>
              <a:t>Analfabetismo</a:t>
            </a:r>
          </a:p>
          <a:p>
            <a:r>
              <a:rPr lang="es-PE" dirty="0" smtClean="0"/>
              <a:t>Rendimiento </a:t>
            </a:r>
            <a:r>
              <a:rPr lang="es-PE" dirty="0"/>
              <a:t>en matemáticas*</a:t>
            </a:r>
          </a:p>
          <a:p>
            <a:r>
              <a:rPr lang="es-PE" dirty="0" smtClean="0"/>
              <a:t>Rendimiento </a:t>
            </a:r>
            <a:r>
              <a:rPr lang="es-PE" dirty="0"/>
              <a:t>en lectura*</a:t>
            </a:r>
          </a:p>
          <a:p>
            <a:r>
              <a:rPr lang="es-PE" dirty="0"/>
              <a:t>Colegios con acceso a internet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040560" y="1541691"/>
            <a:ext cx="755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13.1</a:t>
            </a:r>
            <a:r>
              <a:rPr lang="es-PE" dirty="0" smtClean="0"/>
              <a:t>%</a:t>
            </a:r>
            <a:endParaRPr lang="es-PE" dirty="0"/>
          </a:p>
          <a:p>
            <a:r>
              <a:rPr lang="es-PE" dirty="0" smtClean="0"/>
              <a:t>16.1</a:t>
            </a:r>
            <a:r>
              <a:rPr lang="es-PE" dirty="0"/>
              <a:t>%</a:t>
            </a:r>
          </a:p>
          <a:p>
            <a:r>
              <a:rPr lang="es-PE" dirty="0" smtClean="0"/>
              <a:t>22.1%</a:t>
            </a:r>
          </a:p>
          <a:p>
            <a:r>
              <a:rPr lang="es-PE" dirty="0"/>
              <a:t>16.2%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192688" y="1541691"/>
            <a:ext cx="755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 smtClean="0"/>
              <a:t>22</a:t>
            </a:r>
            <a:endParaRPr lang="es-PE" dirty="0"/>
          </a:p>
          <a:p>
            <a:r>
              <a:rPr lang="es-PE" dirty="0" smtClean="0"/>
              <a:t>13</a:t>
            </a:r>
            <a:endParaRPr lang="es-PE" dirty="0"/>
          </a:p>
          <a:p>
            <a:r>
              <a:rPr lang="es-PE" dirty="0" smtClean="0"/>
              <a:t>19</a:t>
            </a:r>
          </a:p>
          <a:p>
            <a:r>
              <a:rPr lang="es-PE" dirty="0" smtClean="0"/>
              <a:t>22</a:t>
            </a:r>
            <a:endParaRPr lang="es-PE" dirty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PE" dirty="0" smtClean="0"/>
              <a:t>Educación</a:t>
            </a:r>
            <a:endParaRPr lang="es-PE" dirty="0"/>
          </a:p>
        </p:txBody>
      </p:sp>
      <p:sp>
        <p:nvSpPr>
          <p:cNvPr id="9" name="8 CuadroTexto"/>
          <p:cNvSpPr txBox="1"/>
          <p:nvPr/>
        </p:nvSpPr>
        <p:spPr>
          <a:xfrm>
            <a:off x="827584" y="35637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Repetición y deserción</a:t>
            </a:r>
            <a:endParaRPr lang="es-PE" dirty="0"/>
          </a:p>
        </p:txBody>
      </p:sp>
      <p:sp>
        <p:nvSpPr>
          <p:cNvPr id="2" name="1 CuadroTexto"/>
          <p:cNvSpPr txBox="1"/>
          <p:nvPr/>
        </p:nvSpPr>
        <p:spPr>
          <a:xfrm>
            <a:off x="827584" y="32129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Temas claves</a:t>
            </a:r>
            <a:endParaRPr lang="es-PE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827584" y="386104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Alimentación</a:t>
            </a:r>
            <a:endParaRPr lang="es-PE" dirty="0"/>
          </a:p>
        </p:txBody>
      </p:sp>
      <p:sp>
        <p:nvSpPr>
          <p:cNvPr id="7" name="6 CuadroTexto"/>
          <p:cNvSpPr txBox="1"/>
          <p:nvPr/>
        </p:nvSpPr>
        <p:spPr>
          <a:xfrm>
            <a:off x="827584" y="414908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Accesibilidad</a:t>
            </a:r>
            <a:endParaRPr lang="es-PE" dirty="0"/>
          </a:p>
        </p:txBody>
      </p:sp>
      <p:sp>
        <p:nvSpPr>
          <p:cNvPr id="10" name="9 CuadroTexto"/>
          <p:cNvSpPr txBox="1"/>
          <p:nvPr/>
        </p:nvSpPr>
        <p:spPr>
          <a:xfrm>
            <a:off x="827584" y="49411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Ubicación: Puesto 19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50805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Salud</a:t>
            </a:r>
            <a:endParaRPr lang="es-PE" dirty="0"/>
          </a:p>
        </p:txBody>
      </p:sp>
      <p:sp>
        <p:nvSpPr>
          <p:cNvPr id="3" name="2 Rectángulo"/>
          <p:cNvSpPr/>
          <p:nvPr/>
        </p:nvSpPr>
        <p:spPr>
          <a:xfrm>
            <a:off x="971600" y="177281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PE" dirty="0"/>
          </a:p>
          <a:p>
            <a:r>
              <a:rPr lang="es-PE" dirty="0"/>
              <a:t>Desnutrición crónica</a:t>
            </a:r>
          </a:p>
          <a:p>
            <a:r>
              <a:rPr lang="es-PE" dirty="0" smtClean="0"/>
              <a:t>Cobertura </a:t>
            </a:r>
            <a:r>
              <a:rPr lang="es-PE" dirty="0"/>
              <a:t>hospitalaria</a:t>
            </a:r>
          </a:p>
          <a:p>
            <a:r>
              <a:rPr lang="es-PE" dirty="0" smtClean="0"/>
              <a:t>Cobertura </a:t>
            </a:r>
            <a:r>
              <a:rPr lang="es-PE" dirty="0"/>
              <a:t>del personal médico</a:t>
            </a:r>
          </a:p>
          <a:p>
            <a:r>
              <a:rPr lang="es-PE" dirty="0"/>
              <a:t>Mortalidad en la niñez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248472" y="1772816"/>
            <a:ext cx="971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PE" dirty="0"/>
          </a:p>
          <a:p>
            <a:r>
              <a:rPr lang="es-PE" dirty="0" smtClean="0"/>
              <a:t>24.9%</a:t>
            </a:r>
            <a:endParaRPr lang="es-PE" dirty="0"/>
          </a:p>
          <a:p>
            <a:r>
              <a:rPr lang="es-PE" dirty="0" smtClean="0"/>
              <a:t>1.8%</a:t>
            </a:r>
            <a:endParaRPr lang="es-PE" dirty="0"/>
          </a:p>
          <a:p>
            <a:r>
              <a:rPr lang="es-PE" dirty="0" smtClean="0"/>
              <a:t>4.7%</a:t>
            </a:r>
            <a:endParaRPr lang="es-PE" dirty="0"/>
          </a:p>
          <a:p>
            <a:r>
              <a:rPr lang="es-PE" dirty="0" smtClean="0"/>
              <a:t>29%</a:t>
            </a:r>
            <a:endParaRPr lang="es-PE" dirty="0"/>
          </a:p>
        </p:txBody>
      </p:sp>
      <p:sp>
        <p:nvSpPr>
          <p:cNvPr id="5" name="4 Rectángulo"/>
          <p:cNvSpPr/>
          <p:nvPr/>
        </p:nvSpPr>
        <p:spPr>
          <a:xfrm>
            <a:off x="5688632" y="1772816"/>
            <a:ext cx="899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PE" dirty="0"/>
          </a:p>
          <a:p>
            <a:r>
              <a:rPr lang="es-PE" dirty="0" smtClean="0"/>
              <a:t>22</a:t>
            </a:r>
            <a:endParaRPr lang="es-PE" dirty="0"/>
          </a:p>
          <a:p>
            <a:r>
              <a:rPr lang="es-PE" dirty="0" smtClean="0"/>
              <a:t>17</a:t>
            </a:r>
            <a:endParaRPr lang="es-PE" dirty="0"/>
          </a:p>
          <a:p>
            <a:r>
              <a:rPr lang="es-PE" dirty="0" smtClean="0"/>
              <a:t>24</a:t>
            </a:r>
            <a:endParaRPr lang="es-PE" dirty="0"/>
          </a:p>
          <a:p>
            <a:r>
              <a:rPr lang="es-PE" dirty="0" smtClean="0"/>
              <a:t>15</a:t>
            </a:r>
            <a:endParaRPr lang="es-PE" dirty="0"/>
          </a:p>
          <a:p>
            <a:endParaRPr lang="es-PE" dirty="0"/>
          </a:p>
        </p:txBody>
      </p:sp>
      <p:sp>
        <p:nvSpPr>
          <p:cNvPr id="7" name="6 CuadroTexto"/>
          <p:cNvSpPr txBox="1"/>
          <p:nvPr/>
        </p:nvSpPr>
        <p:spPr>
          <a:xfrm>
            <a:off x="1187624" y="3933056"/>
            <a:ext cx="206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Prevención</a:t>
            </a:r>
            <a:endParaRPr lang="es-PE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4221088"/>
            <a:ext cx="2125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Viviendas saludables</a:t>
            </a:r>
            <a:endParaRPr lang="es-PE" dirty="0"/>
          </a:p>
        </p:txBody>
      </p:sp>
      <p:sp>
        <p:nvSpPr>
          <p:cNvPr id="9" name="8 CuadroTexto"/>
          <p:cNvSpPr txBox="1"/>
          <p:nvPr/>
        </p:nvSpPr>
        <p:spPr>
          <a:xfrm>
            <a:off x="1197541" y="4509120"/>
            <a:ext cx="272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Problemas de salud mental</a:t>
            </a:r>
            <a:endParaRPr lang="es-PE" dirty="0"/>
          </a:p>
        </p:txBody>
      </p:sp>
      <p:sp>
        <p:nvSpPr>
          <p:cNvPr id="6" name="5 CuadroTexto"/>
          <p:cNvSpPr txBox="1"/>
          <p:nvPr/>
        </p:nvSpPr>
        <p:spPr>
          <a:xfrm>
            <a:off x="1187624" y="36450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Temas claves</a:t>
            </a:r>
            <a:endParaRPr lang="es-PE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31640" y="51571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Ubicación: Puesto 20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399109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Infraestructura TIC</a:t>
            </a:r>
            <a:endParaRPr lang="es-PE" dirty="0"/>
          </a:p>
        </p:txBody>
      </p:sp>
      <p:sp>
        <p:nvSpPr>
          <p:cNvPr id="3" name="2 Rectángulo"/>
          <p:cNvSpPr/>
          <p:nvPr/>
        </p:nvSpPr>
        <p:spPr>
          <a:xfrm>
            <a:off x="1187624" y="2204864"/>
            <a:ext cx="32243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Hogares con </a:t>
            </a:r>
            <a:r>
              <a:rPr lang="es-PE" dirty="0" smtClean="0"/>
              <a:t>internet  </a:t>
            </a:r>
          </a:p>
          <a:p>
            <a:r>
              <a:rPr lang="es-PE" dirty="0"/>
              <a:t>Hogares con al menos un celular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578550" y="2204864"/>
            <a:ext cx="758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6.1</a:t>
            </a:r>
            <a:r>
              <a:rPr lang="es-PE" dirty="0" smtClean="0"/>
              <a:t>%</a:t>
            </a:r>
          </a:p>
          <a:p>
            <a:r>
              <a:rPr lang="es-PE" dirty="0"/>
              <a:t>81.2%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953496" y="2204864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 smtClean="0"/>
              <a:t>19</a:t>
            </a:r>
          </a:p>
          <a:p>
            <a:r>
              <a:rPr lang="es-PE" dirty="0"/>
              <a:t>18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187624" y="378904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Brecha digital</a:t>
            </a:r>
            <a:endParaRPr lang="es-PE" dirty="0"/>
          </a:p>
        </p:txBody>
      </p:sp>
      <p:sp>
        <p:nvSpPr>
          <p:cNvPr id="7" name="6 CuadroTexto"/>
          <p:cNvSpPr txBox="1"/>
          <p:nvPr/>
        </p:nvSpPr>
        <p:spPr>
          <a:xfrm>
            <a:off x="1187624" y="407707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Acceso a la información</a:t>
            </a:r>
            <a:endParaRPr lang="es-PE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3501008"/>
            <a:ext cx="161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Temas claves</a:t>
            </a:r>
            <a:endParaRPr lang="es-PE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331640" y="5157192"/>
            <a:ext cx="3246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Ubicación: Puesto 17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0079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Laboral</a:t>
            </a:r>
            <a:endParaRPr lang="es-PE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00808"/>
            <a:ext cx="385836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Nivel de ingresos por </a:t>
            </a:r>
            <a:r>
              <a:rPr lang="es-PE" dirty="0" smtClean="0"/>
              <a:t>trabajo </a:t>
            </a:r>
          </a:p>
          <a:p>
            <a:r>
              <a:rPr lang="es-PE" dirty="0"/>
              <a:t>Brecha de género en ingresos </a:t>
            </a:r>
            <a:r>
              <a:rPr lang="es-PE" dirty="0" smtClean="0"/>
              <a:t>laborales</a:t>
            </a:r>
          </a:p>
          <a:p>
            <a:r>
              <a:rPr lang="es-PE" dirty="0"/>
              <a:t>Empleo </a:t>
            </a:r>
            <a:r>
              <a:rPr lang="es-PE" dirty="0" smtClean="0"/>
              <a:t>adecuado</a:t>
            </a:r>
          </a:p>
          <a:p>
            <a:r>
              <a:rPr lang="es-PE" dirty="0"/>
              <a:t>Educación de la fuerza </a:t>
            </a:r>
            <a:r>
              <a:rPr lang="es-PE" dirty="0" smtClean="0"/>
              <a:t>laboral</a:t>
            </a:r>
          </a:p>
          <a:p>
            <a:r>
              <a:rPr lang="es-PE" dirty="0"/>
              <a:t>Creación de empleo </a:t>
            </a:r>
            <a:r>
              <a:rPr lang="es-PE" dirty="0" smtClean="0"/>
              <a:t>formal</a:t>
            </a:r>
          </a:p>
          <a:p>
            <a:r>
              <a:rPr lang="es-PE" dirty="0"/>
              <a:t>Empleo </a:t>
            </a:r>
            <a:r>
              <a:rPr lang="es-PE" dirty="0" smtClean="0"/>
              <a:t>informal</a:t>
            </a:r>
          </a:p>
          <a:p>
            <a:r>
              <a:rPr lang="es-PE" dirty="0"/>
              <a:t>Desempleo juvenil urbano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860032" y="1700808"/>
            <a:ext cx="84189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S/. </a:t>
            </a:r>
            <a:r>
              <a:rPr lang="es-PE" dirty="0" smtClean="0"/>
              <a:t>810</a:t>
            </a:r>
          </a:p>
          <a:p>
            <a:r>
              <a:rPr lang="es-PE" dirty="0"/>
              <a:t>36.9</a:t>
            </a:r>
            <a:r>
              <a:rPr lang="es-PE" dirty="0" smtClean="0"/>
              <a:t>%</a:t>
            </a:r>
          </a:p>
          <a:p>
            <a:r>
              <a:rPr lang="es-PE" dirty="0"/>
              <a:t>28.2</a:t>
            </a:r>
            <a:r>
              <a:rPr lang="es-PE" dirty="0" smtClean="0"/>
              <a:t>%</a:t>
            </a:r>
          </a:p>
          <a:p>
            <a:r>
              <a:rPr lang="es-PE" dirty="0"/>
              <a:t>15.0</a:t>
            </a:r>
            <a:r>
              <a:rPr lang="es-PE" dirty="0" smtClean="0"/>
              <a:t>%</a:t>
            </a:r>
          </a:p>
          <a:p>
            <a:r>
              <a:rPr lang="es-PE" dirty="0"/>
              <a:t>-1.3</a:t>
            </a:r>
            <a:r>
              <a:rPr lang="es-PE" dirty="0" smtClean="0"/>
              <a:t>%</a:t>
            </a:r>
          </a:p>
          <a:p>
            <a:r>
              <a:rPr lang="es-PE" dirty="0"/>
              <a:t>89.5</a:t>
            </a:r>
            <a:r>
              <a:rPr lang="es-PE" dirty="0" smtClean="0"/>
              <a:t>%</a:t>
            </a:r>
          </a:p>
          <a:p>
            <a:r>
              <a:rPr lang="es-PE" dirty="0"/>
              <a:t>11.9%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241528" y="1700808"/>
            <a:ext cx="41870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 smtClean="0"/>
              <a:t>22</a:t>
            </a:r>
          </a:p>
          <a:p>
            <a:r>
              <a:rPr lang="es-PE" dirty="0" smtClean="0"/>
              <a:t>18</a:t>
            </a:r>
          </a:p>
          <a:p>
            <a:r>
              <a:rPr lang="es-PE" dirty="0" smtClean="0"/>
              <a:t>23</a:t>
            </a:r>
          </a:p>
          <a:p>
            <a:r>
              <a:rPr lang="es-PE" dirty="0" smtClean="0"/>
              <a:t>23</a:t>
            </a:r>
          </a:p>
          <a:p>
            <a:r>
              <a:rPr lang="es-PE" dirty="0" smtClean="0"/>
              <a:t>24</a:t>
            </a:r>
          </a:p>
          <a:p>
            <a:r>
              <a:rPr lang="es-PE" dirty="0" smtClean="0"/>
              <a:t>22</a:t>
            </a:r>
          </a:p>
          <a:p>
            <a:r>
              <a:rPr lang="es-PE" dirty="0"/>
              <a:t>18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43608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Migración</a:t>
            </a:r>
            <a:endParaRPr lang="es-PE" dirty="0"/>
          </a:p>
        </p:txBody>
      </p:sp>
      <p:sp>
        <p:nvSpPr>
          <p:cNvPr id="7" name="6 CuadroTexto"/>
          <p:cNvSpPr txBox="1"/>
          <p:nvPr/>
        </p:nvSpPr>
        <p:spPr>
          <a:xfrm>
            <a:off x="1043608" y="429309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Temas claves</a:t>
            </a:r>
            <a:endParaRPr lang="es-PE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043608" y="4797152"/>
            <a:ext cx="1641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Delincuencia</a:t>
            </a:r>
            <a:endParaRPr lang="es-PE" dirty="0"/>
          </a:p>
        </p:txBody>
      </p:sp>
      <p:sp>
        <p:nvSpPr>
          <p:cNvPr id="9" name="8 CuadroTexto"/>
          <p:cNvSpPr txBox="1"/>
          <p:nvPr/>
        </p:nvSpPr>
        <p:spPr>
          <a:xfrm>
            <a:off x="1043608" y="507589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Conflictos sociales</a:t>
            </a:r>
            <a:endParaRPr lang="es-PE" dirty="0"/>
          </a:p>
        </p:txBody>
      </p:sp>
      <p:sp>
        <p:nvSpPr>
          <p:cNvPr id="10" name="9 CuadroTexto"/>
          <p:cNvSpPr txBox="1"/>
          <p:nvPr/>
        </p:nvSpPr>
        <p:spPr>
          <a:xfrm>
            <a:off x="1043608" y="566124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Ubicación: Puesto 24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706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Las TIC como Factor de cambio</a:t>
            </a:r>
            <a:endParaRPr lang="es-PE" dirty="0"/>
          </a:p>
        </p:txBody>
      </p:sp>
      <p:sp>
        <p:nvSpPr>
          <p:cNvPr id="4" name="Rectángulo redondeado 40"/>
          <p:cNvSpPr>
            <a:spLocks noChangeArrowheads="1"/>
          </p:cNvSpPr>
          <p:nvPr/>
        </p:nvSpPr>
        <p:spPr bwMode="auto">
          <a:xfrm>
            <a:off x="0" y="6277893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es-ES" altLang="es-ES" sz="4400" b="1">
              <a:solidFill>
                <a:schemeClr val="bg1"/>
              </a:solidFill>
              <a:ea typeface="Verdana" pitchFamily="34" charset="0"/>
              <a:cs typeface="Calibri" pitchFamily="34" charset="0"/>
            </a:endParaRPr>
          </a:p>
        </p:txBody>
      </p:sp>
      <p:sp>
        <p:nvSpPr>
          <p:cNvPr id="5" name="8 Rectángulo"/>
          <p:cNvSpPr/>
          <p:nvPr/>
        </p:nvSpPr>
        <p:spPr>
          <a:xfrm>
            <a:off x="6759575" y="1824956"/>
            <a:ext cx="2089150" cy="792162"/>
          </a:xfrm>
          <a:prstGeom prst="rect">
            <a:avLst/>
          </a:prstGeom>
          <a:solidFill>
            <a:schemeClr val="tx1">
              <a:lumMod val="50000"/>
              <a:lumOff val="50000"/>
              <a:alpha val="83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b="1" dirty="0">
                <a:solidFill>
                  <a:schemeClr val="bg1"/>
                </a:solidFill>
                <a:latin typeface="Calibri" pitchFamily="34" charset="0"/>
                <a:cs typeface="MS PGothic" charset="0"/>
              </a:rPr>
              <a:t>Usuarios</a:t>
            </a:r>
          </a:p>
        </p:txBody>
      </p:sp>
      <p:sp>
        <p:nvSpPr>
          <p:cNvPr id="6" name="12 Rectángulo"/>
          <p:cNvSpPr/>
          <p:nvPr/>
        </p:nvSpPr>
        <p:spPr>
          <a:xfrm>
            <a:off x="252413" y="1824956"/>
            <a:ext cx="2087562" cy="792162"/>
          </a:xfrm>
          <a:prstGeom prst="rect">
            <a:avLst/>
          </a:prstGeom>
          <a:solidFill>
            <a:schemeClr val="tx1">
              <a:lumMod val="85000"/>
              <a:lumOff val="15000"/>
              <a:alpha val="68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b="1" dirty="0">
                <a:solidFill>
                  <a:schemeClr val="bg1"/>
                </a:solidFill>
                <a:latin typeface="Calibri"/>
                <a:cs typeface="Calibri"/>
              </a:rPr>
              <a:t>Infraestructura</a:t>
            </a:r>
            <a:endParaRPr lang="es-ES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13 Rectángulo"/>
          <p:cNvSpPr/>
          <p:nvPr/>
        </p:nvSpPr>
        <p:spPr>
          <a:xfrm>
            <a:off x="2413000" y="1824956"/>
            <a:ext cx="2087563" cy="792162"/>
          </a:xfrm>
          <a:prstGeom prst="rect">
            <a:avLst/>
          </a:prstGeom>
          <a:solidFill>
            <a:srgbClr val="FF0000">
              <a:alpha val="6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8900" algn="ctr" eaLnBrk="1">
              <a:defRPr/>
            </a:pPr>
            <a:r>
              <a:rPr lang="es-MX" b="1" dirty="0">
                <a:solidFill>
                  <a:schemeClr val="bg1"/>
                </a:solidFill>
                <a:latin typeface="Calibri" charset="0"/>
                <a:cs typeface="MS PGothic" charset="0"/>
              </a:rPr>
              <a:t>Servicios</a:t>
            </a:r>
            <a:endParaRPr lang="es-ES" b="1" dirty="0">
              <a:solidFill>
                <a:schemeClr val="bg1"/>
              </a:solidFill>
              <a:latin typeface="Calibri" charset="0"/>
              <a:cs typeface="MS PGothic" charset="0"/>
            </a:endParaRPr>
          </a:p>
        </p:txBody>
      </p:sp>
      <p:sp>
        <p:nvSpPr>
          <p:cNvPr id="8" name="14 Rectángulo"/>
          <p:cNvSpPr/>
          <p:nvPr/>
        </p:nvSpPr>
        <p:spPr>
          <a:xfrm>
            <a:off x="4587875" y="1824956"/>
            <a:ext cx="2087563" cy="792162"/>
          </a:xfrm>
          <a:prstGeom prst="rect">
            <a:avLst/>
          </a:prstGeom>
          <a:solidFill>
            <a:srgbClr val="00B050">
              <a:alpha val="68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b="1" dirty="0">
                <a:solidFill>
                  <a:schemeClr val="bg1"/>
                </a:solidFill>
                <a:latin typeface="Calibri" charset="0"/>
                <a:cs typeface="ＭＳ Ｐゴシック" charset="0"/>
              </a:rPr>
              <a:t>Aplicaciones</a:t>
            </a:r>
          </a:p>
          <a:p>
            <a:pPr algn="ctr">
              <a:defRPr/>
            </a:pPr>
            <a:r>
              <a:rPr lang="es-MX" b="1" dirty="0">
                <a:solidFill>
                  <a:schemeClr val="bg1"/>
                </a:solidFill>
                <a:latin typeface="Calibri" charset="0"/>
                <a:cs typeface="ＭＳ Ｐゴシック" charset="0"/>
              </a:rPr>
              <a:t>Contenidos</a:t>
            </a:r>
          </a:p>
        </p:txBody>
      </p:sp>
      <p:sp>
        <p:nvSpPr>
          <p:cNvPr id="9" name="28 Rectángulo"/>
          <p:cNvSpPr/>
          <p:nvPr/>
        </p:nvSpPr>
        <p:spPr>
          <a:xfrm>
            <a:off x="4587875" y="2688556"/>
            <a:ext cx="2087563" cy="2025650"/>
          </a:xfrm>
          <a:prstGeom prst="rect">
            <a:avLst/>
          </a:prstGeom>
          <a:solidFill>
            <a:schemeClr val="bg1">
              <a:lumMod val="75000"/>
              <a:alpha val="31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>
              <a:defRPr/>
            </a:pPr>
            <a:r>
              <a:rPr lang="es-PE" sz="1500" dirty="0">
                <a:solidFill>
                  <a:srgbClr val="595959"/>
                </a:solidFill>
                <a:latin typeface="Calibri"/>
                <a:cs typeface="Calibri"/>
              </a:rPr>
              <a:t>Para incentivar el uso de las TIC, es necesario que se desarrollen aplicaciones y contenidos</a:t>
            </a:r>
            <a:endParaRPr lang="es-ES_tradnl" sz="15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  <p:sp>
        <p:nvSpPr>
          <p:cNvPr id="10" name="28 Rectángulo"/>
          <p:cNvSpPr/>
          <p:nvPr/>
        </p:nvSpPr>
        <p:spPr>
          <a:xfrm>
            <a:off x="6761163" y="2688556"/>
            <a:ext cx="2087562" cy="2025650"/>
          </a:xfrm>
          <a:prstGeom prst="rect">
            <a:avLst/>
          </a:prstGeom>
          <a:solidFill>
            <a:schemeClr val="bg1">
              <a:lumMod val="75000"/>
              <a:alpha val="31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just">
              <a:defRPr/>
            </a:pPr>
            <a:endParaRPr lang="es-ES" sz="1400" dirty="0">
              <a:solidFill>
                <a:srgbClr val="000000"/>
              </a:solidFill>
              <a:latin typeface="Calibri" charset="0"/>
              <a:cs typeface="MS PGothic" charset="0"/>
              <a:sym typeface="Trebuchet MS" pitchFamily="34" charset="0"/>
            </a:endParaRPr>
          </a:p>
          <a:p>
            <a:pPr marL="800100" lvl="1" indent="-533400">
              <a:defRPr/>
            </a:pPr>
            <a:r>
              <a:rPr lang="es-ES" sz="1400" dirty="0">
                <a:solidFill>
                  <a:srgbClr val="000000"/>
                </a:solidFill>
                <a:latin typeface="Calibri" charset="0"/>
                <a:cs typeface="MS PGothic" charset="0"/>
                <a:sym typeface="Trebuchet MS" pitchFamily="34" charset="0"/>
              </a:rPr>
              <a:t> </a:t>
            </a:r>
            <a:r>
              <a:rPr lang="es-ES" dirty="0">
                <a:solidFill>
                  <a:srgbClr val="000000"/>
                </a:solidFill>
                <a:latin typeface="Calibri" charset="0"/>
                <a:cs typeface="MS PGothic" charset="0"/>
                <a:sym typeface="Trebuchet MS" pitchFamily="34" charset="0"/>
              </a:rPr>
              <a:t>Personas</a:t>
            </a:r>
          </a:p>
          <a:p>
            <a:pPr marL="800100" lvl="1" indent="-533400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cs typeface="MS PGothic" charset="0"/>
                <a:sym typeface="Trebuchet MS" pitchFamily="34" charset="0"/>
              </a:rPr>
              <a:t> Gobierno</a:t>
            </a:r>
          </a:p>
          <a:p>
            <a:pPr marL="800100" lvl="1" indent="-533400">
              <a:defRPr/>
            </a:pPr>
            <a:r>
              <a:rPr lang="es-ES" dirty="0">
                <a:solidFill>
                  <a:srgbClr val="000000"/>
                </a:solidFill>
                <a:latin typeface="Calibri" charset="0"/>
                <a:cs typeface="MS PGothic" charset="0"/>
                <a:sym typeface="Trebuchet MS" pitchFamily="34" charset="0"/>
              </a:rPr>
              <a:t> Empresas</a:t>
            </a:r>
          </a:p>
          <a:p>
            <a:pPr marL="800100" lvl="1" indent="-533400">
              <a:defRPr/>
            </a:pPr>
            <a:endParaRPr lang="es-ES" sz="1200" dirty="0">
              <a:solidFill>
                <a:srgbClr val="000000"/>
              </a:solidFill>
              <a:latin typeface="Calibri" charset="0"/>
              <a:cs typeface="MS PGothic" charset="0"/>
              <a:sym typeface="Trebuchet MS" pitchFamily="34" charset="0"/>
            </a:endParaRPr>
          </a:p>
          <a:p>
            <a:pPr marL="93663" lvl="1" indent="-93663">
              <a:defRPr/>
            </a:pPr>
            <a:r>
              <a:rPr lang="es-ES" sz="1200" dirty="0">
                <a:solidFill>
                  <a:srgbClr val="000000"/>
                </a:solidFill>
                <a:latin typeface="Calibri" charset="0"/>
                <a:cs typeface="MS PGothic" charset="0"/>
                <a:sym typeface="Trebuchet MS" pitchFamily="34" charset="0"/>
              </a:rPr>
              <a:t>*Usuarios que Consumen y Producen contenidos</a:t>
            </a:r>
          </a:p>
          <a:p>
            <a:pPr marL="800100" lvl="1" indent="-533400">
              <a:defRPr/>
            </a:pPr>
            <a:endParaRPr lang="es-ES" sz="1200" dirty="0">
              <a:solidFill>
                <a:srgbClr val="000000"/>
              </a:solidFill>
              <a:latin typeface="Calibri" charset="0"/>
              <a:cs typeface="MS PGothic" charset="0"/>
              <a:sym typeface="Trebuchet MS" pitchFamily="34" charset="0"/>
            </a:endParaRPr>
          </a:p>
          <a:p>
            <a:pPr marL="800100" lvl="1" indent="-533400">
              <a:defRPr/>
            </a:pPr>
            <a:endParaRPr lang="es-ES" sz="1200" dirty="0">
              <a:solidFill>
                <a:srgbClr val="000000"/>
              </a:solidFill>
              <a:latin typeface="Calibri" charset="0"/>
              <a:cs typeface="MS PGothic" charset="0"/>
              <a:sym typeface="Trebuchet MS" pitchFamily="34" charset="0"/>
            </a:endParaRPr>
          </a:p>
        </p:txBody>
      </p:sp>
      <p:sp>
        <p:nvSpPr>
          <p:cNvPr id="11" name="28 Rectángulo"/>
          <p:cNvSpPr/>
          <p:nvPr/>
        </p:nvSpPr>
        <p:spPr>
          <a:xfrm>
            <a:off x="2413000" y="2688556"/>
            <a:ext cx="2089150" cy="2025650"/>
          </a:xfrm>
          <a:prstGeom prst="rect">
            <a:avLst/>
          </a:prstGeom>
          <a:solidFill>
            <a:schemeClr val="bg1">
              <a:lumMod val="75000"/>
              <a:alpha val="31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800100" indent="-5334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Servicios finales</a:t>
            </a:r>
          </a:p>
          <a:p>
            <a:pPr lvl="1" indent="-711200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Internet (Banda Ancha)</a:t>
            </a:r>
          </a:p>
          <a:p>
            <a:pPr lvl="1" indent="-711200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 Telefonía Móvil</a:t>
            </a:r>
          </a:p>
          <a:p>
            <a:pPr marL="800100" indent="-711200" algn="just">
              <a:defRPr/>
            </a:pPr>
            <a:endParaRPr lang="es-ES" sz="1400" dirty="0" smtClean="0">
              <a:solidFill>
                <a:srgbClr val="000000"/>
              </a:solidFill>
              <a:latin typeface="Calibri" panose="020F0502020204030204" pitchFamily="34" charset="0"/>
              <a:sym typeface="Trebuchet MS" panose="020B0603020202020204" pitchFamily="34" charset="0"/>
            </a:endParaRPr>
          </a:p>
          <a:p>
            <a:pPr lvl="1" indent="-711200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Telesalud</a:t>
            </a:r>
          </a:p>
          <a:p>
            <a:pPr lvl="1" indent="-711200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Teleducación</a:t>
            </a:r>
          </a:p>
          <a:p>
            <a:pPr lvl="1" indent="-711200">
              <a:defRPr/>
            </a:pPr>
            <a:r>
              <a:rPr lang="es-ES" sz="1400" dirty="0" smtClean="0">
                <a:solidFill>
                  <a:srgbClr val="000000"/>
                </a:solidFill>
                <a:latin typeface="Calibri" panose="020F0502020204030204" pitchFamily="34" charset="0"/>
                <a:sym typeface="Trebuchet MS" panose="020B0603020202020204" pitchFamily="34" charset="0"/>
              </a:rPr>
              <a:t>Gobierno electrónico</a:t>
            </a:r>
          </a:p>
        </p:txBody>
      </p:sp>
      <p:sp>
        <p:nvSpPr>
          <p:cNvPr id="12" name="28 Rectángulo"/>
          <p:cNvSpPr/>
          <p:nvPr/>
        </p:nvSpPr>
        <p:spPr>
          <a:xfrm>
            <a:off x="252413" y="2688556"/>
            <a:ext cx="2089150" cy="2025650"/>
          </a:xfrm>
          <a:prstGeom prst="rect">
            <a:avLst/>
          </a:prstGeom>
          <a:solidFill>
            <a:schemeClr val="bg1">
              <a:lumMod val="75000"/>
              <a:alpha val="31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1" tIns="45716" rIns="91431" bIns="45716" anchor="ctr"/>
          <a:lstStyle/>
          <a:p>
            <a:pPr algn="ctr">
              <a:defRPr/>
            </a:pPr>
            <a:r>
              <a:rPr lang="es-PE" sz="1400" dirty="0">
                <a:solidFill>
                  <a:srgbClr val="595959"/>
                </a:solidFill>
                <a:latin typeface="Calibri"/>
                <a:cs typeface="Calibri"/>
              </a:rPr>
              <a:t>Redes de telecomunicaciones para los diversos servicios:</a:t>
            </a:r>
          </a:p>
          <a:p>
            <a:pPr algn="ctr">
              <a:defRPr/>
            </a:pPr>
            <a:endParaRPr lang="es-PE" sz="1400" dirty="0">
              <a:solidFill>
                <a:srgbClr val="595959"/>
              </a:solidFill>
              <a:latin typeface="Calibri"/>
              <a:cs typeface="Calibri"/>
              <a:sym typeface="Helvetica" charset="0"/>
            </a:endParaRPr>
          </a:p>
          <a:p>
            <a:pPr marL="455613" lvl="1" indent="-282575" algn="ctr">
              <a:defRPr/>
            </a:pPr>
            <a:r>
              <a:rPr lang="es-PE" sz="1400" dirty="0">
                <a:solidFill>
                  <a:srgbClr val="595959"/>
                </a:solidFill>
                <a:latin typeface="Calibri"/>
                <a:cs typeface="Calibri"/>
                <a:sym typeface="Helvetica" charset="0"/>
              </a:rPr>
              <a:t>Redes de Transporte</a:t>
            </a:r>
          </a:p>
          <a:p>
            <a:pPr marL="455613" lvl="1" indent="-282575" algn="ctr">
              <a:defRPr/>
            </a:pPr>
            <a:r>
              <a:rPr lang="es-PE" sz="1400" dirty="0">
                <a:solidFill>
                  <a:srgbClr val="595959"/>
                </a:solidFill>
                <a:latin typeface="Calibri"/>
                <a:cs typeface="Calibri"/>
                <a:sym typeface="Helvetica" charset="0"/>
              </a:rPr>
              <a:t>Redes de Acceso</a:t>
            </a:r>
            <a:endParaRPr lang="es-ES" sz="1400" dirty="0">
              <a:solidFill>
                <a:srgbClr val="595959"/>
              </a:solidFill>
              <a:latin typeface="Calibri"/>
              <a:cs typeface="Calibri"/>
              <a:sym typeface="Helvetica" charset="0"/>
            </a:endParaRPr>
          </a:p>
          <a:p>
            <a:pPr marL="800100" lvl="1" indent="-533400">
              <a:defRPr/>
            </a:pPr>
            <a:endParaRPr lang="es-ES" sz="1100" dirty="0">
              <a:solidFill>
                <a:srgbClr val="595959"/>
              </a:solidFill>
              <a:latin typeface="Calibri"/>
              <a:cs typeface="Calibri"/>
              <a:sym typeface="Trebuchet MS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250825" y="4766593"/>
            <a:ext cx="2089150" cy="5762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Proveen</a:t>
            </a:r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 la conectividad digital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4" name="12 Rectángulo"/>
          <p:cNvSpPr/>
          <p:nvPr/>
        </p:nvSpPr>
        <p:spPr>
          <a:xfrm>
            <a:off x="2411413" y="4766593"/>
            <a:ext cx="2089150" cy="5762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Desarrollan</a:t>
            </a:r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 la conectividad digital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5" name="12 Rectángulo"/>
          <p:cNvSpPr/>
          <p:nvPr/>
        </p:nvSpPr>
        <p:spPr>
          <a:xfrm>
            <a:off x="4586288" y="4766593"/>
            <a:ext cx="2087562" cy="5762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Generan</a:t>
            </a:r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 demanda en el ecosistema</a:t>
            </a: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6" name="12 Rectángulo"/>
          <p:cNvSpPr/>
          <p:nvPr/>
        </p:nvSpPr>
        <p:spPr>
          <a:xfrm>
            <a:off x="6761163" y="4766593"/>
            <a:ext cx="2087562" cy="5762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es-MX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Apropian</a:t>
            </a:r>
            <a:r>
              <a:rPr lang="es-MX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las TIC y creación de contenidos</a:t>
            </a:r>
            <a:endParaRPr lang="es-E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6 CuadroTexto"/>
          <p:cNvSpPr txBox="1">
            <a:spLocks noChangeArrowheads="1"/>
          </p:cNvSpPr>
          <p:nvPr/>
        </p:nvSpPr>
        <p:spPr bwMode="auto">
          <a:xfrm>
            <a:off x="76200" y="6093743"/>
            <a:ext cx="47037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just" eaLnBrk="1"/>
            <a:r>
              <a:rPr lang="es-MX" altLang="es-ES" sz="800">
                <a:solidFill>
                  <a:srgbClr val="595959"/>
                </a:solidFill>
              </a:rPr>
              <a:t>Fuente: FITEL, Banco Mundial</a:t>
            </a:r>
            <a:endParaRPr lang="es-ES" altLang="es-ES" sz="800">
              <a:solidFill>
                <a:srgbClr val="595959"/>
              </a:solidFill>
            </a:endParaRPr>
          </a:p>
        </p:txBody>
      </p:sp>
      <p:sp>
        <p:nvSpPr>
          <p:cNvPr id="18" name="12 Rectángulo"/>
          <p:cNvSpPr/>
          <p:nvPr/>
        </p:nvSpPr>
        <p:spPr>
          <a:xfrm>
            <a:off x="250825" y="5374606"/>
            <a:ext cx="2089150" cy="576262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300" b="1" dirty="0">
                <a:solidFill>
                  <a:srgbClr val="FD6155"/>
                </a:solidFill>
                <a:latin typeface="Calibri" panose="020F0502020204030204" pitchFamily="34" charset="0"/>
              </a:rPr>
              <a:t>PROVEEN</a:t>
            </a:r>
            <a:endParaRPr lang="es-ES" sz="2300" b="1" dirty="0">
              <a:solidFill>
                <a:srgbClr val="FD6155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12 Rectángulo"/>
          <p:cNvSpPr/>
          <p:nvPr/>
        </p:nvSpPr>
        <p:spPr>
          <a:xfrm>
            <a:off x="2411413" y="5374606"/>
            <a:ext cx="2089150" cy="576262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300" b="1" dirty="0">
                <a:solidFill>
                  <a:srgbClr val="FD6155"/>
                </a:solidFill>
                <a:latin typeface="Calibri" panose="020F0502020204030204" pitchFamily="34" charset="0"/>
              </a:rPr>
              <a:t>DESARROLLAN</a:t>
            </a:r>
            <a:endParaRPr lang="es-ES" sz="2300" b="1" dirty="0">
              <a:solidFill>
                <a:srgbClr val="FD6155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4586288" y="5374606"/>
            <a:ext cx="2087562" cy="576262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300" b="1" dirty="0">
                <a:solidFill>
                  <a:srgbClr val="FD6155"/>
                </a:solidFill>
                <a:latin typeface="Calibri" panose="020F0502020204030204" pitchFamily="34" charset="0"/>
              </a:rPr>
              <a:t>GENERAN</a:t>
            </a:r>
            <a:endParaRPr lang="es-ES" sz="2300" b="1" dirty="0">
              <a:solidFill>
                <a:srgbClr val="FD6155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6761163" y="5374606"/>
            <a:ext cx="2087562" cy="576262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300" b="1" dirty="0">
                <a:solidFill>
                  <a:srgbClr val="FD6155"/>
                </a:solidFill>
                <a:latin typeface="Calibri" panose="020F0502020204030204" pitchFamily="34" charset="0"/>
              </a:rPr>
              <a:t>APROPIAN</a:t>
            </a:r>
            <a:endParaRPr lang="es-ES" sz="2300" b="1" dirty="0">
              <a:solidFill>
                <a:srgbClr val="FD6155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715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Calibri" charset="0"/>
                <a:cs typeface="MS PGothic" charset="0"/>
              </a:rPr>
              <a:t>Marco conceptual de las TIC. Impacto</a:t>
            </a:r>
            <a:endParaRPr lang="es-PE" dirty="0"/>
          </a:p>
        </p:txBody>
      </p:sp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6200" y="6340177"/>
            <a:ext cx="47037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just" eaLnBrk="1"/>
            <a:r>
              <a:rPr lang="es-MX" altLang="es-ES" sz="800">
                <a:solidFill>
                  <a:srgbClr val="595959"/>
                </a:solidFill>
              </a:rPr>
              <a:t>Fuente: BID, Banco Mundial</a:t>
            </a:r>
            <a:endParaRPr lang="es-ES" altLang="es-ES" sz="800">
              <a:solidFill>
                <a:srgbClr val="595959"/>
              </a:solidFill>
            </a:endParaRPr>
          </a:p>
        </p:txBody>
      </p:sp>
      <p:sp>
        <p:nvSpPr>
          <p:cNvPr id="4" name="Rectángulo redondeado 18"/>
          <p:cNvSpPr>
            <a:spLocks noChangeArrowheads="1"/>
          </p:cNvSpPr>
          <p:nvPr/>
        </p:nvSpPr>
        <p:spPr bwMode="auto">
          <a:xfrm>
            <a:off x="0" y="6524327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es-ES" altLang="es-ES" sz="4400" b="1">
              <a:solidFill>
                <a:schemeClr val="bg1"/>
              </a:solidFill>
              <a:ea typeface="Verdana" pitchFamily="34" charset="0"/>
              <a:cs typeface="Calibri" pitchFamily="34" charset="0"/>
            </a:endParaRPr>
          </a:p>
        </p:txBody>
      </p:sp>
      <p:sp>
        <p:nvSpPr>
          <p:cNvPr id="6" name="1 CuadroTexto"/>
          <p:cNvSpPr txBox="1"/>
          <p:nvPr/>
        </p:nvSpPr>
        <p:spPr>
          <a:xfrm>
            <a:off x="611188" y="2936577"/>
            <a:ext cx="1728787" cy="1860550"/>
          </a:xfrm>
          <a:prstGeom prst="rect">
            <a:avLst/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>
              <a:defRPr sz="2300" b="1">
                <a:latin typeface="Calibri"/>
                <a:ea typeface="Verdana" pitchFamily="34" charset="0"/>
                <a:cs typeface="Calibri"/>
              </a:defRPr>
            </a:lvl1pPr>
          </a:lstStyle>
          <a:p>
            <a:pPr eaLnBrk="1">
              <a:defRPr/>
            </a:pPr>
            <a:endParaRPr lang="es-ES" altLang="ja-JP" sz="1900" dirty="0">
              <a:sym typeface="Calibri" charset="0"/>
            </a:endParaRPr>
          </a:p>
        </p:txBody>
      </p:sp>
      <p:sp>
        <p:nvSpPr>
          <p:cNvPr id="7" name="CuadroTexto 18"/>
          <p:cNvSpPr txBox="1">
            <a:spLocks noChangeArrowheads="1"/>
          </p:cNvSpPr>
          <p:nvPr/>
        </p:nvSpPr>
        <p:spPr bwMode="auto">
          <a:xfrm>
            <a:off x="611188" y="2431752"/>
            <a:ext cx="1728787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2000" b="1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Crecimiento</a:t>
            </a:r>
            <a:endParaRPr lang="es-PE" sz="20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8" name="CuadroTexto 18"/>
          <p:cNvSpPr txBox="1">
            <a:spLocks noChangeArrowheads="1"/>
          </p:cNvSpPr>
          <p:nvPr/>
        </p:nvSpPr>
        <p:spPr bwMode="auto">
          <a:xfrm>
            <a:off x="2663825" y="2431752"/>
            <a:ext cx="1728788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800" b="1">
                <a:solidFill>
                  <a:srgbClr val="FD615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2000" dirty="0">
                <a:sym typeface="Calibri" charset="0"/>
              </a:rPr>
              <a:t>Empleo</a:t>
            </a:r>
          </a:p>
        </p:txBody>
      </p:sp>
      <p:sp>
        <p:nvSpPr>
          <p:cNvPr id="9" name="CuadroTexto 18"/>
          <p:cNvSpPr txBox="1">
            <a:spLocks noChangeArrowheads="1"/>
          </p:cNvSpPr>
          <p:nvPr/>
        </p:nvSpPr>
        <p:spPr bwMode="auto">
          <a:xfrm>
            <a:off x="4679950" y="2431752"/>
            <a:ext cx="1728788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800" b="1">
                <a:solidFill>
                  <a:srgbClr val="FD615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2000" dirty="0">
                <a:solidFill>
                  <a:schemeClr val="tx1">
                    <a:lumMod val="50000"/>
                    <a:lumOff val="50000"/>
                  </a:schemeClr>
                </a:solidFill>
                <a:sym typeface="Calibri" charset="0"/>
              </a:rPr>
              <a:t>Productividad</a:t>
            </a:r>
          </a:p>
        </p:txBody>
      </p:sp>
      <p:sp>
        <p:nvSpPr>
          <p:cNvPr id="10" name="CuadroTexto 18"/>
          <p:cNvSpPr txBox="1">
            <a:spLocks noChangeArrowheads="1"/>
          </p:cNvSpPr>
          <p:nvPr/>
        </p:nvSpPr>
        <p:spPr bwMode="auto">
          <a:xfrm>
            <a:off x="6680200" y="2431752"/>
            <a:ext cx="1728788" cy="43180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 eaLnBrk="1">
              <a:defRPr/>
            </a:pPr>
            <a:r>
              <a:rPr lang="es-PE" sz="2000" b="1" smtClean="0">
                <a:solidFill>
                  <a:srgbClr val="A6A6A6"/>
                </a:solidFill>
              </a:rPr>
              <a:t>Innovación</a:t>
            </a:r>
          </a:p>
        </p:txBody>
      </p:sp>
      <p:sp>
        <p:nvSpPr>
          <p:cNvPr id="11" name="1 CuadroTexto"/>
          <p:cNvSpPr txBox="1"/>
          <p:nvPr/>
        </p:nvSpPr>
        <p:spPr>
          <a:xfrm>
            <a:off x="6680200" y="2936577"/>
            <a:ext cx="1727200" cy="1860550"/>
          </a:xfrm>
          <a:prstGeom prst="rect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>
              <a:defRPr sz="2300" b="1">
                <a:latin typeface="Calibri"/>
                <a:ea typeface="Verdana" pitchFamily="34" charset="0"/>
                <a:cs typeface="Calibri"/>
              </a:defRPr>
            </a:lvl1pPr>
          </a:lstStyle>
          <a:p>
            <a:pPr eaLnBrk="1">
              <a:defRPr/>
            </a:pPr>
            <a:endParaRPr lang="es-ES" altLang="ja-JP" sz="1900" dirty="0">
              <a:sym typeface="Calibri" charset="0"/>
            </a:endParaRPr>
          </a:p>
        </p:txBody>
      </p:sp>
      <p:sp>
        <p:nvSpPr>
          <p:cNvPr id="12" name="1 CuadroTexto"/>
          <p:cNvSpPr txBox="1"/>
          <p:nvPr/>
        </p:nvSpPr>
        <p:spPr>
          <a:xfrm>
            <a:off x="4679950" y="2936577"/>
            <a:ext cx="1727200" cy="1860550"/>
          </a:xfrm>
          <a:prstGeom prst="rect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>
              <a:defRPr sz="2300" b="1">
                <a:latin typeface="Calibri"/>
                <a:ea typeface="Verdana" pitchFamily="34" charset="0"/>
                <a:cs typeface="Calibri"/>
              </a:defRPr>
            </a:lvl1pPr>
          </a:lstStyle>
          <a:p>
            <a:pPr eaLnBrk="1">
              <a:defRPr/>
            </a:pPr>
            <a:endParaRPr lang="es-ES" altLang="ja-JP" sz="1900" dirty="0">
              <a:sym typeface="Calibri" charset="0"/>
            </a:endParaRPr>
          </a:p>
        </p:txBody>
      </p:sp>
      <p:sp>
        <p:nvSpPr>
          <p:cNvPr id="13" name="1 CuadroTexto"/>
          <p:cNvSpPr txBox="1"/>
          <p:nvPr/>
        </p:nvSpPr>
        <p:spPr>
          <a:xfrm>
            <a:off x="2663825" y="2936577"/>
            <a:ext cx="1727200" cy="1860550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>
              <a:defRPr sz="2300" b="1">
                <a:latin typeface="Calibri"/>
                <a:ea typeface="Verdana" pitchFamily="34" charset="0"/>
                <a:cs typeface="Calibri"/>
              </a:defRPr>
            </a:lvl1pPr>
          </a:lstStyle>
          <a:p>
            <a:pPr eaLnBrk="1">
              <a:defRPr/>
            </a:pPr>
            <a:endParaRPr lang="es-ES" altLang="ja-JP" sz="1900" dirty="0">
              <a:sym typeface="Calibri" charset="0"/>
            </a:endParaRPr>
          </a:p>
        </p:txBody>
      </p:sp>
      <p:pic>
        <p:nvPicPr>
          <p:cNvPr id="14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49" r="14369"/>
          <a:stretch>
            <a:fillRect/>
          </a:stretch>
        </p:blipFill>
        <p:spPr bwMode="auto">
          <a:xfrm>
            <a:off x="7165975" y="3338215"/>
            <a:ext cx="7572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913" y="3338215"/>
            <a:ext cx="10572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3374727"/>
            <a:ext cx="985838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38" y="3338215"/>
            <a:ext cx="10572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uadroTexto 18"/>
          <p:cNvSpPr txBox="1">
            <a:spLocks noChangeArrowheads="1"/>
          </p:cNvSpPr>
          <p:nvPr/>
        </p:nvSpPr>
        <p:spPr bwMode="auto">
          <a:xfrm>
            <a:off x="611188" y="4916190"/>
            <a:ext cx="1728787" cy="971550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 eaLnBrk="1">
              <a:defRPr/>
            </a:pPr>
            <a:r>
              <a:rPr lang="es-PE" sz="1700" dirty="0" smtClean="0">
                <a:solidFill>
                  <a:srgbClr val="7F7F7F"/>
                </a:solidFill>
              </a:rPr>
              <a:t>Crecimiento económico (PBI)</a:t>
            </a:r>
            <a:endParaRPr lang="es-PE" sz="1700" dirty="0">
              <a:solidFill>
                <a:srgbClr val="7F7F7F"/>
              </a:solidFill>
            </a:endParaRPr>
          </a:p>
        </p:txBody>
      </p:sp>
      <p:sp>
        <p:nvSpPr>
          <p:cNvPr id="19" name="CuadroTexto 18"/>
          <p:cNvSpPr txBox="1">
            <a:spLocks noChangeArrowheads="1"/>
          </p:cNvSpPr>
          <p:nvPr/>
        </p:nvSpPr>
        <p:spPr bwMode="auto">
          <a:xfrm>
            <a:off x="2663825" y="4916190"/>
            <a:ext cx="1728788" cy="971550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 eaLnBrk="1">
              <a:defRPr/>
            </a:pPr>
            <a:r>
              <a:rPr lang="es-PE" sz="1700" dirty="0" smtClean="0">
                <a:solidFill>
                  <a:srgbClr val="7F7F7F"/>
                </a:solidFill>
              </a:rPr>
              <a:t>Generación de empleos directos e indirectos</a:t>
            </a:r>
            <a:endParaRPr lang="es-PE" sz="1700" dirty="0">
              <a:solidFill>
                <a:srgbClr val="7F7F7F"/>
              </a:solidFill>
            </a:endParaRPr>
          </a:p>
        </p:txBody>
      </p:sp>
      <p:sp>
        <p:nvSpPr>
          <p:cNvPr id="20" name="CuadroTexto 18"/>
          <p:cNvSpPr txBox="1">
            <a:spLocks noChangeArrowheads="1"/>
          </p:cNvSpPr>
          <p:nvPr/>
        </p:nvSpPr>
        <p:spPr bwMode="auto">
          <a:xfrm>
            <a:off x="4679950" y="4916190"/>
            <a:ext cx="1728788" cy="971550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ctr" eaLnBrk="1">
              <a:defRPr sz="1900">
                <a:solidFill>
                  <a:srgbClr val="404040"/>
                </a:solidFill>
              </a:defRPr>
            </a:lvl1pPr>
            <a:lvl2pPr>
              <a:defRPr sz="2800">
                <a:solidFill>
                  <a:schemeClr val="tx1"/>
                </a:solidFill>
                <a:latin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Verdana" charset="0"/>
              </a:defRPr>
            </a:lvl3pPr>
            <a:lvl4pPr>
              <a:defRPr sz="2000">
                <a:solidFill>
                  <a:schemeClr val="tx1"/>
                </a:solidFill>
                <a:latin typeface="Verdana" charset="0"/>
              </a:defRPr>
            </a:lvl4pPr>
            <a:lvl5pPr>
              <a:defRPr sz="2000">
                <a:solidFill>
                  <a:schemeClr val="tx1"/>
                </a:solidFill>
                <a:latin typeface="Verdana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Verdana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Verdana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Verdana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Verdana" charset="0"/>
              </a:defRPr>
            </a:lvl9pPr>
          </a:lstStyle>
          <a:p>
            <a:pPr>
              <a:defRPr/>
            </a:pPr>
            <a:r>
              <a:rPr lang="es-PE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charset="0"/>
              </a:rPr>
              <a:t>Mejora de la productividad de los factores</a:t>
            </a:r>
            <a:endParaRPr lang="es-PE" sz="17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Calibri" charset="0"/>
            </a:endParaRPr>
          </a:p>
        </p:txBody>
      </p:sp>
      <p:sp>
        <p:nvSpPr>
          <p:cNvPr id="21" name="CuadroTexto 18"/>
          <p:cNvSpPr txBox="1">
            <a:spLocks noChangeArrowheads="1"/>
          </p:cNvSpPr>
          <p:nvPr/>
        </p:nvSpPr>
        <p:spPr bwMode="auto">
          <a:xfrm>
            <a:off x="6680200" y="4916190"/>
            <a:ext cx="1728788" cy="971550"/>
          </a:xfrm>
          <a:prstGeom prst="rect">
            <a:avLst/>
          </a:prstGeom>
          <a:solidFill>
            <a:srgbClr val="FAFF78">
              <a:alpha val="26000"/>
            </a:srgbClr>
          </a:solidFill>
          <a:ln>
            <a:noFill/>
          </a:ln>
          <a:effectLst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sym typeface="Calibri" panose="020F0502020204030204" pitchFamily="34" charset="0"/>
              </a:defRPr>
            </a:lvl9pPr>
          </a:lstStyle>
          <a:p>
            <a:pPr algn="ctr" eaLnBrk="1">
              <a:defRPr/>
            </a:pPr>
            <a:r>
              <a:rPr lang="es-PE" sz="1700" dirty="0" smtClean="0">
                <a:solidFill>
                  <a:srgbClr val="7F7F7F"/>
                </a:solidFill>
              </a:rPr>
              <a:t>Estimulo a la tasa de innovación </a:t>
            </a:r>
            <a:endParaRPr lang="es-PE" sz="17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00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s-ES" b="1" dirty="0">
                <a:latin typeface="Calibri" charset="0"/>
                <a:cs typeface="MS PGothic" charset="0"/>
              </a:rPr>
              <a:t>Marco conceptual de las TIC. Impacto</a:t>
            </a:r>
          </a:p>
        </p:txBody>
      </p:sp>
      <p:sp>
        <p:nvSpPr>
          <p:cNvPr id="3" name="6 CuadroTexto"/>
          <p:cNvSpPr txBox="1">
            <a:spLocks noChangeArrowheads="1"/>
          </p:cNvSpPr>
          <p:nvPr/>
        </p:nvSpPr>
        <p:spPr bwMode="auto">
          <a:xfrm>
            <a:off x="76200" y="6340177"/>
            <a:ext cx="47037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just" eaLnBrk="1"/>
            <a:r>
              <a:rPr lang="es-MX" altLang="es-ES" sz="800">
                <a:solidFill>
                  <a:srgbClr val="595959"/>
                </a:solidFill>
              </a:rPr>
              <a:t>Fuente: BID</a:t>
            </a:r>
            <a:endParaRPr lang="es-ES" altLang="es-ES" sz="800">
              <a:solidFill>
                <a:srgbClr val="595959"/>
              </a:solidFill>
            </a:endParaRPr>
          </a:p>
        </p:txBody>
      </p:sp>
      <p:sp>
        <p:nvSpPr>
          <p:cNvPr id="4" name="Rectángulo redondeado 18"/>
          <p:cNvSpPr>
            <a:spLocks noChangeArrowheads="1"/>
          </p:cNvSpPr>
          <p:nvPr/>
        </p:nvSpPr>
        <p:spPr bwMode="auto">
          <a:xfrm>
            <a:off x="0" y="6524327"/>
            <a:ext cx="9142413" cy="73025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es-ES" altLang="es-ES" sz="4400" b="1">
              <a:solidFill>
                <a:schemeClr val="bg1"/>
              </a:solidFill>
              <a:ea typeface="Verdana" pitchFamily="34" charset="0"/>
              <a:cs typeface="Calibri" pitchFamily="34" charset="0"/>
            </a:endParaRPr>
          </a:p>
        </p:txBody>
      </p:sp>
      <p:sp>
        <p:nvSpPr>
          <p:cNvPr id="6" name="CuadroTexto 32"/>
          <p:cNvSpPr txBox="1"/>
          <p:nvPr/>
        </p:nvSpPr>
        <p:spPr>
          <a:xfrm>
            <a:off x="596900" y="3057227"/>
            <a:ext cx="2535238" cy="2376488"/>
          </a:xfrm>
          <a:prstGeom prst="rect">
            <a:avLst/>
          </a:prstGeom>
          <a:solidFill>
            <a:schemeClr val="bg1">
              <a:lumMod val="95000"/>
              <a:alpha val="62000"/>
            </a:schemeClr>
          </a:solidFill>
          <a:ln>
            <a:solidFill>
              <a:srgbClr val="00B050"/>
            </a:solidFill>
            <a:prstDash val="dash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s-ES"/>
            </a:defPPr>
            <a:lvl1pPr algn="just">
              <a:lnSpc>
                <a:spcPct val="90000"/>
              </a:lnSpc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es-ES" sz="1700" dirty="0"/>
              <a:t>El impacto económico de las TIC, en particular Internet, ha sido objeto de estudios que evidencian su contribución positiva al crecimiento del PIB, la productividad, el empleo, la educación y la salud</a:t>
            </a:r>
          </a:p>
        </p:txBody>
      </p:sp>
      <p:sp>
        <p:nvSpPr>
          <p:cNvPr id="7" name="Elipse 33"/>
          <p:cNvSpPr>
            <a:spLocks noChangeAspect="1"/>
          </p:cNvSpPr>
          <p:nvPr/>
        </p:nvSpPr>
        <p:spPr bwMode="auto">
          <a:xfrm>
            <a:off x="5700713" y="2036465"/>
            <a:ext cx="1760537" cy="1760537"/>
          </a:xfrm>
          <a:prstGeom prst="ellipse">
            <a:avLst/>
          </a:prstGeom>
          <a:solidFill>
            <a:srgbClr val="00B05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500" dirty="0">
                <a:latin typeface="Calibri"/>
                <a:ea typeface="Verdana" pitchFamily="34" charset="0"/>
                <a:cs typeface="Calibri"/>
              </a:rPr>
              <a:t>Por 10% de aumento de Penetración Internet, el PBI aumenta </a:t>
            </a:r>
            <a:r>
              <a:rPr lang="es-ES" sz="2000" b="1" dirty="0">
                <a:latin typeface="Calibri"/>
                <a:ea typeface="Verdana" pitchFamily="34" charset="0"/>
                <a:cs typeface="Calibri"/>
              </a:rPr>
              <a:t>3.2%</a:t>
            </a:r>
          </a:p>
        </p:txBody>
      </p:sp>
      <p:sp>
        <p:nvSpPr>
          <p:cNvPr id="8" name="Elipse 34"/>
          <p:cNvSpPr>
            <a:spLocks noChangeAspect="1"/>
          </p:cNvSpPr>
          <p:nvPr/>
        </p:nvSpPr>
        <p:spPr bwMode="auto">
          <a:xfrm>
            <a:off x="4248150" y="3295352"/>
            <a:ext cx="1979613" cy="1863725"/>
          </a:xfrm>
          <a:prstGeom prst="ellipse">
            <a:avLst/>
          </a:prstGeom>
          <a:solidFill>
            <a:schemeClr val="bg1">
              <a:lumMod val="7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Verdana" pitchFamily="34" charset="0"/>
                <a:cs typeface="Calibri"/>
              </a:rPr>
              <a:t>La productividad aumenta en </a:t>
            </a:r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Verdana" pitchFamily="34" charset="0"/>
                <a:cs typeface="Calibri"/>
              </a:rPr>
              <a:t>2.6%</a:t>
            </a:r>
          </a:p>
        </p:txBody>
      </p:sp>
      <p:sp>
        <p:nvSpPr>
          <p:cNvPr id="9" name="Elipse 35"/>
          <p:cNvSpPr>
            <a:spLocks noChangeAspect="1"/>
          </p:cNvSpPr>
          <p:nvPr/>
        </p:nvSpPr>
        <p:spPr bwMode="auto">
          <a:xfrm>
            <a:off x="5670550" y="4663777"/>
            <a:ext cx="1765300" cy="1763713"/>
          </a:xfrm>
          <a:prstGeom prst="ellipse">
            <a:avLst/>
          </a:prstGeom>
          <a:solidFill>
            <a:schemeClr val="bg1">
              <a:lumMod val="85000"/>
              <a:alpha val="6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7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Verdana" pitchFamily="34" charset="0"/>
                <a:cs typeface="Calibri"/>
              </a:rPr>
              <a:t>En Educación costos ahorrados llegan al </a:t>
            </a:r>
            <a:r>
              <a:rPr lang="es-ES" sz="2200" b="1" dirty="0">
                <a:solidFill>
                  <a:schemeClr val="tx1"/>
                </a:solidFill>
                <a:latin typeface="Calibri"/>
                <a:ea typeface="Verdana" pitchFamily="34" charset="0"/>
                <a:cs typeface="Calibri"/>
              </a:rPr>
              <a:t>90%</a:t>
            </a:r>
          </a:p>
        </p:txBody>
      </p:sp>
      <p:sp>
        <p:nvSpPr>
          <p:cNvPr id="10" name="Elipse 36"/>
          <p:cNvSpPr>
            <a:spLocks noChangeAspect="1"/>
          </p:cNvSpPr>
          <p:nvPr/>
        </p:nvSpPr>
        <p:spPr bwMode="auto">
          <a:xfrm>
            <a:off x="6923088" y="3342977"/>
            <a:ext cx="1825625" cy="1824038"/>
          </a:xfrm>
          <a:prstGeom prst="ellipse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>
                <a:latin typeface="Calibri"/>
                <a:ea typeface="Verdana" pitchFamily="34" charset="0"/>
                <a:cs typeface="Calibri"/>
              </a:rPr>
              <a:t>En </a:t>
            </a:r>
          </a:p>
          <a:p>
            <a:pPr algn="ctr">
              <a:defRPr/>
            </a:pPr>
            <a:r>
              <a:rPr lang="es-ES" sz="1600" dirty="0">
                <a:latin typeface="Calibri"/>
                <a:ea typeface="Verdana" pitchFamily="34" charset="0"/>
                <a:cs typeface="Calibri"/>
              </a:rPr>
              <a:t>Salud los costos ahorrados llegan al </a:t>
            </a:r>
            <a:r>
              <a:rPr lang="es-ES" sz="2200" b="1" dirty="0">
                <a:latin typeface="Calibri"/>
                <a:ea typeface="Verdana" pitchFamily="34" charset="0"/>
                <a:cs typeface="Calibri"/>
              </a:rPr>
              <a:t>25%</a:t>
            </a:r>
          </a:p>
        </p:txBody>
      </p:sp>
      <p:sp>
        <p:nvSpPr>
          <p:cNvPr id="11" name="Flecha izquierda 37"/>
          <p:cNvSpPr/>
          <p:nvPr/>
        </p:nvSpPr>
        <p:spPr>
          <a:xfrm rot="10800000">
            <a:off x="3276600" y="4014490"/>
            <a:ext cx="676275" cy="457200"/>
          </a:xfrm>
          <a:prstGeom prst="leftArrow">
            <a:avLst/>
          </a:prstGeom>
          <a:solidFill>
            <a:srgbClr val="FF0000">
              <a:alpha val="6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600">
              <a:latin typeface="Calibri"/>
              <a:ea typeface="Verdana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2368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764</Words>
  <Application>Microsoft Office PowerPoint</Application>
  <PresentationFormat>Presentación en pantalla (4:3)</PresentationFormat>
  <Paragraphs>211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ＭＳ Ｐゴシック</vt:lpstr>
      <vt:lpstr>ＭＳ Ｐゴシック</vt:lpstr>
      <vt:lpstr>Arial</vt:lpstr>
      <vt:lpstr>Calibri</vt:lpstr>
      <vt:lpstr>Courier New</vt:lpstr>
      <vt:lpstr>Helvetica</vt:lpstr>
      <vt:lpstr>Trebuchet MS</vt:lpstr>
      <vt:lpstr>Verdana</vt:lpstr>
      <vt:lpstr>Tema de Office</vt:lpstr>
      <vt:lpstr>Cajamarca Digital e Innovador</vt:lpstr>
      <vt:lpstr>  COMPETITIVIDAD  Se entiende por competitividad a la capacidad de una organización de mantener ventajas comparativas que le permitan alcanzar, sostener y mejorar una determinada posición en el entorno socioeconómico   </vt:lpstr>
      <vt:lpstr>Educación</vt:lpstr>
      <vt:lpstr>Salud</vt:lpstr>
      <vt:lpstr>Infraestructura TIC</vt:lpstr>
      <vt:lpstr>Laboral</vt:lpstr>
      <vt:lpstr>Las TIC como Factor de cambio</vt:lpstr>
      <vt:lpstr>Marco conceptual de las TIC. Impacto</vt:lpstr>
      <vt:lpstr>Marco conceptual de las TIC. Impacto</vt:lpstr>
      <vt:lpstr>Las TIC. Hechos sobre educación y salud </vt:lpstr>
      <vt:lpstr>Política TIC y su transversalización </vt:lpstr>
      <vt:lpstr>Política TIC y su transversalización </vt:lpstr>
      <vt:lpstr>SALUD</vt:lpstr>
      <vt:lpstr>EDUCACIÓN</vt:lpstr>
      <vt:lpstr>EDUCACIÓN</vt:lpstr>
      <vt:lpstr>Ciudades digitales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Mesias</dc:creator>
  <cp:lastModifiedBy>CAJAMARCA</cp:lastModifiedBy>
  <cp:revision>42</cp:revision>
  <dcterms:created xsi:type="dcterms:W3CDTF">2016-11-06T20:18:20Z</dcterms:created>
  <dcterms:modified xsi:type="dcterms:W3CDTF">2016-12-19T16:14:45Z</dcterms:modified>
</cp:coreProperties>
</file>