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1" r:id="rId1"/>
  </p:sldMasterIdLst>
  <p:notesMasterIdLst>
    <p:notesMasterId r:id="rId15"/>
  </p:notesMasterIdLst>
  <p:sldIdLst>
    <p:sldId id="262" r:id="rId2"/>
    <p:sldId id="279" r:id="rId3"/>
    <p:sldId id="270" r:id="rId4"/>
    <p:sldId id="293" r:id="rId5"/>
    <p:sldId id="274" r:id="rId6"/>
    <p:sldId id="280" r:id="rId7"/>
    <p:sldId id="295" r:id="rId8"/>
    <p:sldId id="292" r:id="rId9"/>
    <p:sldId id="288" r:id="rId10"/>
    <p:sldId id="294" r:id="rId11"/>
    <p:sldId id="287" r:id="rId12"/>
    <p:sldId id="289" r:id="rId13"/>
    <p:sldId id="268" r:id="rId1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60;\Plan%20Estrategico%20Institucional%2015-18\Informacion%20PEI\Graficos%20PEI%20fin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60;\Plan%20Estrategico%20Institucional%2015-18\Informacion%20PEI\Graficos%20PEI%20fina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DESNUTRICION CRONICA EN NIÑOS MENORES DE 5 AÑOS </a:t>
            </a:r>
            <a:r>
              <a:rPr lang="en-US" sz="1200" dirty="0" smtClean="0"/>
              <a:t>2010-2014  </a:t>
            </a:r>
            <a:r>
              <a:rPr lang="en-US" sz="1200" dirty="0"/>
              <a:t>(patron OMS)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25950240594925633"/>
          <c:w val="0.89745603674540686"/>
          <c:h val="0.62451771653543309"/>
        </c:manualLayout>
      </c:layout>
      <c:lineChart>
        <c:grouping val="standard"/>
        <c:varyColors val="0"/>
        <c:ser>
          <c:idx val="0"/>
          <c:order val="0"/>
          <c:tx>
            <c:strRef>
              <c:f>Niño!$B$99</c:f>
              <c:strCache>
                <c:ptCount val="1"/>
                <c:pt idx="0">
                  <c:v>ENDES</c:v>
                </c:pt>
              </c:strCache>
            </c:strRef>
          </c:tx>
          <c:spPr>
            <a:ln w="19050"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 w="19050">
                <a:solidFill>
                  <a:srgbClr val="00B050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Niño!$C$98:$H$98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Niño!$C$99:$H$99</c:f>
              <c:numCache>
                <c:formatCode>General</c:formatCode>
                <c:ptCount val="6"/>
                <c:pt idx="0">
                  <c:v>40.5</c:v>
                </c:pt>
                <c:pt idx="1">
                  <c:v>37.6</c:v>
                </c:pt>
                <c:pt idx="2">
                  <c:v>34.200000000000003</c:v>
                </c:pt>
                <c:pt idx="3">
                  <c:v>35.6</c:v>
                </c:pt>
                <c:pt idx="4">
                  <c:v>32.200000000000003</c:v>
                </c:pt>
                <c:pt idx="5">
                  <c:v>23.9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75392"/>
        <c:axId val="186278192"/>
      </c:lineChart>
      <c:catAx>
        <c:axId val="18627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s-PE"/>
          </a:p>
        </c:txPr>
        <c:crossAx val="186278192"/>
        <c:crosses val="autoZero"/>
        <c:auto val="1"/>
        <c:lblAlgn val="ctr"/>
        <c:lblOffset val="100"/>
        <c:noMultiLvlLbl val="0"/>
      </c:catAx>
      <c:valAx>
        <c:axId val="186278192"/>
        <c:scaling>
          <c:orientation val="minMax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275392"/>
        <c:crosses val="autoZero"/>
        <c:crossBetween val="between"/>
      </c:valAx>
      <c:spPr>
        <a:solidFill>
          <a:schemeClr val="accent4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solidFill>
        <a:schemeClr val="accent1"/>
      </a:solidFill>
    </a:ln>
  </c:spPr>
  <c:txPr>
    <a:bodyPr/>
    <a:lstStyle/>
    <a:p>
      <a:pPr>
        <a:defRPr sz="1100"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es-ES" sz="1200"/>
              <a:t>ANEMIA</a:t>
            </a:r>
            <a:r>
              <a:rPr lang="es-ES" sz="1200" baseline="0"/>
              <a:t> NIÑOS MENORES DE 36 MESES </a:t>
            </a:r>
          </a:p>
          <a:p>
            <a:pPr>
              <a:defRPr sz="1200"/>
            </a:pPr>
            <a:r>
              <a:rPr lang="es-ES" sz="1200" baseline="0"/>
              <a:t>2010-2015 CAJAMARCA</a:t>
            </a:r>
            <a:endParaRPr lang="es-ES" sz="1200"/>
          </a:p>
        </c:rich>
      </c:tx>
      <c:layout>
        <c:manualLayout>
          <c:xMode val="edge"/>
          <c:yMode val="edge"/>
          <c:x val="0.26001098699871816"/>
          <c:y val="6.349206349206348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988407699037618E-2"/>
          <c:y val="0.25130796150481188"/>
          <c:w val="0.87245603674540684"/>
          <c:h val="0.64820119707258816"/>
        </c:manualLayout>
      </c:layout>
      <c:lineChart>
        <c:grouping val="standard"/>
        <c:varyColors val="0"/>
        <c:ser>
          <c:idx val="0"/>
          <c:order val="0"/>
          <c:tx>
            <c:strRef>
              <c:f>Niño!$A$127</c:f>
              <c:strCache>
                <c:ptCount val="1"/>
                <c:pt idx="0">
                  <c:v>ENDES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 w="28575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9.5541776027996503E-2"/>
                  <c:y val="-2.26735199766695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361111111111112E-2"/>
                  <c:y val="-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472222222222222E-2"/>
                  <c:y val="-4.1192038495188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5417760279965E-2"/>
                  <c:y val="-4.582166812481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319553805774176E-2"/>
                  <c:y val="-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4306649168853889E-3"/>
                  <c:y val="3.751166520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400" b="1"/>
                </a:pPr>
                <a:endParaRPr lang="es-P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Niño!$B$126:$G$126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Niño!$B$127:$G$127</c:f>
              <c:numCache>
                <c:formatCode>General</c:formatCode>
                <c:ptCount val="6"/>
                <c:pt idx="0">
                  <c:v>59.8</c:v>
                </c:pt>
                <c:pt idx="1">
                  <c:v>45</c:v>
                </c:pt>
                <c:pt idx="2">
                  <c:v>44</c:v>
                </c:pt>
                <c:pt idx="3">
                  <c:v>50.5</c:v>
                </c:pt>
                <c:pt idx="4">
                  <c:v>48.5</c:v>
                </c:pt>
                <c:pt idx="5">
                  <c:v>35.5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6280992"/>
        <c:axId val="186281552"/>
      </c:lineChart>
      <c:catAx>
        <c:axId val="18628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s-PE"/>
          </a:p>
        </c:txPr>
        <c:crossAx val="186281552"/>
        <c:crosses val="autoZero"/>
        <c:auto val="1"/>
        <c:lblAlgn val="ctr"/>
        <c:lblOffset val="100"/>
        <c:noMultiLvlLbl val="0"/>
      </c:catAx>
      <c:valAx>
        <c:axId val="186281552"/>
        <c:scaling>
          <c:orientation val="minMax"/>
          <c:min val="2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b="1"/>
            </a:pPr>
            <a:endParaRPr lang="es-PE"/>
          </a:p>
        </c:txPr>
        <c:crossAx val="18628099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ln>
      <a:solidFill>
        <a:schemeClr val="accent1"/>
      </a:solidFill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E5176-F17A-43D2-81DB-B01BDF6F8A96}" type="datetimeFigureOut">
              <a:rPr lang="es-PE" smtClean="0"/>
              <a:pPr/>
              <a:t>21/12/2016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A00A9-6780-4638-9514-7FCCFC0E0D1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873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4FFCA-75B0-48F2-A769-148C6A7C03D4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A00A9-6780-4638-9514-7FCCFC0E0D12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297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2BAD0-EF6A-4087-91DB-3077A8D7E6E0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8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4FFCA-75B0-48F2-A769-148C6A7C03D4}" type="slidenum">
              <a:rPr lang="es-PE" smtClean="0">
                <a:solidFill>
                  <a:prstClr val="black"/>
                </a:solidFill>
              </a:rPr>
              <a:pPr/>
              <a:t>13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9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7" name="Picture 2" descr="C:\Users\Hp\Downloads\NUEVOS LOGOS GOB REG\NUEVOS LOGOS GOB REG\logotipo con fondo transparente\Logotipo mas membrete con fondo transparen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1512168" cy="16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Hp\Downloads\NUEVOS LOGOS GOB REG\NUEVOS LOGOS GOB REG\logotipo con fondo transparente\Lema con fondo transparen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17" y="5517232"/>
            <a:ext cx="18025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77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9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81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8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80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21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1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A5EAE-8290-4C1A-BCB6-54569864FFA0}" type="datetimeFigureOut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21/12/2016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4250-2ACB-40F9-A7E0-F22B59775D4A}" type="slidenum">
              <a:rPr lang="es-PE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6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1285852" y="1779582"/>
            <a:ext cx="7286625" cy="863600"/>
          </a:xfrm>
          <a:prstGeom prst="flowChartAlternateProcess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s-ES" sz="20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065218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91680" y="1742077"/>
            <a:ext cx="648072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CONSEJO 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REGIONAL DE SEGURIDAD ALIMENTARIA Y NUTRICIONAL - CORESAN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051720" y="188640"/>
            <a:ext cx="5328592" cy="13681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GERENCIA REGIONAL DE DESARROLLO SOCIAL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9674" y="5226587"/>
            <a:ext cx="2917712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DIRESA- PROMSA</a:t>
            </a:r>
          </a:p>
          <a:p>
            <a:pPr algn="ctr"/>
            <a:r>
              <a:rPr lang="es-ES" sz="1400" dirty="0" smtClean="0"/>
              <a:t>SECRETARIA TECNICA - CORESAN</a:t>
            </a:r>
            <a:endParaRPr lang="es-ES" sz="1400" dirty="0"/>
          </a:p>
        </p:txBody>
      </p:sp>
      <p:pic>
        <p:nvPicPr>
          <p:cNvPr id="1026" name="Picture 2" descr="Resultado de imagen para seguridad alimentaria y nutric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90" y="3356991"/>
            <a:ext cx="2948533" cy="294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LOGROS 2016</a:t>
            </a:r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MX" dirty="0" smtClean="0">
                <a:ea typeface="Times New Roman"/>
                <a:cs typeface="Times New Roman"/>
              </a:rPr>
              <a:t>Aprobación de  </a:t>
            </a:r>
            <a:r>
              <a:rPr lang="es-MX" dirty="0">
                <a:ea typeface="Times New Roman"/>
                <a:cs typeface="Times New Roman"/>
              </a:rPr>
              <a:t>la  Estrategia Regional de Seguridad Alimentaria y Nutrición  </a:t>
            </a:r>
            <a:r>
              <a:rPr lang="es-MX" dirty="0" smtClean="0">
                <a:ea typeface="Times New Roman"/>
                <a:cs typeface="Times New Roman"/>
              </a:rPr>
              <a:t>con Ordenanza Regional.</a:t>
            </a:r>
          </a:p>
          <a:p>
            <a:pPr algn="just"/>
            <a:r>
              <a:rPr lang="es-ES_tradnl" dirty="0"/>
              <a:t>Elaboración y difusión de Agenda en Tema de seguridad alimentaria en el contexto electoral</a:t>
            </a:r>
            <a:endParaRPr lang="es-MX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PE" dirty="0">
                <a:ea typeface="Times New Roman"/>
                <a:cs typeface="Times New Roman"/>
              </a:rPr>
              <a:t>Gestión para la promoción de la Seguridad Alimentaria en la </a:t>
            </a:r>
            <a:r>
              <a:rPr lang="es-PE" dirty="0" smtClean="0">
                <a:ea typeface="Times New Roman"/>
                <a:cs typeface="Times New Roman"/>
              </a:rPr>
              <a:t>Región: </a:t>
            </a:r>
            <a:r>
              <a:rPr lang="es-ES_tradnl" dirty="0" smtClean="0"/>
              <a:t>Campañas </a:t>
            </a:r>
            <a:r>
              <a:rPr lang="es-ES_tradnl" dirty="0"/>
              <a:t>comunicacionales mediante el uso de los medios de comunicación masiva</a:t>
            </a:r>
            <a:r>
              <a:rPr lang="es-PE" dirty="0" smtClean="0">
                <a:ea typeface="Times New Roman"/>
                <a:cs typeface="Times New Roman"/>
              </a:rPr>
              <a:t> </a:t>
            </a:r>
            <a:endParaRPr lang="es-PE" dirty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" dirty="0">
                <a:ea typeface="Times New Roman"/>
                <a:cs typeface="Times New Roman"/>
              </a:rPr>
              <a:t>fortalecimiento de capacidades en temas de Seguridad Alimentaria y Nutrición </a:t>
            </a:r>
          </a:p>
          <a:p>
            <a:pPr algn="just"/>
            <a:r>
              <a:rPr lang="es-PE" dirty="0">
                <a:ea typeface="Times New Roman"/>
                <a:cs typeface="Times New Roman"/>
              </a:rPr>
              <a:t>Celebración del Día Mundial de la Alimentación: Dialogo abierto “ La Articulación un reto para la seguridad alimentaria”</a:t>
            </a:r>
            <a:r>
              <a:rPr lang="es-ES" dirty="0">
                <a:ea typeface="Times New Roman"/>
                <a:cs typeface="Times New Roman"/>
              </a:rPr>
              <a:t>  y Feria Nutricional promoviendo los alimentos que la Región Produce.</a:t>
            </a:r>
          </a:p>
          <a:p>
            <a:pPr algn="just"/>
            <a:r>
              <a:rPr lang="es-ES" dirty="0" smtClean="0">
                <a:ea typeface="Times New Roman"/>
                <a:cs typeface="Times New Roman"/>
              </a:rPr>
              <a:t>Gestión </a:t>
            </a:r>
            <a:r>
              <a:rPr lang="es-ES" dirty="0">
                <a:ea typeface="Times New Roman"/>
                <a:cs typeface="Times New Roman"/>
              </a:rPr>
              <a:t>del curso virtual de seguridad alimentaria y nutricional brindada por el CENAVI a los integrantes del CORESAN.</a:t>
            </a:r>
          </a:p>
          <a:p>
            <a:pPr algn="just">
              <a:spcAft>
                <a:spcPts val="0"/>
              </a:spcAft>
            </a:pPr>
            <a:endParaRPr lang="es-ES" dirty="0" smtClean="0">
              <a:effectLst/>
              <a:latin typeface="Arial"/>
              <a:ea typeface="Times New Roman"/>
              <a:cs typeface="Times New Roman"/>
            </a:endParaRPr>
          </a:p>
          <a:p>
            <a:endParaRPr lang="es-ES" dirty="0" smtClean="0">
              <a:effectLst/>
              <a:latin typeface="Arial"/>
              <a:ea typeface="Times New Roman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61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337"/>
            <a:ext cx="2963045" cy="16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22" y="476672"/>
            <a:ext cx="2448272" cy="16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082" y="2356510"/>
            <a:ext cx="2679446" cy="170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02" y="4449278"/>
            <a:ext cx="2079377" cy="178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36" y="4449279"/>
            <a:ext cx="3090336" cy="192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673" y="4449279"/>
            <a:ext cx="2514584" cy="192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154" y="2344938"/>
            <a:ext cx="2461102" cy="171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03" y="2348880"/>
            <a:ext cx="2469253" cy="161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86" y="412073"/>
            <a:ext cx="2359870" cy="163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9913"/>
            <a:ext cx="3550096" cy="207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2" y="199911"/>
            <a:ext cx="3362584" cy="207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93" y="2492896"/>
            <a:ext cx="336258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44" y="2492896"/>
            <a:ext cx="3647255" cy="189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3431232" cy="2064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39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VASQUEZC\Pictures\dibujo-seguridad-alimentar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30639" cy="453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28 Grupo"/>
          <p:cNvGrpSpPr>
            <a:grpSpLocks/>
          </p:cNvGrpSpPr>
          <p:nvPr/>
        </p:nvGrpSpPr>
        <p:grpSpPr bwMode="auto">
          <a:xfrm>
            <a:off x="214313" y="0"/>
            <a:ext cx="1008062" cy="1096963"/>
            <a:chOff x="0" y="0"/>
            <a:chExt cx="9436" cy="12070"/>
          </a:xfrm>
        </p:grpSpPr>
        <p:pic>
          <p:nvPicPr>
            <p:cNvPr id="3" name="0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0"/>
              <a:ext cx="6071" cy="1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0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87"/>
              <a:ext cx="9436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4 Rectángulo"/>
          <p:cNvSpPr/>
          <p:nvPr/>
        </p:nvSpPr>
        <p:spPr>
          <a:xfrm>
            <a:off x="7215188" y="285750"/>
            <a:ext cx="1500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/>
              <a:t>CORESAN</a:t>
            </a:r>
            <a:endParaRPr lang="es-PE" sz="1800" b="1" dirty="0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GRACIAS</a:t>
            </a:r>
            <a:endParaRPr lang="es-E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27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75856" y="2060848"/>
            <a:ext cx="5616624" cy="7920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Definición de Seguridad Alimentaria y Nutricional</a:t>
            </a:r>
            <a:endParaRPr lang="es-ES" sz="24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75856" y="3012586"/>
            <a:ext cx="5616624" cy="3054153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endParaRPr lang="es-ES_tradnl" dirty="0" smtClean="0">
              <a:solidFill>
                <a:schemeClr val="tx1"/>
              </a:solidFill>
            </a:endParaRPr>
          </a:p>
          <a:p>
            <a:r>
              <a:rPr lang="es-ES_tradnl" dirty="0" smtClean="0">
                <a:solidFill>
                  <a:schemeClr val="tx1"/>
                </a:solidFill>
              </a:rPr>
              <a:t>“</a:t>
            </a:r>
            <a:r>
              <a:rPr lang="es-PE" b="1" dirty="0">
                <a:solidFill>
                  <a:schemeClr val="tx1"/>
                </a:solidFill>
              </a:rPr>
              <a:t>Seguridad alimentaria y nutricional es el acceso físico, económico y socio cultural de todas las personas en todo momento a alimentos suficientes, inocuos y nutritivos, de manera que puedan ser utilizados adecuadamente para satisfacer sus necesidades nutricionales, a fin de llevar una vida activa y sana.</a:t>
            </a:r>
            <a:r>
              <a:rPr lang="es-ES_tradnl" dirty="0">
                <a:solidFill>
                  <a:schemeClr val="tx1"/>
                </a:solidFill>
              </a:rPr>
              <a:t>”</a:t>
            </a:r>
            <a:endParaRPr lang="es-ES" dirty="0">
              <a:solidFill>
                <a:schemeClr val="tx1"/>
              </a:solidFill>
            </a:endParaRPr>
          </a:p>
          <a:p>
            <a:r>
              <a:rPr lang="es-PE" b="1" dirty="0">
                <a:solidFill>
                  <a:schemeClr val="tx1"/>
                </a:solidFill>
              </a:rPr>
              <a:t> </a:t>
            </a:r>
            <a:endParaRPr lang="es-ES" dirty="0">
              <a:solidFill>
                <a:schemeClr val="tx1"/>
              </a:solidFill>
            </a:endParaRPr>
          </a:p>
          <a:p>
            <a:endParaRPr lang="es-ES" dirty="0">
              <a:solidFill>
                <a:schemeClr val="bg2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187624" y="476672"/>
            <a:ext cx="712879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ESTRATEGIA NACIONAL DE SEGURIDAD ALIMENTARIA Y NUTRICIONAL</a:t>
            </a:r>
            <a:endParaRPr lang="es-ES" sz="2800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075" name="Picture 3" descr="C:\Users\KVASQUEZC\Pictures\2epnz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2664296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5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0 Grupo"/>
          <p:cNvGrpSpPr/>
          <p:nvPr/>
        </p:nvGrpSpPr>
        <p:grpSpPr>
          <a:xfrm>
            <a:off x="284444" y="714376"/>
            <a:ext cx="8462685" cy="5522936"/>
            <a:chOff x="-128079" y="-519245"/>
            <a:chExt cx="7519123" cy="4089974"/>
          </a:xfrm>
          <a:solidFill>
            <a:srgbClr val="FFC000"/>
          </a:solidFill>
        </p:grpSpPr>
        <p:sp>
          <p:nvSpPr>
            <p:cNvPr id="17" name="16 Rectángulo redondeado"/>
            <p:cNvSpPr/>
            <p:nvPr/>
          </p:nvSpPr>
          <p:spPr>
            <a:xfrm>
              <a:off x="-128079" y="-235923"/>
              <a:ext cx="7519123" cy="3806652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17 Rectángulo"/>
            <p:cNvSpPr/>
            <p:nvPr/>
          </p:nvSpPr>
          <p:spPr>
            <a:xfrm>
              <a:off x="1745912" y="-519245"/>
              <a:ext cx="5645132" cy="304316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57150" tIns="57150" rIns="57150" bIns="57150" spcCol="1270" anchor="ctr"/>
            <a:lstStyle/>
            <a:p>
              <a:pPr algn="just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S" dirty="0" smtClean="0">
                  <a:solidFill>
                    <a:schemeClr val="tx1"/>
                  </a:solidFill>
                  <a:latin typeface="Berlin Sans FB" pitchFamily="34" charset="0"/>
                </a:rPr>
                <a:t>En </a:t>
              </a:r>
              <a:r>
                <a:rPr lang="es-ES" dirty="0">
                  <a:solidFill>
                    <a:schemeClr val="tx1"/>
                  </a:solidFill>
                  <a:latin typeface="Berlin Sans FB" pitchFamily="34" charset="0"/>
                </a:rPr>
                <a:t>noviembre del 2005 se conforma el Comité Regional de Seguridad Alimentaria y Nutricional “CORESAN” como espacio de articulación para desarrollar las acciones delineadas a la  disminución de la desnutrición infantil</a:t>
              </a:r>
              <a:endParaRPr lang="es-PE" dirty="0">
                <a:solidFill>
                  <a:schemeClr val="tx1"/>
                </a:solidFill>
                <a:latin typeface="Berlin Sans FB" pitchFamily="34" charset="0"/>
              </a:endParaRPr>
            </a:p>
            <a:p>
              <a:pPr algn="just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dirty="0">
                  <a:solidFill>
                    <a:schemeClr val="tx1"/>
                  </a:solidFill>
                  <a:latin typeface="Berlin Sans FB" pitchFamily="34" charset="0"/>
                </a:rPr>
                <a:t>El CORESAN es un esfuerzo de concertación entre el Gobierno Regional de Cajamarca, los sectores Agricultura, Educación Salud, Trabajo, Producción, MIMP, las Instituciones Cooperantes, </a:t>
              </a:r>
              <a:r>
                <a:rPr lang="es-PE" dirty="0" err="1">
                  <a:solidFill>
                    <a:schemeClr val="tx1"/>
                  </a:solidFill>
                  <a:latin typeface="Berlin Sans FB" pitchFamily="34" charset="0"/>
                </a:rPr>
                <a:t>ONGs</a:t>
              </a:r>
              <a:r>
                <a:rPr lang="es-PE" dirty="0">
                  <a:solidFill>
                    <a:schemeClr val="tx1"/>
                  </a:solidFill>
                  <a:latin typeface="Berlin Sans FB" pitchFamily="34" charset="0"/>
                </a:rPr>
                <a:t>, MCLCP, liderado por la Gerencia de Desarrollo Social del Gobierno Regional, para prevenir la mal nutrición y desnutrición  infantil</a:t>
              </a:r>
              <a:r>
                <a:rPr lang="es-PE" sz="1700" dirty="0">
                  <a:solidFill>
                    <a:schemeClr val="tx1"/>
                  </a:solidFill>
                  <a:latin typeface="Berlin Sans FB" pitchFamily="34" charset="0"/>
                </a:rPr>
                <a:t>.</a:t>
              </a:r>
            </a:p>
            <a:p>
              <a:pPr algn="just"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s-PE" sz="1200" dirty="0">
                <a:solidFill>
                  <a:schemeClr val="tx1"/>
                </a:solidFill>
                <a:latin typeface="Berlin Sans FB" pitchFamily="34" charset="0"/>
              </a:endParaRPr>
            </a:p>
          </p:txBody>
        </p:sp>
      </p:grpSp>
      <p:grpSp>
        <p:nvGrpSpPr>
          <p:cNvPr id="10243" name="28 Grupo"/>
          <p:cNvGrpSpPr>
            <a:grpSpLocks/>
          </p:cNvGrpSpPr>
          <p:nvPr/>
        </p:nvGrpSpPr>
        <p:grpSpPr bwMode="auto">
          <a:xfrm>
            <a:off x="214313" y="0"/>
            <a:ext cx="1008062" cy="1096963"/>
            <a:chOff x="0" y="0"/>
            <a:chExt cx="9436" cy="12070"/>
          </a:xfrm>
        </p:grpSpPr>
        <p:pic>
          <p:nvPicPr>
            <p:cNvPr id="10246" name="0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0"/>
              <a:ext cx="6071" cy="1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87"/>
              <a:ext cx="9436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Rectángulo"/>
          <p:cNvSpPr/>
          <p:nvPr/>
        </p:nvSpPr>
        <p:spPr>
          <a:xfrm>
            <a:off x="7215188" y="285750"/>
            <a:ext cx="1500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/>
              <a:t>CORESAN</a:t>
            </a:r>
            <a:endParaRPr lang="es-PE" sz="1800" b="1" dirty="0"/>
          </a:p>
        </p:txBody>
      </p: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4" y="1714501"/>
            <a:ext cx="1953303" cy="293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" name="6 Rectángulo"/>
          <p:cNvSpPr>
            <a:spLocks noChangeArrowheads="1"/>
          </p:cNvSpPr>
          <p:nvPr/>
        </p:nvSpPr>
        <p:spPr bwMode="auto">
          <a:xfrm>
            <a:off x="3347864" y="3928988"/>
            <a:ext cx="5544617" cy="2308324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es-PE" dirty="0" smtClean="0">
              <a:latin typeface="Berlin Sans FB" pitchFamily="34" charset="0"/>
            </a:endParaRPr>
          </a:p>
          <a:p>
            <a:pPr algn="just"/>
            <a:r>
              <a:rPr lang="es-PE" dirty="0" smtClean="0">
                <a:latin typeface="Berlin Sans FB" pitchFamily="34" charset="0"/>
              </a:rPr>
              <a:t>El </a:t>
            </a:r>
            <a:r>
              <a:rPr lang="es-PE" dirty="0">
                <a:latin typeface="Berlin Sans FB" pitchFamily="34" charset="0"/>
              </a:rPr>
              <a:t>12 de agosto del 2008 se resuelve, mediante Resolución Ejecutiva Regional – Gobierno Regional Cajamarca Nº 316-2008-GR.CAJ/P, encargar al CORESAN, como instancia regional, la  implementación de CRECER Cajamarca “Por una vida mejor” a través de su Secretaría Técnica asumida por el Representante del SIS en Cajamarca.</a:t>
            </a:r>
            <a:endParaRPr lang="es-ES" dirty="0">
              <a:latin typeface="Berlin Sans FB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747366" y="4509120"/>
            <a:ext cx="1416024" cy="1728192"/>
          </a:xfrm>
          <a:prstGeom prst="roundRect">
            <a:avLst>
              <a:gd name="adj" fmla="val 10000"/>
            </a:avLst>
          </a:prstGeom>
          <a:blipFill rotWithShape="0">
            <a:blip r:embed="rId7" cstate="email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8205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5" y="285750"/>
            <a:ext cx="3168351" cy="5715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s-PE" sz="3600" dirty="0" smtClean="0"/>
              <a:t>OBJETIVO</a:t>
            </a:r>
            <a:endParaRPr lang="es-P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22375" y="919535"/>
            <a:ext cx="3744416" cy="2248975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000" b="1" dirty="0"/>
              <a:t>Articular acciones de las diferentes instituciones del estado, privadas , cooperación internacional y sociedad para disminuir la desnutrición infantil</a:t>
            </a:r>
            <a:endParaRPr lang="es-PE" sz="2000" b="1" dirty="0"/>
          </a:p>
          <a:p>
            <a:endParaRPr lang="es-P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944006"/>
            <a:ext cx="3115709" cy="283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28 Grupo"/>
          <p:cNvGrpSpPr>
            <a:grpSpLocks/>
          </p:cNvGrpSpPr>
          <p:nvPr/>
        </p:nvGrpSpPr>
        <p:grpSpPr bwMode="auto">
          <a:xfrm>
            <a:off x="214313" y="0"/>
            <a:ext cx="1008062" cy="1096963"/>
            <a:chOff x="0" y="0"/>
            <a:chExt cx="9436" cy="1207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0"/>
              <a:ext cx="6071" cy="1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87"/>
              <a:ext cx="9436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Rectángulo"/>
          <p:cNvSpPr/>
          <p:nvPr/>
        </p:nvSpPr>
        <p:spPr>
          <a:xfrm>
            <a:off x="7215188" y="285750"/>
            <a:ext cx="1500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/>
              <a:t>CORESAN</a:t>
            </a:r>
            <a:endParaRPr lang="es-PE" sz="1800" b="1" dirty="0"/>
          </a:p>
        </p:txBody>
      </p:sp>
      <p:sp>
        <p:nvSpPr>
          <p:cNvPr id="9" name="1 Marcador de contenido"/>
          <p:cNvSpPr txBox="1">
            <a:spLocks/>
          </p:cNvSpPr>
          <p:nvPr/>
        </p:nvSpPr>
        <p:spPr>
          <a:xfrm>
            <a:off x="694894" y="3933056"/>
            <a:ext cx="822960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PE" sz="1800" dirty="0" smtClean="0"/>
          </a:p>
          <a:p>
            <a:pPr marL="0" indent="0" algn="just">
              <a:buNone/>
            </a:pPr>
            <a:r>
              <a:rPr lang="es-PE" sz="1800" dirty="0" smtClean="0"/>
              <a:t>:Articular y velar  </a:t>
            </a:r>
            <a:r>
              <a:rPr lang="es-ES" sz="1800" dirty="0" smtClean="0"/>
              <a:t>por el cumplimiento y la implementación de políticas y estrategias que contribuyan a mejorar la seguridad alimentaria en la Región</a:t>
            </a:r>
            <a:endParaRPr lang="es-PE" sz="1800" dirty="0" smtClean="0"/>
          </a:p>
          <a:p>
            <a:pPr algn="just"/>
            <a:r>
              <a:rPr lang="es-ES_tradnl" sz="1800" dirty="0" smtClean="0"/>
              <a:t>Vigilar, monitorear y evaluar la implementación de la ERSAN y de los acuerdos del CORESAN, a través </a:t>
            </a:r>
            <a:r>
              <a:rPr lang="es-PE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 un sistema de información en base a indicadores</a:t>
            </a:r>
            <a:endParaRPr lang="es-ES" sz="1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just"/>
            <a:r>
              <a:rPr lang="es-ES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Promover y desarrollar capacidades de los diversos actores sociales en temas referidos a la seguridad alimentaria y nutricional, así como a la gestión de los programas y proyectos sociales</a:t>
            </a:r>
            <a:r>
              <a:rPr lang="es-PE" sz="1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.</a:t>
            </a:r>
          </a:p>
          <a:p>
            <a:endParaRPr lang="es-PE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59" y="1412776"/>
            <a:ext cx="50978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1475656" y="3383811"/>
            <a:ext cx="3168351" cy="5715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600" dirty="0" smtClean="0">
                <a:solidFill>
                  <a:schemeClr val="bg1"/>
                </a:solidFill>
              </a:rPr>
              <a:t>FUNCIONES</a:t>
            </a:r>
            <a:endParaRPr lang="es-P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9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142875" y="2349501"/>
            <a:ext cx="1969912" cy="1079500"/>
          </a:xfrm>
          <a:prstGeom prst="rect">
            <a:avLst/>
          </a:prstGeom>
          <a:ln/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s-PE" dirty="0">
                <a:solidFill>
                  <a:srgbClr val="FFCC00"/>
                </a:solidFill>
                <a:latin typeface="Berlin Sans FB" pitchFamily="34" charset="0"/>
              </a:rPr>
              <a:t>¿Cómo nos organizamos?</a:t>
            </a:r>
          </a:p>
        </p:txBody>
      </p:sp>
      <p:pic>
        <p:nvPicPr>
          <p:cNvPr id="5159" name="Picture 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50833"/>
            <a:ext cx="702384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28 Grupo"/>
          <p:cNvGrpSpPr>
            <a:grpSpLocks/>
          </p:cNvGrpSpPr>
          <p:nvPr/>
        </p:nvGrpSpPr>
        <p:grpSpPr bwMode="auto">
          <a:xfrm>
            <a:off x="214313" y="0"/>
            <a:ext cx="1008062" cy="1096963"/>
            <a:chOff x="0" y="0"/>
            <a:chExt cx="9436" cy="12070"/>
          </a:xfrm>
        </p:grpSpPr>
        <p:pic>
          <p:nvPicPr>
            <p:cNvPr id="6" name="0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0"/>
              <a:ext cx="6071" cy="1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87"/>
              <a:ext cx="9436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7 Rectángulo"/>
          <p:cNvSpPr/>
          <p:nvPr/>
        </p:nvSpPr>
        <p:spPr>
          <a:xfrm>
            <a:off x="7215188" y="285750"/>
            <a:ext cx="1500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/>
              <a:t>CORESAN</a:t>
            </a:r>
            <a:endParaRPr lang="es-PE" sz="1800" b="1" dirty="0"/>
          </a:p>
        </p:txBody>
      </p:sp>
    </p:spTree>
    <p:extLst>
      <p:ext uri="{BB962C8B-B14F-4D97-AF65-F5344CB8AC3E}">
        <p14:creationId xmlns:p14="http://schemas.microsoft.com/office/powerpoint/2010/main" val="208782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6421" y="2204863"/>
            <a:ext cx="2051203" cy="1443067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2000" dirty="0" smtClean="0"/>
              <a:t>ACTORES SOCIALES  INTEGRANTES DEL CORESAN</a:t>
            </a:r>
            <a:endParaRPr lang="es-ES" sz="2000" dirty="0"/>
          </a:p>
        </p:txBody>
      </p:sp>
      <p:sp>
        <p:nvSpPr>
          <p:cNvPr id="7" name="6 Rectángulo"/>
          <p:cNvSpPr/>
          <p:nvPr/>
        </p:nvSpPr>
        <p:spPr>
          <a:xfrm>
            <a:off x="2339752" y="954092"/>
            <a:ext cx="655272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 smtClean="0">
                <a:latin typeface="Arial"/>
                <a:ea typeface="SimSun"/>
                <a:cs typeface="Times New Roman"/>
              </a:rPr>
              <a:t>Gerencia </a:t>
            </a:r>
            <a:r>
              <a:rPr lang="es-ES_tradnl" sz="1400" dirty="0">
                <a:latin typeface="Arial"/>
                <a:ea typeface="SimSun"/>
                <a:cs typeface="Times New Roman"/>
              </a:rPr>
              <a:t>de Desarrollo Social del Gobierno Regional de Cajamarca</a:t>
            </a:r>
            <a:r>
              <a:rPr lang="es-ES_tradnl" sz="1400" dirty="0" smtClean="0">
                <a:latin typeface="Arial"/>
                <a:ea typeface="SimSun"/>
                <a:cs typeface="Times New Roman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 smtClean="0">
                <a:latin typeface="Arial"/>
                <a:ea typeface="SimSun"/>
                <a:cs typeface="Times New Roman"/>
              </a:rPr>
              <a:t>Gerencia </a:t>
            </a:r>
            <a:r>
              <a:rPr lang="es-ES_tradnl" sz="1400" dirty="0">
                <a:latin typeface="Arial"/>
                <a:ea typeface="SimSun"/>
                <a:cs typeface="Times New Roman"/>
              </a:rPr>
              <a:t>de Desarrollo Económico del Gobierno Regional de Cajamarca.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Gerencia Regional de Recursos Naturales y Gestión del medio ambiente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Dirección Regional de Salud.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Dirección Regional de Educación.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Dirección Regional de Agricultura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Dirección Regional de la Producción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Dirección Regional de Vivienda, Construcción  y Saneamiento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Dirección Regional de Trabajo y Promoción Social.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 smtClean="0">
                <a:latin typeface="Arial"/>
                <a:ea typeface="SimSun"/>
                <a:cs typeface="Times New Roman"/>
              </a:rPr>
              <a:t>Red </a:t>
            </a:r>
            <a:r>
              <a:rPr lang="es-ES_tradnl" sz="1400" dirty="0">
                <a:latin typeface="Arial"/>
                <a:ea typeface="SimSun"/>
                <a:cs typeface="Times New Roman"/>
              </a:rPr>
              <a:t>de Municipalidades Rurales de Cajamarca - REMURCAJ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Municipalidad Provincial de Cajamarca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MIDIS (</a:t>
            </a:r>
            <a:r>
              <a:rPr lang="es-ES_tradnl" sz="1400" dirty="0" err="1">
                <a:latin typeface="Arial"/>
                <a:ea typeface="SimSun"/>
                <a:cs typeface="Times New Roman"/>
              </a:rPr>
              <a:t>Qali</a:t>
            </a:r>
            <a:r>
              <a:rPr lang="es-ES_tradnl" sz="1400" dirty="0">
                <a:latin typeface="Arial"/>
                <a:ea typeface="SimSun"/>
                <a:cs typeface="Times New Roman"/>
              </a:rPr>
              <a:t> </a:t>
            </a:r>
            <a:r>
              <a:rPr lang="es-ES_tradnl" sz="1400" dirty="0" err="1">
                <a:latin typeface="Arial"/>
                <a:ea typeface="SimSun"/>
                <a:cs typeface="Times New Roman"/>
              </a:rPr>
              <a:t>Warma</a:t>
            </a:r>
            <a:r>
              <a:rPr lang="es-ES_tradnl" sz="1400" dirty="0">
                <a:latin typeface="Arial"/>
                <a:ea typeface="SimSun"/>
                <a:cs typeface="Times New Roman"/>
              </a:rPr>
              <a:t> – FONCODES –CUNAMAS, JUNTOS) 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Representante Zonal del Ministerio de Economía y Finanzas-MEF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Mesa Regional de Lucha contra la Pobreza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Instituto Nacional de Investigación Agraria Cajamarca-INIA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Agro rural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Asociación los Andes de Cajamarca - ALAC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 err="1">
                <a:latin typeface="Arial"/>
                <a:ea typeface="SimSun"/>
                <a:cs typeface="Times New Roman"/>
              </a:rPr>
              <a:t>Care</a:t>
            </a:r>
            <a:r>
              <a:rPr lang="es-ES_tradnl" sz="1400" dirty="0">
                <a:latin typeface="Arial"/>
                <a:ea typeface="SimSun"/>
                <a:cs typeface="Times New Roman"/>
              </a:rPr>
              <a:t>-Perú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Plan Internacional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Centro IDEAS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Asociación de Desarrollo Integral Alternativo Regional-ADIAR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Representante de la Red de Universidades Saludables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Foro Salud.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ESSALUD</a:t>
            </a:r>
            <a:endParaRPr lang="es-ES" sz="1400" dirty="0">
              <a:ea typeface="SimSu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ES_tradnl" sz="1400" dirty="0">
                <a:latin typeface="Arial"/>
                <a:ea typeface="SimSun"/>
                <a:cs typeface="Times New Roman"/>
              </a:rPr>
              <a:t>SANIDAD</a:t>
            </a:r>
            <a:endParaRPr lang="es-ES" sz="1400" dirty="0">
              <a:ea typeface="SimSun"/>
            </a:endParaRPr>
          </a:p>
        </p:txBody>
      </p:sp>
      <p:grpSp>
        <p:nvGrpSpPr>
          <p:cNvPr id="8" name="28 Grupo"/>
          <p:cNvGrpSpPr>
            <a:grpSpLocks/>
          </p:cNvGrpSpPr>
          <p:nvPr/>
        </p:nvGrpSpPr>
        <p:grpSpPr bwMode="auto">
          <a:xfrm>
            <a:off x="214313" y="0"/>
            <a:ext cx="1008062" cy="1096963"/>
            <a:chOff x="0" y="0"/>
            <a:chExt cx="9436" cy="12070"/>
          </a:xfrm>
        </p:grpSpPr>
        <p:pic>
          <p:nvPicPr>
            <p:cNvPr id="9" name="0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3" y="0"/>
              <a:ext cx="6071" cy="10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0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87"/>
              <a:ext cx="9436" cy="1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10 Rectángulo"/>
          <p:cNvSpPr/>
          <p:nvPr/>
        </p:nvSpPr>
        <p:spPr>
          <a:xfrm>
            <a:off x="7643813" y="267687"/>
            <a:ext cx="1500187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800" b="1" dirty="0"/>
              <a:t>CORESAN</a:t>
            </a:r>
            <a:endParaRPr lang="es-PE" sz="1800" b="1" dirty="0"/>
          </a:p>
        </p:txBody>
      </p:sp>
    </p:spTree>
    <p:extLst>
      <p:ext uri="{BB962C8B-B14F-4D97-AF65-F5344CB8AC3E}">
        <p14:creationId xmlns:p14="http://schemas.microsoft.com/office/powerpoint/2010/main" val="10954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 smtClean="0"/>
              <a:t>LOGROS 2014-2015-2016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95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>
            <a:graphicFrameLocks/>
          </p:cNvGraphicFramePr>
          <p:nvPr/>
        </p:nvGraphicFramePr>
        <p:xfrm>
          <a:off x="967153" y="1312986"/>
          <a:ext cx="3550841" cy="356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8 Gráfico"/>
          <p:cNvGraphicFramePr>
            <a:graphicFrameLocks/>
          </p:cNvGraphicFramePr>
          <p:nvPr/>
        </p:nvGraphicFramePr>
        <p:xfrm>
          <a:off x="4517995" y="3429000"/>
          <a:ext cx="4291898" cy="284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0 CuadroTexto"/>
          <p:cNvSpPr txBox="1"/>
          <p:nvPr/>
        </p:nvSpPr>
        <p:spPr>
          <a:xfrm>
            <a:off x="1095375" y="506413"/>
            <a:ext cx="3018235" cy="4000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/>
                </a:solidFill>
              </a:rPr>
              <a:t>DESNUTRICION CRONICA</a:t>
            </a:r>
          </a:p>
        </p:txBody>
      </p:sp>
      <p:sp>
        <p:nvSpPr>
          <p:cNvPr id="7" name="10 CuadroTexto"/>
          <p:cNvSpPr txBox="1"/>
          <p:nvPr/>
        </p:nvSpPr>
        <p:spPr>
          <a:xfrm>
            <a:off x="4743450" y="2851150"/>
            <a:ext cx="3018235" cy="4000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chemeClr val="bg1"/>
                </a:solidFill>
              </a:rPr>
              <a:t>ANEMIA</a:t>
            </a:r>
          </a:p>
        </p:txBody>
      </p:sp>
    </p:spTree>
    <p:extLst>
      <p:ext uri="{BB962C8B-B14F-4D97-AF65-F5344CB8AC3E}">
        <p14:creationId xmlns:p14="http://schemas.microsoft.com/office/powerpoint/2010/main" val="16456784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355976" cy="4104456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es-ES" sz="1400" dirty="0" smtClean="0"/>
              <a:t>Aprobación </a:t>
            </a:r>
            <a:r>
              <a:rPr lang="es-ES" sz="1400" dirty="0"/>
              <a:t>del Reglamento Interno CORESAN </a:t>
            </a:r>
          </a:p>
          <a:p>
            <a:r>
              <a:rPr lang="es-ES" sz="1400" dirty="0" smtClean="0"/>
              <a:t>Se </a:t>
            </a:r>
            <a:r>
              <a:rPr lang="es-ES" sz="1400" dirty="0"/>
              <a:t>impulsó la propuesta  de Lactario institucional, la cual se concretó con su inauguración en el marco de las actividades de la Semana de la Lactancia Materna.</a:t>
            </a:r>
          </a:p>
          <a:p>
            <a:r>
              <a:rPr lang="es-ES" sz="1400" dirty="0"/>
              <a:t> Contratación de una Consultoría para la Elaboración del sistema de información de Seguridad Alimentaria con aporte de Centro Ideas.</a:t>
            </a:r>
          </a:p>
          <a:p>
            <a:r>
              <a:rPr lang="es-ES" sz="1400" dirty="0"/>
              <a:t>Ferias por la Celebración de Semana de la Lactancia materna, Día mundial del lavado de manos y Día Mundial de la Alimentación.</a:t>
            </a:r>
          </a:p>
          <a:p>
            <a:r>
              <a:rPr lang="es-ES" sz="1400" dirty="0"/>
              <a:t>Campañas de información a la comunidad por los medios de comunicación</a:t>
            </a:r>
          </a:p>
          <a:p>
            <a:r>
              <a:rPr lang="es-ES" sz="1400" dirty="0"/>
              <a:t>Elaboración de documento técnico que contenga la actualización de la Estrategia Regional de Seguridad Alimentaria y Nutricional de la Región Cajamarca y que incluya una propuesta de Plan Regional para la implementación de la ERSAN.</a:t>
            </a:r>
          </a:p>
          <a:p>
            <a:endParaRPr lang="es-ES" sz="14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499992" y="404664"/>
            <a:ext cx="4644008" cy="6453336"/>
          </a:xfr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47500" lnSpcReduction="20000"/>
          </a:bodyPr>
          <a:lstStyle/>
          <a:p>
            <a:endParaRPr lang="es-ES" sz="3400" dirty="0" smtClean="0"/>
          </a:p>
          <a:p>
            <a:endParaRPr lang="es-ES" sz="3400" dirty="0"/>
          </a:p>
          <a:p>
            <a:r>
              <a:rPr lang="es-ES" sz="3400" dirty="0" smtClean="0"/>
              <a:t>Reactivación </a:t>
            </a:r>
            <a:r>
              <a:rPr lang="es-ES" sz="3400" dirty="0"/>
              <a:t>del CORESAN por las nuevas autoridades Regionales; además del involucramiento de la Municipalidad de baños del inca</a:t>
            </a:r>
          </a:p>
          <a:p>
            <a:r>
              <a:rPr lang="es-ES" sz="3400" dirty="0"/>
              <a:t>Revisión del documento técnico de la actualización de la Estrategia Regional de Seguridad Alimentaria y Nutricional de la Región Cajamarca y que incluya una propuesta de Plan Regional para la implementación de la ERSAN / a través de talleres.</a:t>
            </a:r>
          </a:p>
          <a:p>
            <a:r>
              <a:rPr lang="es-ES" sz="3400" dirty="0"/>
              <a:t>Ferias por la Celebración de Semana de la Lactancia materna, Día mundial del lavado de manos y Día Mundial de la Alimentación.</a:t>
            </a:r>
          </a:p>
          <a:p>
            <a:r>
              <a:rPr lang="es-ES" sz="3400" dirty="0"/>
              <a:t>Realización de Ferias Promocionales de la Producción Agroecológica </a:t>
            </a:r>
          </a:p>
          <a:p>
            <a:r>
              <a:rPr lang="es-ES" sz="3400" dirty="0"/>
              <a:t>Realización de un FORO REGIONAL: Seguridad alimentaria y su contribución a la reducción de la desnutrición crónica infantil, con acompañamiento de la FAO / 7 y 8 Julio y su respectiva sistematización.</a:t>
            </a:r>
          </a:p>
          <a:p>
            <a:r>
              <a:rPr lang="es-ES" sz="3400" dirty="0"/>
              <a:t>Campañas de información a la comunidad por los medios de comunicación: Municipalidad de Cajamarca y Baños del Inca.</a:t>
            </a:r>
          </a:p>
          <a:p>
            <a:r>
              <a:rPr lang="es-ES" sz="3400" dirty="0"/>
              <a:t>Pasantía Cajamarca- Cusco y Viceversa con acompañamiento de la FAO</a:t>
            </a:r>
          </a:p>
          <a:p>
            <a:endParaRPr lang="es-ES" sz="3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83568" y="586182"/>
            <a:ext cx="17281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2014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12160" y="404664"/>
            <a:ext cx="165618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2015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47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923</Words>
  <Application>Microsoft Office PowerPoint</Application>
  <PresentationFormat>Presentación en pantalla (4:3)</PresentationFormat>
  <Paragraphs>95</Paragraphs>
  <Slides>13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SimSun</vt:lpstr>
      <vt:lpstr>Arial</vt:lpstr>
      <vt:lpstr>Arial Black</vt:lpstr>
      <vt:lpstr>Berlin Sans FB</vt:lpstr>
      <vt:lpstr>Calibri</vt:lpstr>
      <vt:lpstr>Times New Roman</vt:lpstr>
      <vt:lpstr>Tema de Office</vt:lpstr>
      <vt:lpstr>Presentación de PowerPoint</vt:lpstr>
      <vt:lpstr>Definición de Seguridad Alimentaria y Nutricional</vt:lpstr>
      <vt:lpstr>Presentación de PowerPoint</vt:lpstr>
      <vt:lpstr>OBJETIVO</vt:lpstr>
      <vt:lpstr>Presentación de PowerPoint</vt:lpstr>
      <vt:lpstr>ACTORES SOCIALES  INTEGRANTES DEL CORESAN</vt:lpstr>
      <vt:lpstr>LOGROS 2014-2015-2016</vt:lpstr>
      <vt:lpstr>Presentación de PowerPoint</vt:lpstr>
      <vt:lpstr>Presentación de PowerPoint</vt:lpstr>
      <vt:lpstr>LOGROS 2016</vt:lpstr>
      <vt:lpstr>Presentación de PowerPoint</vt:lpstr>
      <vt:lpstr>Presentación de PowerPoint</vt:lpstr>
      <vt:lpstr>GRACIAS</vt:lpstr>
    </vt:vector>
  </TitlesOfParts>
  <Company>Direccion regional Salud Cajamarca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Ramirez Castillo</dc:creator>
  <cp:lastModifiedBy>CAJAMARCA</cp:lastModifiedBy>
  <cp:revision>55</cp:revision>
  <dcterms:created xsi:type="dcterms:W3CDTF">2012-11-16T13:50:08Z</dcterms:created>
  <dcterms:modified xsi:type="dcterms:W3CDTF">2016-12-21T14:47:37Z</dcterms:modified>
</cp:coreProperties>
</file>