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8" r:id="rId1"/>
  </p:sldMasterIdLst>
  <p:notesMasterIdLst>
    <p:notesMasterId r:id="rId14"/>
  </p:notesMasterIdLst>
  <p:sldIdLst>
    <p:sldId id="256" r:id="rId2"/>
    <p:sldId id="257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47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8" d="100"/>
          <a:sy n="68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pc\Desktop\Proceso%20EDAN\Emergencias%20SINPA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pc\Desktop\Proceso%20EDAN\Emergencias%20SINPA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pc\Desktop\Proceso%20EDAN\Emergencias%20SINPA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uariopc\AppData\Local\Microsoft\Windows\INetCache\Content.Outlook\W0PK6BYN\03%20MARZO%202017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PE" dirty="0" smtClean="0">
                <a:solidFill>
                  <a:schemeClr val="tx1"/>
                </a:solidFill>
              </a:rPr>
              <a:t>RECURRENCIA</a:t>
            </a:r>
            <a:r>
              <a:rPr lang="es-PE" baseline="0" dirty="0" smtClean="0">
                <a:solidFill>
                  <a:schemeClr val="tx1"/>
                </a:solidFill>
              </a:rPr>
              <a:t> DE FENÓMENOS</a:t>
            </a:r>
            <a:endParaRPr lang="es-PE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Totales!$B$15:$L$15</c:f>
              <c:strCache>
                <c:ptCount val="10"/>
                <c:pt idx="0">
                  <c:v> AVALANCHA</c:v>
                </c:pt>
                <c:pt idx="1">
                  <c:v> DERRUMBE</c:v>
                </c:pt>
                <c:pt idx="2">
                  <c:v> DESLIZAMIENTO</c:v>
                </c:pt>
                <c:pt idx="3">
                  <c:v> EROSION</c:v>
                </c:pt>
                <c:pt idx="4">
                  <c:v> HUAYCO</c:v>
                </c:pt>
                <c:pt idx="5">
                  <c:v> INCENDIO FORESTAL</c:v>
                </c:pt>
                <c:pt idx="6">
                  <c:v> INCENDIO URBANO</c:v>
                </c:pt>
                <c:pt idx="7">
                  <c:v> INUNDACION</c:v>
                </c:pt>
                <c:pt idx="8">
                  <c:v> OTROS DE GEODINAMICA EXTERNA</c:v>
                </c:pt>
                <c:pt idx="9">
                  <c:v> PRECIPITACIONES - LLUVIA</c:v>
                </c:pt>
              </c:strCache>
              <c:extLst xmlns:c16r2="http://schemas.microsoft.com/office/drawing/2015/06/chart"/>
            </c:strRef>
          </c:cat>
          <c:val>
            <c:numRef>
              <c:f>Totales!$B$16:$L$16</c:f>
              <c:numCache>
                <c:formatCode>General</c:formatCode>
                <c:ptCount val="10"/>
                <c:pt idx="0">
                  <c:v>1</c:v>
                </c:pt>
                <c:pt idx="1">
                  <c:v>22</c:v>
                </c:pt>
                <c:pt idx="2">
                  <c:v>37</c:v>
                </c:pt>
                <c:pt idx="3">
                  <c:v>2</c:v>
                </c:pt>
                <c:pt idx="4">
                  <c:v>137</c:v>
                </c:pt>
                <c:pt idx="5">
                  <c:v>1</c:v>
                </c:pt>
                <c:pt idx="6">
                  <c:v>4</c:v>
                </c:pt>
                <c:pt idx="7">
                  <c:v>35</c:v>
                </c:pt>
                <c:pt idx="8">
                  <c:v>2</c:v>
                </c:pt>
                <c:pt idx="9">
                  <c:v>97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50-4345-BE78-455B77AE63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8233872"/>
        <c:axId val="218234656"/>
      </c:barChart>
      <c:catAx>
        <c:axId val="21823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18234656"/>
        <c:crosses val="autoZero"/>
        <c:auto val="1"/>
        <c:lblAlgn val="ctr"/>
        <c:lblOffset val="100"/>
        <c:noMultiLvlLbl val="0"/>
      </c:catAx>
      <c:valAx>
        <c:axId val="218234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18233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PE" dirty="0" smtClean="0"/>
              <a:t>EMERGENCIAS</a:t>
            </a:r>
            <a:r>
              <a:rPr lang="es-PE" baseline="0" dirty="0" smtClean="0"/>
              <a:t> POR PROVINCIA</a:t>
            </a:r>
            <a:endParaRPr lang="es-PE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P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Totales!$P$3:$P$11</c:f>
              <c:strCache>
                <c:ptCount val="9"/>
                <c:pt idx="0">
                  <c:v> BARRANCA</c:v>
                </c:pt>
                <c:pt idx="1">
                  <c:v> CAJATAMBO</c:v>
                </c:pt>
                <c:pt idx="2">
                  <c:v> CANTA</c:v>
                </c:pt>
                <c:pt idx="3">
                  <c:v> CAÑETE</c:v>
                </c:pt>
                <c:pt idx="4">
                  <c:v> HUARAL</c:v>
                </c:pt>
                <c:pt idx="5">
                  <c:v> HUAROCHIRI</c:v>
                </c:pt>
                <c:pt idx="6">
                  <c:v> HUAURA</c:v>
                </c:pt>
                <c:pt idx="7">
                  <c:v> OYON</c:v>
                </c:pt>
                <c:pt idx="8">
                  <c:v> YAUYOS</c:v>
                </c:pt>
              </c:strCache>
            </c:strRef>
          </c:cat>
          <c:val>
            <c:numRef>
              <c:f>Totales!$Q$3:$Q$11</c:f>
              <c:numCache>
                <c:formatCode>General</c:formatCode>
                <c:ptCount val="9"/>
                <c:pt idx="0">
                  <c:v>15</c:v>
                </c:pt>
                <c:pt idx="1">
                  <c:v>12</c:v>
                </c:pt>
                <c:pt idx="2">
                  <c:v>15</c:v>
                </c:pt>
                <c:pt idx="3">
                  <c:v>36</c:v>
                </c:pt>
                <c:pt idx="4">
                  <c:v>20</c:v>
                </c:pt>
                <c:pt idx="5">
                  <c:v>93</c:v>
                </c:pt>
                <c:pt idx="6">
                  <c:v>48</c:v>
                </c:pt>
                <c:pt idx="7">
                  <c:v>19</c:v>
                </c:pt>
                <c:pt idx="8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B3-448C-B3FE-7C66C5EE5D6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218235832"/>
        <c:axId val="218236224"/>
      </c:barChart>
      <c:catAx>
        <c:axId val="21823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18236224"/>
        <c:crosses val="autoZero"/>
        <c:auto val="1"/>
        <c:lblAlgn val="ctr"/>
        <c:lblOffset val="100"/>
        <c:noMultiLvlLbl val="0"/>
      </c:catAx>
      <c:valAx>
        <c:axId val="218236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18235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PE" dirty="0" smtClean="0"/>
              <a:t>EMERGENCIAS</a:t>
            </a:r>
            <a:r>
              <a:rPr lang="es-PE" baseline="0" dirty="0" smtClean="0"/>
              <a:t> POR PROVINCIA</a:t>
            </a:r>
            <a:endParaRPr lang="es-PE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P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Totales!$P$3:$P$11</c:f>
              <c:strCache>
                <c:ptCount val="9"/>
                <c:pt idx="0">
                  <c:v> BARRANCA</c:v>
                </c:pt>
                <c:pt idx="1">
                  <c:v> CAJATAMBO</c:v>
                </c:pt>
                <c:pt idx="2">
                  <c:v> CANTA</c:v>
                </c:pt>
                <c:pt idx="3">
                  <c:v> CAÑETE</c:v>
                </c:pt>
                <c:pt idx="4">
                  <c:v> HUARAL</c:v>
                </c:pt>
                <c:pt idx="5">
                  <c:v> HUAROCHIRI</c:v>
                </c:pt>
                <c:pt idx="6">
                  <c:v> HUAURA</c:v>
                </c:pt>
                <c:pt idx="7">
                  <c:v> OYON</c:v>
                </c:pt>
                <c:pt idx="8">
                  <c:v> YAUYOS</c:v>
                </c:pt>
              </c:strCache>
            </c:strRef>
          </c:cat>
          <c:val>
            <c:numRef>
              <c:f>Totales!$Q$3:$Q$11</c:f>
              <c:numCache>
                <c:formatCode>General</c:formatCode>
                <c:ptCount val="9"/>
                <c:pt idx="0">
                  <c:v>15</c:v>
                </c:pt>
                <c:pt idx="1">
                  <c:v>12</c:v>
                </c:pt>
                <c:pt idx="2">
                  <c:v>15</c:v>
                </c:pt>
                <c:pt idx="3">
                  <c:v>36</c:v>
                </c:pt>
                <c:pt idx="4">
                  <c:v>20</c:v>
                </c:pt>
                <c:pt idx="5">
                  <c:v>93</c:v>
                </c:pt>
                <c:pt idx="6">
                  <c:v>48</c:v>
                </c:pt>
                <c:pt idx="7">
                  <c:v>19</c:v>
                </c:pt>
                <c:pt idx="8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B3-448C-B3FE-7C66C5EE5D6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220535928"/>
        <c:axId val="220536320"/>
      </c:barChart>
      <c:catAx>
        <c:axId val="220535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20536320"/>
        <c:crosses val="autoZero"/>
        <c:auto val="1"/>
        <c:lblAlgn val="ctr"/>
        <c:lblOffset val="100"/>
        <c:noMultiLvlLbl val="0"/>
      </c:catAx>
      <c:valAx>
        <c:axId val="22053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20535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[03 MARZO 2017.xlsx]Hoja2!TablaDinámica1</c:name>
    <c:fmtId val="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Hoja2!$B$3:$B$4</c:f>
              <c:strCache>
                <c:ptCount val="1"/>
                <c:pt idx="0">
                  <c:v>ACCIDENTE DE TRANSITO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Hoja2!$B$5:$B$16</c:f>
              <c:numCache>
                <c:formatCode>General</c:formatCode>
                <c:ptCount val="11"/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39-44CF-BEEC-E44EBB894FC7}"/>
            </c:ext>
          </c:extLst>
        </c:ser>
        <c:ser>
          <c:idx val="1"/>
          <c:order val="1"/>
          <c:tx>
            <c:strRef>
              <c:f>Hoja2!$C$3:$C$4</c:f>
              <c:strCache>
                <c:ptCount val="1"/>
                <c:pt idx="0">
                  <c:v>ATROPELLO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Hoja2!$C$5:$C$16</c:f>
              <c:numCache>
                <c:formatCode>General</c:formatCode>
                <c:ptCount val="11"/>
                <c:pt idx="4">
                  <c:v>1</c:v>
                </c:pt>
                <c:pt idx="5">
                  <c:v>2</c:v>
                </c:pt>
                <c:pt idx="8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339-44CF-BEEC-E44EBB894FC7}"/>
            </c:ext>
          </c:extLst>
        </c:ser>
        <c:ser>
          <c:idx val="2"/>
          <c:order val="2"/>
          <c:tx>
            <c:strRef>
              <c:f>Hoja2!$D$3:$D$4</c:f>
              <c:strCache>
                <c:ptCount val="1"/>
                <c:pt idx="0">
                  <c:v>DERRUMBE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Hoja2!$D$5:$D$16</c:f>
              <c:numCache>
                <c:formatCode>General</c:formatCode>
                <c:ptCount val="11"/>
                <c:pt idx="3">
                  <c:v>1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339-44CF-BEEC-E44EBB894FC7}"/>
            </c:ext>
          </c:extLst>
        </c:ser>
        <c:ser>
          <c:idx val="3"/>
          <c:order val="3"/>
          <c:tx>
            <c:strRef>
              <c:f>Hoja2!$E$3:$E$4</c:f>
              <c:strCache>
                <c:ptCount val="1"/>
                <c:pt idx="0">
                  <c:v>DESBORDE DE RIO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Hoja2!$E$5:$E$16</c:f>
              <c:numCache>
                <c:formatCode>General</c:formatCode>
                <c:ptCount val="11"/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339-44CF-BEEC-E44EBB894FC7}"/>
            </c:ext>
          </c:extLst>
        </c:ser>
        <c:ser>
          <c:idx val="4"/>
          <c:order val="4"/>
          <c:tx>
            <c:strRef>
              <c:f>Hoja2!$F$3:$F$4</c:f>
              <c:strCache>
                <c:ptCount val="1"/>
                <c:pt idx="0">
                  <c:v>DESLIZAMIENTOS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Hoja2!$F$5:$F$16</c:f>
              <c:numCache>
                <c:formatCode>General</c:formatCode>
                <c:ptCount val="11"/>
                <c:pt idx="3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339-44CF-BEEC-E44EBB894FC7}"/>
            </c:ext>
          </c:extLst>
        </c:ser>
        <c:ser>
          <c:idx val="5"/>
          <c:order val="5"/>
          <c:tx>
            <c:strRef>
              <c:f>Hoja2!$G$3:$G$4</c:f>
              <c:strCache>
                <c:ptCount val="1"/>
                <c:pt idx="0">
                  <c:v>DESPISTE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Hoja2!$G$5:$G$16</c:f>
              <c:numCache>
                <c:formatCode>General</c:formatCode>
                <c:ptCount val="11"/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339-44CF-BEEC-E44EBB894FC7}"/>
            </c:ext>
          </c:extLst>
        </c:ser>
        <c:ser>
          <c:idx val="6"/>
          <c:order val="6"/>
          <c:tx>
            <c:strRef>
              <c:f>Hoja2!$H$3:$H$4</c:f>
              <c:strCache>
                <c:ptCount val="1"/>
                <c:pt idx="0">
                  <c:v>EMERGENCIA MEDICA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Hoja2!$H$5:$H$16</c:f>
              <c:numCache>
                <c:formatCode>General</c:formatCode>
                <c:ptCount val="11"/>
                <c:pt idx="0">
                  <c:v>18</c:v>
                </c:pt>
                <c:pt idx="3">
                  <c:v>4</c:v>
                </c:pt>
                <c:pt idx="4">
                  <c:v>1</c:v>
                </c:pt>
                <c:pt idx="5">
                  <c:v>32</c:v>
                </c:pt>
                <c:pt idx="6">
                  <c:v>1</c:v>
                </c:pt>
                <c:pt idx="8">
                  <c:v>16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339-44CF-BEEC-E44EBB894FC7}"/>
            </c:ext>
          </c:extLst>
        </c:ser>
        <c:ser>
          <c:idx val="7"/>
          <c:order val="7"/>
          <c:tx>
            <c:strRef>
              <c:f>Hoja2!$I$3:$I$4</c:f>
              <c:strCache>
                <c:ptCount val="1"/>
                <c:pt idx="0">
                  <c:v>EVENTO NATURAL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Hoja2!$I$5:$I$16</c:f>
              <c:numCache>
                <c:formatCode>General</c:formatCode>
                <c:ptCount val="11"/>
                <c:pt idx="0">
                  <c:v>7</c:v>
                </c:pt>
                <c:pt idx="1">
                  <c:v>15</c:v>
                </c:pt>
                <c:pt idx="2">
                  <c:v>15</c:v>
                </c:pt>
                <c:pt idx="3">
                  <c:v>17</c:v>
                </c:pt>
                <c:pt idx="5">
                  <c:v>20</c:v>
                </c:pt>
                <c:pt idx="7">
                  <c:v>5</c:v>
                </c:pt>
                <c:pt idx="8">
                  <c:v>20</c:v>
                </c:pt>
                <c:pt idx="9">
                  <c:v>1</c:v>
                </c:pt>
                <c:pt idx="10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339-44CF-BEEC-E44EBB894FC7}"/>
            </c:ext>
          </c:extLst>
        </c:ser>
        <c:ser>
          <c:idx val="8"/>
          <c:order val="8"/>
          <c:tx>
            <c:strRef>
              <c:f>Hoja2!$J$3:$J$4</c:f>
              <c:strCache>
                <c:ptCount val="1"/>
                <c:pt idx="0">
                  <c:v>EVENTO NATURAL 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Hoja2!$J$5:$J$16</c:f>
              <c:numCache>
                <c:formatCode>General</c:formatCode>
                <c:ptCount val="11"/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339-44CF-BEEC-E44EBB894FC7}"/>
            </c:ext>
          </c:extLst>
        </c:ser>
        <c:ser>
          <c:idx val="9"/>
          <c:order val="9"/>
          <c:tx>
            <c:strRef>
              <c:f>Hoja2!$K$3:$K$4</c:f>
              <c:strCache>
                <c:ptCount val="1"/>
                <c:pt idx="0">
                  <c:v>HUAYCOS 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Hoja2!$K$5:$K$16</c:f>
              <c:numCache>
                <c:formatCode>General</c:formatCode>
                <c:ptCount val="11"/>
                <c:pt idx="3">
                  <c:v>3</c:v>
                </c:pt>
                <c:pt idx="8">
                  <c:v>3</c:v>
                </c:pt>
                <c:pt idx="1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339-44CF-BEEC-E44EBB894FC7}"/>
            </c:ext>
          </c:extLst>
        </c:ser>
        <c:ser>
          <c:idx val="10"/>
          <c:order val="10"/>
          <c:tx>
            <c:strRef>
              <c:f>Hoja2!$L$3:$L$4</c:f>
              <c:strCache>
                <c:ptCount val="1"/>
                <c:pt idx="0">
                  <c:v>INUNDACION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Hoja2!$L$5:$L$16</c:f>
              <c:numCache>
                <c:formatCode>General</c:formatCode>
                <c:ptCount val="11"/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5339-44CF-BEEC-E44EBB894FC7}"/>
            </c:ext>
          </c:extLst>
        </c:ser>
        <c:ser>
          <c:idx val="11"/>
          <c:order val="11"/>
          <c:tx>
            <c:strRef>
              <c:f>Hoja2!$M$3:$M$4</c:f>
              <c:strCache>
                <c:ptCount val="1"/>
                <c:pt idx="0">
                  <c:v>LLUVIA FUERTE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Hoja2!$M$5:$M$16</c:f>
              <c:numCache>
                <c:formatCode>General</c:formatCode>
                <c:ptCount val="11"/>
                <c:pt idx="2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5339-44CF-BEEC-E44EBB894FC7}"/>
            </c:ext>
          </c:extLst>
        </c:ser>
        <c:ser>
          <c:idx val="12"/>
          <c:order val="12"/>
          <c:tx>
            <c:strRef>
              <c:f>Hoja2!$N$3:$N$4</c:f>
              <c:strCache>
                <c:ptCount val="1"/>
                <c:pt idx="0">
                  <c:v>LLUVIA INTENSA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Hoja2!$N$5:$N$16</c:f>
              <c:numCache>
                <c:formatCode>General</c:formatCode>
                <c:ptCount val="11"/>
                <c:pt idx="8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5339-44CF-BEEC-E44EBB894FC7}"/>
            </c:ext>
          </c:extLst>
        </c:ser>
        <c:ser>
          <c:idx val="13"/>
          <c:order val="13"/>
          <c:tx>
            <c:strRef>
              <c:f>Hoja2!$O$3:$O$4</c:f>
              <c:strCache>
                <c:ptCount val="1"/>
                <c:pt idx="0">
                  <c:v>LLUVIA MODERADA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Hoja2!$O$5:$O$16</c:f>
              <c:numCache>
                <c:formatCode>General</c:formatCode>
                <c:ptCount val="11"/>
                <c:pt idx="3">
                  <c:v>2</c:v>
                </c:pt>
                <c:pt idx="8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5339-44CF-BEEC-E44EBB894FC7}"/>
            </c:ext>
          </c:extLst>
        </c:ser>
        <c:ser>
          <c:idx val="14"/>
          <c:order val="14"/>
          <c:tx>
            <c:strRef>
              <c:f>Hoja2!$P$3:$P$4</c:f>
              <c:strCache>
                <c:ptCount val="1"/>
                <c:pt idx="0">
                  <c:v>MATERIAL PELIGROSO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Hoja2!$A$5:$A$16</c:f>
              <c:strCache>
                <c:ptCount val="11"/>
                <c:pt idx="0">
                  <c:v>BARRANCA</c:v>
                </c:pt>
                <c:pt idx="1">
                  <c:v>CAJATAMBO</c:v>
                </c:pt>
                <c:pt idx="2">
                  <c:v>CANTA</c:v>
                </c:pt>
                <c:pt idx="3">
                  <c:v>CAÑETE</c:v>
                </c:pt>
                <c:pt idx="4">
                  <c:v>HUACHO</c:v>
                </c:pt>
                <c:pt idx="5">
                  <c:v>HUARAL</c:v>
                </c:pt>
                <c:pt idx="6">
                  <c:v>HUARMEY</c:v>
                </c:pt>
                <c:pt idx="7">
                  <c:v>HUAROCHIRI</c:v>
                </c:pt>
                <c:pt idx="8">
                  <c:v>HUAURA</c:v>
                </c:pt>
                <c:pt idx="9">
                  <c:v>OYON</c:v>
                </c:pt>
                <c:pt idx="10">
                  <c:v>YAUYOS</c:v>
                </c:pt>
              </c:strCache>
            </c:strRef>
          </c:cat>
          <c:val>
            <c:numRef>
              <c:f>Hoja2!$P$5:$P$16</c:f>
              <c:numCache>
                <c:formatCode>General</c:formatCode>
                <c:ptCount val="11"/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5339-44CF-BEEC-E44EBB894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220537104"/>
        <c:axId val="220537496"/>
      </c:barChart>
      <c:catAx>
        <c:axId val="220537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20537496"/>
        <c:crosses val="autoZero"/>
        <c:auto val="1"/>
        <c:lblAlgn val="ctr"/>
        <c:lblOffset val="100"/>
        <c:noMultiLvlLbl val="0"/>
      </c:catAx>
      <c:valAx>
        <c:axId val="220537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22053710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  <c:extLst xmlns:c16r2="http://schemas.microsoft.com/office/drawing/2015/06/chart">
    <c:ext xmlns:c16="http://schemas.microsoft.com/office/drawing/2014/chart" uri="{E28EC0CA-F0BB-4C9C-879D-F8772B89E7AC}">
      <c16:pivotOptions16>
        <c16:showExpandCollapseFieldButtons val="1"/>
      </c16:pivotOptions16>
    </c:ex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13F5B-A200-4266-8BED-F63D6F62276A}" type="datetimeFigureOut">
              <a:rPr lang="es-PE" smtClean="0"/>
              <a:t>22/03/2017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4AB5B-CF9F-4A34-863F-585CB34DD1F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051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6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81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44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3861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971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609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0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9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1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9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9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05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70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95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31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88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SANCHC@HOTMAIL.COM" TargetMode="External"/><Relationship Id="rId2" Type="http://schemas.openxmlformats.org/officeDocument/2006/relationships/hyperlink" Target="mailto:MCOMUNICACIONESREGIONLIMA@OUTLOOK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/>
          <p:cNvSpPr/>
          <p:nvPr/>
        </p:nvSpPr>
        <p:spPr>
          <a:xfrm>
            <a:off x="138540" y="544757"/>
            <a:ext cx="11914909" cy="6066429"/>
          </a:xfrm>
          <a:prstGeom prst="roundRect">
            <a:avLst>
              <a:gd name="adj" fmla="val 766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/>
          <p:cNvSpPr/>
          <p:nvPr/>
        </p:nvSpPr>
        <p:spPr>
          <a:xfrm>
            <a:off x="-5" y="4058111"/>
            <a:ext cx="12192000" cy="5211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Rectángulo 6"/>
          <p:cNvSpPr/>
          <p:nvPr/>
        </p:nvSpPr>
        <p:spPr>
          <a:xfrm>
            <a:off x="0" y="3905711"/>
            <a:ext cx="12192000" cy="56930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Rectángulo 5"/>
          <p:cNvSpPr/>
          <p:nvPr/>
        </p:nvSpPr>
        <p:spPr>
          <a:xfrm>
            <a:off x="0" y="2017486"/>
            <a:ext cx="12192000" cy="1888225"/>
          </a:xfrm>
          <a:prstGeom prst="rect">
            <a:avLst/>
          </a:prstGeom>
          <a:solidFill>
            <a:srgbClr val="E0470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solidFill>
                <a:srgbClr val="FFFF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2434" y="2273378"/>
            <a:ext cx="11247120" cy="1586947"/>
          </a:xfrm>
        </p:spPr>
        <p:txBody>
          <a:bodyPr>
            <a:noAutofit/>
          </a:bodyPr>
          <a:lstStyle/>
          <a:p>
            <a:pPr algn="ctr"/>
            <a:r>
              <a:rPr lang="es-PE" sz="4000" dirty="0" smtClean="0"/>
              <a:t>CENTRO DE OPERACIONES DE EMERGENCIA</a:t>
            </a:r>
            <a:r>
              <a:rPr lang="es-PE" sz="4000" dirty="0">
                <a:solidFill>
                  <a:schemeClr val="tx1"/>
                </a:solidFill>
              </a:rPr>
              <a:t/>
            </a:r>
            <a:br>
              <a:rPr lang="es-PE" sz="4000" dirty="0">
                <a:solidFill>
                  <a:schemeClr val="tx1"/>
                </a:solidFill>
              </a:rPr>
            </a:br>
            <a:r>
              <a:rPr lang="es-PE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/>
            </a:r>
            <a:br>
              <a:rPr lang="es-PE" sz="16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es-PE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MARZO 2017</a:t>
            </a:r>
            <a:endParaRPr lang="es-PE" sz="1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47472" y="4136169"/>
            <a:ext cx="11506200" cy="339713"/>
          </a:xfrm>
          <a:solidFill>
            <a:srgbClr val="002060"/>
          </a:solidFill>
        </p:spPr>
        <p:txBody>
          <a:bodyPr>
            <a:normAutofit fontScale="92500" lnSpcReduction="10000"/>
          </a:bodyPr>
          <a:lstStyle/>
          <a:p>
            <a:pPr algn="ctr"/>
            <a:r>
              <a:rPr lang="es-PE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GOBIERNO REGIONAL DE LIMA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65" y="649529"/>
            <a:ext cx="896576" cy="11206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34" y="786733"/>
            <a:ext cx="3317095" cy="66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76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361533"/>
              </p:ext>
            </p:extLst>
          </p:nvPr>
        </p:nvGraphicFramePr>
        <p:xfrm>
          <a:off x="832721" y="2259720"/>
          <a:ext cx="9866811" cy="433026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89285">
                  <a:extLst>
                    <a:ext uri="{9D8B030D-6E8A-4147-A177-3AD203B41FA5}">
                      <a16:colId xmlns:a16="http://schemas.microsoft.com/office/drawing/2014/main" xmlns="" val="1944411396"/>
                    </a:ext>
                  </a:extLst>
                </a:gridCol>
                <a:gridCol w="1146118">
                  <a:extLst>
                    <a:ext uri="{9D8B030D-6E8A-4147-A177-3AD203B41FA5}">
                      <a16:colId xmlns:a16="http://schemas.microsoft.com/office/drawing/2014/main" xmlns="" val="3394937829"/>
                    </a:ext>
                  </a:extLst>
                </a:gridCol>
                <a:gridCol w="1202151">
                  <a:extLst>
                    <a:ext uri="{9D8B030D-6E8A-4147-A177-3AD203B41FA5}">
                      <a16:colId xmlns:a16="http://schemas.microsoft.com/office/drawing/2014/main" xmlns="" val="1498671003"/>
                    </a:ext>
                  </a:extLst>
                </a:gridCol>
                <a:gridCol w="1181777">
                  <a:extLst>
                    <a:ext uri="{9D8B030D-6E8A-4147-A177-3AD203B41FA5}">
                      <a16:colId xmlns:a16="http://schemas.microsoft.com/office/drawing/2014/main" xmlns="" val="1695674493"/>
                    </a:ext>
                  </a:extLst>
                </a:gridCol>
                <a:gridCol w="1222527">
                  <a:extLst>
                    <a:ext uri="{9D8B030D-6E8A-4147-A177-3AD203B41FA5}">
                      <a16:colId xmlns:a16="http://schemas.microsoft.com/office/drawing/2014/main" xmlns="" val="1626073293"/>
                    </a:ext>
                  </a:extLst>
                </a:gridCol>
                <a:gridCol w="1141025">
                  <a:extLst>
                    <a:ext uri="{9D8B030D-6E8A-4147-A177-3AD203B41FA5}">
                      <a16:colId xmlns:a16="http://schemas.microsoft.com/office/drawing/2014/main" xmlns="" val="115738538"/>
                    </a:ext>
                  </a:extLst>
                </a:gridCol>
                <a:gridCol w="1202151">
                  <a:extLst>
                    <a:ext uri="{9D8B030D-6E8A-4147-A177-3AD203B41FA5}">
                      <a16:colId xmlns:a16="http://schemas.microsoft.com/office/drawing/2014/main" xmlns="" val="155602681"/>
                    </a:ext>
                  </a:extLst>
                </a:gridCol>
                <a:gridCol w="1181777">
                  <a:extLst>
                    <a:ext uri="{9D8B030D-6E8A-4147-A177-3AD203B41FA5}">
                      <a16:colId xmlns:a16="http://schemas.microsoft.com/office/drawing/2014/main" xmlns="" val="2578118920"/>
                    </a:ext>
                  </a:extLst>
                </a:gridCol>
              </a:tblGrid>
              <a:tr h="293195">
                <a:tc>
                  <a:txBody>
                    <a:bodyPr/>
                    <a:lstStyle/>
                    <a:p>
                      <a:pPr algn="l" fontAlgn="b"/>
                      <a:endParaRPr lang="es-PE" sz="6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TRANSPORTES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7165083"/>
                  </a:ext>
                </a:extLst>
              </a:tr>
              <a:tr h="1105119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UBICACIÓN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CAMINOS RURALES DESTRUIDOS (Km)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CAMINOS RURALES AFECTADOS (Km)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CARRETERAS DESTRUIDAS (Km)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CARRETERAS AFECTADAS (Km)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PUENTES DESTRUIDOS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PUENTES AFECTADOS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u="none" strike="noStrike" dirty="0">
                          <a:effectLst/>
                        </a:rPr>
                        <a:t>VIAS FERREAS AFECTADAS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38341216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HUAROCHIRI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1.18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123.29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73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4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1.2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68545567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OYON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9.8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12.86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99.88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4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25887229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CANTA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14.3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205.6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30.36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24544050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CAÑETE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2.7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6.2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13.26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99259540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CAJATAMBO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10.48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37.25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25771601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YAUYOS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12.85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33.18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101.57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117.36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231536475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HUARAL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7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35.51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68.2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144.04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19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02709477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HUAURA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29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24.45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63.37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316507073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l" fontAlgn="ctr"/>
                      <a:r>
                        <a:rPr lang="es-PE" sz="650" u="none" strike="noStrike">
                          <a:effectLst/>
                        </a:rPr>
                        <a:t> BARRANCA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0.56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1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3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650" u="none" strike="noStrike">
                          <a:effectLst/>
                        </a:rPr>
                        <a:t>0</a:t>
                      </a:r>
                      <a:endParaRPr lang="es-PE" sz="6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62916953"/>
                  </a:ext>
                </a:extLst>
              </a:tr>
              <a:tr h="293195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Total general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58.83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128.74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552.01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605.82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26.2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65839583"/>
                  </a:ext>
                </a:extLst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832721" y="9056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 smtClean="0"/>
              <a:t>EMERGENCIAS </a:t>
            </a:r>
            <a:r>
              <a:rPr lang="es-PE" sz="1400" dirty="0" smtClean="0"/>
              <a:t>(Según SINPAD al 21-03-2017 8:00pm)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4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236763"/>
              </p:ext>
            </p:extLst>
          </p:nvPr>
        </p:nvGraphicFramePr>
        <p:xfrm>
          <a:off x="1429407" y="2501462"/>
          <a:ext cx="8912771" cy="41200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45667">
                  <a:extLst>
                    <a:ext uri="{9D8B030D-6E8A-4147-A177-3AD203B41FA5}">
                      <a16:colId xmlns:a16="http://schemas.microsoft.com/office/drawing/2014/main" xmlns="" val="1166111812"/>
                    </a:ext>
                  </a:extLst>
                </a:gridCol>
                <a:gridCol w="1650513">
                  <a:extLst>
                    <a:ext uri="{9D8B030D-6E8A-4147-A177-3AD203B41FA5}">
                      <a16:colId xmlns:a16="http://schemas.microsoft.com/office/drawing/2014/main" xmlns="" val="3369029609"/>
                    </a:ext>
                  </a:extLst>
                </a:gridCol>
                <a:gridCol w="1815565">
                  <a:extLst>
                    <a:ext uri="{9D8B030D-6E8A-4147-A177-3AD203B41FA5}">
                      <a16:colId xmlns:a16="http://schemas.microsoft.com/office/drawing/2014/main" xmlns="" val="1381322743"/>
                    </a:ext>
                  </a:extLst>
                </a:gridCol>
                <a:gridCol w="1650513">
                  <a:extLst>
                    <a:ext uri="{9D8B030D-6E8A-4147-A177-3AD203B41FA5}">
                      <a16:colId xmlns:a16="http://schemas.microsoft.com/office/drawing/2014/main" xmlns="" val="641700049"/>
                    </a:ext>
                  </a:extLst>
                </a:gridCol>
                <a:gridCol w="1650513">
                  <a:extLst>
                    <a:ext uri="{9D8B030D-6E8A-4147-A177-3AD203B41FA5}">
                      <a16:colId xmlns:a16="http://schemas.microsoft.com/office/drawing/2014/main" xmlns="" val="1476927333"/>
                    </a:ext>
                  </a:extLst>
                </a:gridCol>
              </a:tblGrid>
              <a:tr h="278962">
                <a:tc>
                  <a:txBody>
                    <a:bodyPr/>
                    <a:lstStyle/>
                    <a:p>
                      <a:pPr algn="l" fontAlgn="b"/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AGRICULTURA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69112789"/>
                  </a:ext>
                </a:extLst>
              </a:tr>
              <a:tr h="105147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UBICACIÓN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CANAL DE RIEGO AFECTADOS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CANAL DE RIEGO DESTRUIDOS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AREA DE CULTIVO AFECTADO (HAS)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AREA DE CULTIVO PERDIDO (HAS)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49017452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HUAROCHIRI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7.99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22.12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56.03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24912111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OYON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2.5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38289464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CANTA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377190166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CAÑETE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7.42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310.79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864.3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38060494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CAJATAMBO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24.2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16170847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 dirty="0">
                          <a:effectLst/>
                        </a:rPr>
                        <a:t> YAUYOS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66.49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43.85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462.25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84421769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HUARAL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33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80114017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HUAURA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25.8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14.3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46708377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BARRANCA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 dirty="0">
                          <a:effectLst/>
                        </a:rPr>
                        <a:t>0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17.28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8959457"/>
                  </a:ext>
                </a:extLst>
              </a:tr>
              <a:tr h="27896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general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158.25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433.06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2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1457.78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E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185.28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71997388"/>
                  </a:ext>
                </a:extLst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832721" y="9056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 smtClean="0"/>
              <a:t>EMERGENCIAS </a:t>
            </a:r>
            <a:r>
              <a:rPr lang="es-PE" sz="1400" dirty="0" smtClean="0"/>
              <a:t>(Según SINPAD al 21-03-2017 8:00pm)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0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CONTACTOS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smtClean="0"/>
              <a:t>CENTRO DE OPERACIONEWS DE EMERGENCIA REGIONAL</a:t>
            </a:r>
          </a:p>
          <a:p>
            <a:r>
              <a:rPr lang="es-PE" dirty="0" smtClean="0"/>
              <a:t>MODULO DE COMUNICACIONES</a:t>
            </a:r>
          </a:p>
          <a:p>
            <a:r>
              <a:rPr lang="es-PE" dirty="0" smtClean="0"/>
              <a:t>RICARDO APARICIO QUINTANA</a:t>
            </a:r>
          </a:p>
          <a:p>
            <a:r>
              <a:rPr lang="es-PE" dirty="0" smtClean="0"/>
              <a:t>942642714</a:t>
            </a:r>
          </a:p>
          <a:p>
            <a:r>
              <a:rPr lang="es-PE" dirty="0" smtClean="0">
                <a:hlinkClick r:id="rId2"/>
              </a:rPr>
              <a:t>MCOMUNICACIONESREGIONLIMA@OUTLOOK.COM</a:t>
            </a:r>
            <a:endParaRPr lang="es-PE" dirty="0" smtClean="0"/>
          </a:p>
          <a:p>
            <a:r>
              <a:rPr lang="es-PE" dirty="0" smtClean="0"/>
              <a:t>MARCO ANTONIO SANCHEZ CASAS</a:t>
            </a:r>
          </a:p>
          <a:p>
            <a:r>
              <a:rPr lang="es-PE" dirty="0" smtClean="0">
                <a:hlinkClick r:id="rId3"/>
              </a:rPr>
              <a:t>MSANCHC@HOTMAIL.COM</a:t>
            </a:r>
            <a:endParaRPr lang="es-PE" dirty="0" smtClean="0"/>
          </a:p>
          <a:p>
            <a:r>
              <a:rPr lang="es-PE" dirty="0" smtClean="0"/>
              <a:t>976885530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5835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EMERGENCIAS </a:t>
            </a:r>
            <a:r>
              <a:rPr lang="es-PE" sz="1400" dirty="0" smtClean="0"/>
              <a:t>(Según SINPAD al 22-03-2017 7:00pm)</a:t>
            </a:r>
            <a:endParaRPr lang="es-PE" sz="14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760046"/>
              </p:ext>
            </p:extLst>
          </p:nvPr>
        </p:nvGraphicFramePr>
        <p:xfrm>
          <a:off x="503458" y="2410793"/>
          <a:ext cx="10984349" cy="386388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45022">
                  <a:extLst>
                    <a:ext uri="{9D8B030D-6E8A-4147-A177-3AD203B41FA5}">
                      <a16:colId xmlns:a16="http://schemas.microsoft.com/office/drawing/2014/main" xmlns="" val="3247193577"/>
                    </a:ext>
                  </a:extLst>
                </a:gridCol>
                <a:gridCol w="643969">
                  <a:extLst>
                    <a:ext uri="{9D8B030D-6E8A-4147-A177-3AD203B41FA5}">
                      <a16:colId xmlns:a16="http://schemas.microsoft.com/office/drawing/2014/main" xmlns="" val="279462559"/>
                    </a:ext>
                  </a:extLst>
                </a:gridCol>
                <a:gridCol w="860734">
                  <a:extLst>
                    <a:ext uri="{9D8B030D-6E8A-4147-A177-3AD203B41FA5}">
                      <a16:colId xmlns:a16="http://schemas.microsoft.com/office/drawing/2014/main" xmlns="" val="2540883598"/>
                    </a:ext>
                  </a:extLst>
                </a:gridCol>
                <a:gridCol w="801049">
                  <a:extLst>
                    <a:ext uri="{9D8B030D-6E8A-4147-A177-3AD203B41FA5}">
                      <a16:colId xmlns:a16="http://schemas.microsoft.com/office/drawing/2014/main" xmlns="" val="2704578734"/>
                    </a:ext>
                  </a:extLst>
                </a:gridCol>
                <a:gridCol w="1063208">
                  <a:extLst>
                    <a:ext uri="{9D8B030D-6E8A-4147-A177-3AD203B41FA5}">
                      <a16:colId xmlns:a16="http://schemas.microsoft.com/office/drawing/2014/main" xmlns="" val="2626205912"/>
                    </a:ext>
                  </a:extLst>
                </a:gridCol>
                <a:gridCol w="640488">
                  <a:extLst>
                    <a:ext uri="{9D8B030D-6E8A-4147-A177-3AD203B41FA5}">
                      <a16:colId xmlns:a16="http://schemas.microsoft.com/office/drawing/2014/main" xmlns="" val="1719339831"/>
                    </a:ext>
                  </a:extLst>
                </a:gridCol>
                <a:gridCol w="614866">
                  <a:extLst>
                    <a:ext uri="{9D8B030D-6E8A-4147-A177-3AD203B41FA5}">
                      <a16:colId xmlns:a16="http://schemas.microsoft.com/office/drawing/2014/main" xmlns="" val="2929011019"/>
                    </a:ext>
                  </a:extLst>
                </a:gridCol>
                <a:gridCol w="678918">
                  <a:extLst>
                    <a:ext uri="{9D8B030D-6E8A-4147-A177-3AD203B41FA5}">
                      <a16:colId xmlns:a16="http://schemas.microsoft.com/office/drawing/2014/main" xmlns="" val="1981358968"/>
                    </a:ext>
                  </a:extLst>
                </a:gridCol>
                <a:gridCol w="691726">
                  <a:extLst>
                    <a:ext uri="{9D8B030D-6E8A-4147-A177-3AD203B41FA5}">
                      <a16:colId xmlns:a16="http://schemas.microsoft.com/office/drawing/2014/main" xmlns="" val="2253096679"/>
                    </a:ext>
                  </a:extLst>
                </a:gridCol>
                <a:gridCol w="781393">
                  <a:extLst>
                    <a:ext uri="{9D8B030D-6E8A-4147-A177-3AD203B41FA5}">
                      <a16:colId xmlns:a16="http://schemas.microsoft.com/office/drawing/2014/main" xmlns="" val="1330175506"/>
                    </a:ext>
                  </a:extLst>
                </a:gridCol>
                <a:gridCol w="912694">
                  <a:extLst>
                    <a:ext uri="{9D8B030D-6E8A-4147-A177-3AD203B41FA5}">
                      <a16:colId xmlns:a16="http://schemas.microsoft.com/office/drawing/2014/main" xmlns="" val="784077182"/>
                    </a:ext>
                  </a:extLst>
                </a:gridCol>
                <a:gridCol w="1104840">
                  <a:extLst>
                    <a:ext uri="{9D8B030D-6E8A-4147-A177-3AD203B41FA5}">
                      <a16:colId xmlns:a16="http://schemas.microsoft.com/office/drawing/2014/main" xmlns="" val="1493586561"/>
                    </a:ext>
                  </a:extLst>
                </a:gridCol>
                <a:gridCol w="845442">
                  <a:extLst>
                    <a:ext uri="{9D8B030D-6E8A-4147-A177-3AD203B41FA5}">
                      <a16:colId xmlns:a16="http://schemas.microsoft.com/office/drawing/2014/main" xmlns="" val="4112944498"/>
                    </a:ext>
                  </a:extLst>
                </a:gridCol>
              </a:tblGrid>
              <a:tr h="1100039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 smtClean="0">
                          <a:effectLst/>
                        </a:rPr>
                        <a:t>PROVINCIA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ALUVION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AVALANCHA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DERRUMBE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DESLIZAMIENTO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EROSION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HUAYCO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INCENDIO FORESTAL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INCENDIO URBANO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INUNDACION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OTROS DE GEODINAMICA EXTERNA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 PRECIPITACIONES - LLUVIA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800" b="1" u="none" strike="noStrike" dirty="0">
                          <a:effectLst/>
                        </a:rPr>
                        <a:t>Total general</a:t>
                      </a:r>
                      <a:endParaRPr lang="es-PE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2667544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 BARRANCA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3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15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1369593698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CAJATAMBO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5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7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1433759153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CANTA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5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15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2318556021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CAÑETE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13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19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>
                          <a:effectLst/>
                        </a:rPr>
                        <a:t>36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880680050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HUARAL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8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20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1227431979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 HUAROCHIRI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9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34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37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93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3494055385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HUAURA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16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2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8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18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48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2493355506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OYON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6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19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261066399"/>
                  </a:ext>
                </a:extLst>
              </a:tr>
              <a:tr h="275009"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 YAUYOS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5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15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1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42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>
                          <a:effectLst/>
                        </a:rPr>
                        <a:t>4</a:t>
                      </a:r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800" u="none" strike="noStrike" dirty="0">
                          <a:effectLst/>
                        </a:rPr>
                        <a:t>13</a:t>
                      </a:r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82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2330202996"/>
                  </a:ext>
                </a:extLst>
              </a:tr>
              <a:tr h="288761"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Total general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22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37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>
                          <a:effectLst/>
                        </a:rPr>
                        <a:t>2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137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1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4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35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97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050" b="1" u="none" strike="noStrike" dirty="0">
                          <a:effectLst/>
                        </a:rPr>
                        <a:t>340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2" marR="8562" marT="8562" marB="0" anchor="ctr"/>
                </a:tc>
                <a:extLst>
                  <a:ext uri="{0D108BD9-81ED-4DB2-BD59-A6C34878D82A}">
                    <a16:rowId xmlns:a16="http://schemas.microsoft.com/office/drawing/2014/main" xmlns="" val="678848916"/>
                  </a:ext>
                </a:extLst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24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EMERGENCIAS </a:t>
            </a:r>
            <a:r>
              <a:rPr lang="es-PE" sz="1400" dirty="0" smtClean="0"/>
              <a:t>(Según SINPAD al 22-03-2017 7:00pm)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789106"/>
              </p:ext>
            </p:extLst>
          </p:nvPr>
        </p:nvGraphicFramePr>
        <p:xfrm>
          <a:off x="680321" y="2641673"/>
          <a:ext cx="9945638" cy="3916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0790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EMERGENCIAS </a:t>
            </a:r>
            <a:r>
              <a:rPr lang="es-PE" sz="1400" dirty="0" smtClean="0"/>
              <a:t>(Según SINPAD al 22-03-2017 7:00pm)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099012"/>
              </p:ext>
            </p:extLst>
          </p:nvPr>
        </p:nvGraphicFramePr>
        <p:xfrm>
          <a:off x="2325336" y="2021392"/>
          <a:ext cx="7522857" cy="483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81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EMERGENCIAS </a:t>
            </a:r>
            <a:r>
              <a:rPr lang="es-PE" sz="1400" dirty="0" smtClean="0"/>
              <a:t>(Según SINPAD al 22-03-2017 7:00pm)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2325336" y="2021392"/>
          <a:ext cx="7522857" cy="4836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9196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86240"/>
              </p:ext>
            </p:extLst>
          </p:nvPr>
        </p:nvGraphicFramePr>
        <p:xfrm>
          <a:off x="271135" y="2234116"/>
          <a:ext cx="11574025" cy="4407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9092">
                  <a:extLst>
                    <a:ext uri="{9D8B030D-6E8A-4147-A177-3AD203B41FA5}">
                      <a16:colId xmlns:a16="http://schemas.microsoft.com/office/drawing/2014/main" xmlns="" val="3507515787"/>
                    </a:ext>
                  </a:extLst>
                </a:gridCol>
                <a:gridCol w="496683">
                  <a:extLst>
                    <a:ext uri="{9D8B030D-6E8A-4147-A177-3AD203B41FA5}">
                      <a16:colId xmlns:a16="http://schemas.microsoft.com/office/drawing/2014/main" xmlns="" val="1128383391"/>
                    </a:ext>
                  </a:extLst>
                </a:gridCol>
                <a:gridCol w="514110">
                  <a:extLst>
                    <a:ext uri="{9D8B030D-6E8A-4147-A177-3AD203B41FA5}">
                      <a16:colId xmlns:a16="http://schemas.microsoft.com/office/drawing/2014/main" xmlns="" val="4112526394"/>
                    </a:ext>
                  </a:extLst>
                </a:gridCol>
                <a:gridCol w="505397">
                  <a:extLst>
                    <a:ext uri="{9D8B030D-6E8A-4147-A177-3AD203B41FA5}">
                      <a16:colId xmlns:a16="http://schemas.microsoft.com/office/drawing/2014/main" xmlns="" val="3749160839"/>
                    </a:ext>
                  </a:extLst>
                </a:gridCol>
                <a:gridCol w="766809">
                  <a:extLst>
                    <a:ext uri="{9D8B030D-6E8A-4147-A177-3AD203B41FA5}">
                      <a16:colId xmlns:a16="http://schemas.microsoft.com/office/drawing/2014/main" xmlns="" val="1037533134"/>
                    </a:ext>
                  </a:extLst>
                </a:gridCol>
                <a:gridCol w="751560">
                  <a:extLst>
                    <a:ext uri="{9D8B030D-6E8A-4147-A177-3AD203B41FA5}">
                      <a16:colId xmlns:a16="http://schemas.microsoft.com/office/drawing/2014/main" xmlns="" val="3491005388"/>
                    </a:ext>
                  </a:extLst>
                </a:gridCol>
                <a:gridCol w="411724">
                  <a:extLst>
                    <a:ext uri="{9D8B030D-6E8A-4147-A177-3AD203B41FA5}">
                      <a16:colId xmlns:a16="http://schemas.microsoft.com/office/drawing/2014/main" xmlns="" val="2688786610"/>
                    </a:ext>
                  </a:extLst>
                </a:gridCol>
                <a:gridCol w="941084">
                  <a:extLst>
                    <a:ext uri="{9D8B030D-6E8A-4147-A177-3AD203B41FA5}">
                      <a16:colId xmlns:a16="http://schemas.microsoft.com/office/drawing/2014/main" xmlns="" val="3835154651"/>
                    </a:ext>
                  </a:extLst>
                </a:gridCol>
                <a:gridCol w="784237">
                  <a:extLst>
                    <a:ext uri="{9D8B030D-6E8A-4147-A177-3AD203B41FA5}">
                      <a16:colId xmlns:a16="http://schemas.microsoft.com/office/drawing/2014/main" xmlns="" val="1808927560"/>
                    </a:ext>
                  </a:extLst>
                </a:gridCol>
                <a:gridCol w="803842">
                  <a:extLst>
                    <a:ext uri="{9D8B030D-6E8A-4147-A177-3AD203B41FA5}">
                      <a16:colId xmlns:a16="http://schemas.microsoft.com/office/drawing/2014/main" xmlns="" val="3743896611"/>
                    </a:ext>
                  </a:extLst>
                </a:gridCol>
                <a:gridCol w="464007">
                  <a:extLst>
                    <a:ext uri="{9D8B030D-6E8A-4147-A177-3AD203B41FA5}">
                      <a16:colId xmlns:a16="http://schemas.microsoft.com/office/drawing/2014/main" xmlns="" val="4265346509"/>
                    </a:ext>
                  </a:extLst>
                </a:gridCol>
                <a:gridCol w="594713">
                  <a:extLst>
                    <a:ext uri="{9D8B030D-6E8A-4147-A177-3AD203B41FA5}">
                      <a16:colId xmlns:a16="http://schemas.microsoft.com/office/drawing/2014/main" xmlns="" val="3161999790"/>
                    </a:ext>
                  </a:extLst>
                </a:gridCol>
                <a:gridCol w="653531">
                  <a:extLst>
                    <a:ext uri="{9D8B030D-6E8A-4147-A177-3AD203B41FA5}">
                      <a16:colId xmlns:a16="http://schemas.microsoft.com/office/drawing/2014/main" xmlns="" val="2902923111"/>
                    </a:ext>
                  </a:extLst>
                </a:gridCol>
                <a:gridCol w="705813">
                  <a:extLst>
                    <a:ext uri="{9D8B030D-6E8A-4147-A177-3AD203B41FA5}">
                      <a16:colId xmlns:a16="http://schemas.microsoft.com/office/drawing/2014/main" xmlns="" val="2123661106"/>
                    </a:ext>
                  </a:extLst>
                </a:gridCol>
                <a:gridCol w="845233">
                  <a:extLst>
                    <a:ext uri="{9D8B030D-6E8A-4147-A177-3AD203B41FA5}">
                      <a16:colId xmlns:a16="http://schemas.microsoft.com/office/drawing/2014/main" xmlns="" val="1425635053"/>
                    </a:ext>
                  </a:extLst>
                </a:gridCol>
                <a:gridCol w="941084">
                  <a:extLst>
                    <a:ext uri="{9D8B030D-6E8A-4147-A177-3AD203B41FA5}">
                      <a16:colId xmlns:a16="http://schemas.microsoft.com/office/drawing/2014/main" xmlns="" val="3387260029"/>
                    </a:ext>
                  </a:extLst>
                </a:gridCol>
                <a:gridCol w="575106">
                  <a:extLst>
                    <a:ext uri="{9D8B030D-6E8A-4147-A177-3AD203B41FA5}">
                      <a16:colId xmlns:a16="http://schemas.microsoft.com/office/drawing/2014/main" xmlns="" val="1260227247"/>
                    </a:ext>
                  </a:extLst>
                </a:gridCol>
              </a:tblGrid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Cuenta de DETALLE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Etiquetas de columna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340136072"/>
                  </a:ext>
                </a:extLst>
              </a:tr>
              <a:tr h="82774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Etiquetas de fila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ACCIDENTE DE TRANSITO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ATROPELLO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DERRUMBE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DESBORDE DE RIO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DESLIZAMIENTOS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DESPISTE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EMERGENCIA MEDICA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EVENTO NATURAL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EVENTO NATURAL 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HUAYCOS 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INUNDACION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LLUVIA FUERTE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LLUVIA INTENSA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LLUVIA MODERADA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MATERIAL PELIGROSO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Total general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225154778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BARRANCA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18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7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25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878313781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CAJATAMBO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15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16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193240451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CANTA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15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16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313645306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CAÑETE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4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17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690134724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HUACHO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32106891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HUARAL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20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56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19914582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HUARMEY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 dirty="0">
                          <a:effectLst/>
                        </a:rPr>
                        <a:t>1</a:t>
                      </a:r>
                      <a:endParaRPr lang="es-P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967565870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HUAROCHIRI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5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6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779559198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HUAURA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16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20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49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76565077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OYON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31350895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900" u="none" strike="noStrike">
                          <a:effectLst/>
                        </a:rPr>
                        <a:t>YAUYOS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24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900" u="none" strike="noStrike">
                          <a:effectLst/>
                        </a:rPr>
                        <a:t>30</a:t>
                      </a:r>
                      <a:endParaRPr lang="es-P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569885022"/>
                  </a:ext>
                </a:extLst>
              </a:tr>
              <a:tr h="271394">
                <a:tc>
                  <a:txBody>
                    <a:bodyPr/>
                    <a:lstStyle/>
                    <a:p>
                      <a:pPr algn="l" fontAlgn="b"/>
                      <a:r>
                        <a:rPr lang="es-PE" sz="1050" b="1" u="none" strike="noStrike" dirty="0">
                          <a:effectLst/>
                        </a:rPr>
                        <a:t>Total general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1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5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2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3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3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73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124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1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8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>
                          <a:effectLst/>
                        </a:rPr>
                        <a:t>1</a:t>
                      </a:r>
                      <a:endParaRPr lang="es-PE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5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2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4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1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50" b="1" u="none" strike="noStrike" dirty="0">
                          <a:effectLst/>
                        </a:rPr>
                        <a:t>235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204047540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  <p:sp>
        <p:nvSpPr>
          <p:cNvPr id="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 smtClean="0"/>
              <a:t>EMERGENCIAS </a:t>
            </a:r>
            <a:r>
              <a:rPr lang="es-PE" sz="1400" dirty="0" smtClean="0"/>
              <a:t>(Según DIRESA al 19-03-2017)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32777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EMERGENCIAS </a:t>
            </a:r>
            <a:r>
              <a:rPr lang="es-PE" sz="1400" dirty="0"/>
              <a:t>(Según DIRESA al 19-03-2017)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7069797"/>
              </p:ext>
            </p:extLst>
          </p:nvPr>
        </p:nvGraphicFramePr>
        <p:xfrm>
          <a:off x="310055" y="2046890"/>
          <a:ext cx="10620704" cy="4711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9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372416"/>
              </p:ext>
            </p:extLst>
          </p:nvPr>
        </p:nvGraphicFramePr>
        <p:xfrm>
          <a:off x="1515732" y="2391510"/>
          <a:ext cx="8616240" cy="406184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93666">
                  <a:extLst>
                    <a:ext uri="{9D8B030D-6E8A-4147-A177-3AD203B41FA5}">
                      <a16:colId xmlns:a16="http://schemas.microsoft.com/office/drawing/2014/main" xmlns="" val="2957379309"/>
                    </a:ext>
                  </a:extLst>
                </a:gridCol>
                <a:gridCol w="1449461">
                  <a:extLst>
                    <a:ext uri="{9D8B030D-6E8A-4147-A177-3AD203B41FA5}">
                      <a16:colId xmlns:a16="http://schemas.microsoft.com/office/drawing/2014/main" xmlns="" val="191982946"/>
                    </a:ext>
                  </a:extLst>
                </a:gridCol>
                <a:gridCol w="1476303">
                  <a:extLst>
                    <a:ext uri="{9D8B030D-6E8A-4147-A177-3AD203B41FA5}">
                      <a16:colId xmlns:a16="http://schemas.microsoft.com/office/drawing/2014/main" xmlns="" val="3562073510"/>
                    </a:ext>
                  </a:extLst>
                </a:gridCol>
                <a:gridCol w="1288410">
                  <a:extLst>
                    <a:ext uri="{9D8B030D-6E8A-4147-A177-3AD203B41FA5}">
                      <a16:colId xmlns:a16="http://schemas.microsoft.com/office/drawing/2014/main" xmlns="" val="2824454404"/>
                    </a:ext>
                  </a:extLst>
                </a:gridCol>
                <a:gridCol w="1100516">
                  <a:extLst>
                    <a:ext uri="{9D8B030D-6E8A-4147-A177-3AD203B41FA5}">
                      <a16:colId xmlns:a16="http://schemas.microsoft.com/office/drawing/2014/main" xmlns="" val="2846917430"/>
                    </a:ext>
                  </a:extLst>
                </a:gridCol>
                <a:gridCol w="1207884">
                  <a:extLst>
                    <a:ext uri="{9D8B030D-6E8A-4147-A177-3AD203B41FA5}">
                      <a16:colId xmlns:a16="http://schemas.microsoft.com/office/drawing/2014/main" xmlns="" val="2055246376"/>
                    </a:ext>
                  </a:extLst>
                </a:gridCol>
              </a:tblGrid>
              <a:tr h="303222">
                <a:tc>
                  <a:txBody>
                    <a:bodyPr/>
                    <a:lstStyle/>
                    <a:p>
                      <a:pPr algn="l" fontAlgn="b"/>
                      <a:endParaRPr lang="es-P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VIDA Y SALUD (PERSONAS)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3516276"/>
                  </a:ext>
                </a:extLst>
              </a:tr>
              <a:tr h="726404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UBICACIÓN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DAMNIFICADAS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AFECTADAS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FALLECIDAS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HERIDAS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DESAPARECIDAS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67534069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HUAROCHIRI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705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2149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 dirty="0">
                          <a:effectLst/>
                        </a:rPr>
                        <a:t>17</a:t>
                      </a:r>
                      <a:endParaRPr lang="es-P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 dirty="0">
                          <a:effectLst/>
                        </a:rPr>
                        <a:t>1</a:t>
                      </a:r>
                      <a:endParaRPr lang="es-P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22972569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OYON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24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25344859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CANTA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138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421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278346783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CAÑETE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258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400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768564022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CAJATAMBO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18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82080648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YAUYOS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875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5233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958430220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HUARAL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242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178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99553101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HUAURA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68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21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6302174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900" u="none" strike="noStrike">
                          <a:effectLst/>
                        </a:rPr>
                        <a:t> BARRANCA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18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48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1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900" u="none" strike="noStrike">
                          <a:effectLst/>
                        </a:rPr>
                        <a:t>0</a:t>
                      </a:r>
                      <a:endParaRPr lang="es-PE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45713328"/>
                  </a:ext>
                </a:extLst>
              </a:tr>
              <a:tr h="303222">
                <a:tc>
                  <a:txBody>
                    <a:bodyPr/>
                    <a:lstStyle/>
                    <a:p>
                      <a:pPr algn="l" fontAlgn="ctr"/>
                      <a:r>
                        <a:rPr lang="es-PE" sz="1100" b="1" u="none" strike="noStrike" dirty="0">
                          <a:effectLst/>
                        </a:rPr>
                        <a:t>Total general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2184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13622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3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24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b="1" u="none" strike="noStrike" dirty="0">
                          <a:effectLst/>
                        </a:rPr>
                        <a:t>1</a:t>
                      </a:r>
                      <a:endParaRPr lang="es-P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156968594"/>
                  </a:ext>
                </a:extLst>
              </a:tr>
            </a:tbl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EMERGENCIAS </a:t>
            </a:r>
            <a:r>
              <a:rPr lang="es-PE" sz="1400" dirty="0" smtClean="0"/>
              <a:t>(Según SINPAD al 21-03-2017 8:00pm)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0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4941656"/>
              </p:ext>
            </p:extLst>
          </p:nvPr>
        </p:nvGraphicFramePr>
        <p:xfrm>
          <a:off x="515007" y="2259720"/>
          <a:ext cx="10794123" cy="435128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34989">
                  <a:extLst>
                    <a:ext uri="{9D8B030D-6E8A-4147-A177-3AD203B41FA5}">
                      <a16:colId xmlns:a16="http://schemas.microsoft.com/office/drawing/2014/main" xmlns="" val="2138209422"/>
                    </a:ext>
                  </a:extLst>
                </a:gridCol>
                <a:gridCol w="885570">
                  <a:extLst>
                    <a:ext uri="{9D8B030D-6E8A-4147-A177-3AD203B41FA5}">
                      <a16:colId xmlns:a16="http://schemas.microsoft.com/office/drawing/2014/main" xmlns="" val="364174434"/>
                    </a:ext>
                  </a:extLst>
                </a:gridCol>
                <a:gridCol w="988886">
                  <a:extLst>
                    <a:ext uri="{9D8B030D-6E8A-4147-A177-3AD203B41FA5}">
                      <a16:colId xmlns:a16="http://schemas.microsoft.com/office/drawing/2014/main" xmlns="" val="3573197022"/>
                    </a:ext>
                  </a:extLst>
                </a:gridCol>
                <a:gridCol w="983968">
                  <a:extLst>
                    <a:ext uri="{9D8B030D-6E8A-4147-A177-3AD203B41FA5}">
                      <a16:colId xmlns:a16="http://schemas.microsoft.com/office/drawing/2014/main" xmlns="" val="3970199494"/>
                    </a:ext>
                  </a:extLst>
                </a:gridCol>
                <a:gridCol w="885570">
                  <a:extLst>
                    <a:ext uri="{9D8B030D-6E8A-4147-A177-3AD203B41FA5}">
                      <a16:colId xmlns:a16="http://schemas.microsoft.com/office/drawing/2014/main" xmlns="" val="622409110"/>
                    </a:ext>
                  </a:extLst>
                </a:gridCol>
                <a:gridCol w="1082365">
                  <a:extLst>
                    <a:ext uri="{9D8B030D-6E8A-4147-A177-3AD203B41FA5}">
                      <a16:colId xmlns:a16="http://schemas.microsoft.com/office/drawing/2014/main" xmlns="" val="1093780538"/>
                    </a:ext>
                  </a:extLst>
                </a:gridCol>
                <a:gridCol w="1106963">
                  <a:extLst>
                    <a:ext uri="{9D8B030D-6E8A-4147-A177-3AD203B41FA5}">
                      <a16:colId xmlns:a16="http://schemas.microsoft.com/office/drawing/2014/main" xmlns="" val="281513081"/>
                    </a:ext>
                  </a:extLst>
                </a:gridCol>
                <a:gridCol w="1023327">
                  <a:extLst>
                    <a:ext uri="{9D8B030D-6E8A-4147-A177-3AD203B41FA5}">
                      <a16:colId xmlns:a16="http://schemas.microsoft.com/office/drawing/2014/main" xmlns="" val="544768037"/>
                    </a:ext>
                  </a:extLst>
                </a:gridCol>
                <a:gridCol w="1141403">
                  <a:extLst>
                    <a:ext uri="{9D8B030D-6E8A-4147-A177-3AD203B41FA5}">
                      <a16:colId xmlns:a16="http://schemas.microsoft.com/office/drawing/2014/main" xmlns="" val="3046339074"/>
                    </a:ext>
                  </a:extLst>
                </a:gridCol>
                <a:gridCol w="1161082">
                  <a:extLst>
                    <a:ext uri="{9D8B030D-6E8A-4147-A177-3AD203B41FA5}">
                      <a16:colId xmlns:a16="http://schemas.microsoft.com/office/drawing/2014/main" xmlns="" val="3189787590"/>
                    </a:ext>
                  </a:extLst>
                </a:gridCol>
              </a:tblGrid>
              <a:tr h="294618">
                <a:tc>
                  <a:txBody>
                    <a:bodyPr/>
                    <a:lstStyle/>
                    <a:p>
                      <a:pPr algn="l" fontAlgn="b"/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VIVIENDAS Y LOCALES PUBLICOS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6832950"/>
                  </a:ext>
                </a:extLst>
              </a:tr>
              <a:tr h="1110484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UBICACIÓN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VIVIENDAS COLAPSADAS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VIVIENDAS INHABITABLES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VIVIENDAS AFECTADAS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II.EE. COLAPSADAS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II.EE. AFECTADAS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II.EE. INHABITABLES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EE.SS. AFECTADOS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EE.SS. COLAPSADOS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50" b="1" u="none" strike="noStrike" dirty="0">
                          <a:effectLst/>
                        </a:rPr>
                        <a:t>EE.SS. INHABITABLES</a:t>
                      </a:r>
                      <a:endParaRPr lang="es-P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304643326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HUAROCHIRI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142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54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330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631906981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OYON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653929499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CANTA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126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995447154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CAÑETE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126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98960524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CAJATAMBO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76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02117410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YAUYOS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57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127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703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4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403273322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HUARAL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81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178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4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915384273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HUAURA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62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7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345208110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000" u="none" strike="noStrike">
                          <a:effectLst/>
                        </a:rPr>
                        <a:t> BARRANCA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8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u="none" strike="noStrike">
                          <a:effectLst/>
                        </a:rPr>
                        <a:t>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36622071"/>
                  </a:ext>
                </a:extLst>
              </a:tr>
              <a:tr h="294618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Total general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436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399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1877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9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25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2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7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200" b="1" u="none" strike="noStrike" dirty="0">
                          <a:effectLst/>
                        </a:rPr>
                        <a:t>1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200" b="1" u="none" strike="noStrike" dirty="0">
                          <a:effectLst/>
                        </a:rPr>
                        <a:t>5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657295960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832721" y="9056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E" dirty="0" smtClean="0"/>
              <a:t>EMERGENCIAS </a:t>
            </a:r>
            <a:r>
              <a:rPr lang="es-PE" sz="1400" dirty="0" smtClean="0"/>
              <a:t>(Según SINPAD al 21-03-2017 8:00pm)</a:t>
            </a:r>
            <a:endParaRPr lang="es-PE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999" y="684291"/>
            <a:ext cx="951883" cy="121881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235" y="79773"/>
            <a:ext cx="2438400" cy="48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0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2555</TotalTime>
  <Words>731</Words>
  <Application>Microsoft Office PowerPoint</Application>
  <PresentationFormat>Panorámica</PresentationFormat>
  <Paragraphs>534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Trebuchet MS</vt:lpstr>
      <vt:lpstr>Berlín</vt:lpstr>
      <vt:lpstr>CENTRO DE OPERACIONES DE EMERGENCIA  MARZO 2017</vt:lpstr>
      <vt:lpstr>EMERGENCIAS (Según SINPAD al 22-03-2017 7:00pm)</vt:lpstr>
      <vt:lpstr>EMERGENCIAS (Según SINPAD al 22-03-2017 7:00pm)</vt:lpstr>
      <vt:lpstr>EMERGENCIAS (Según SINPAD al 22-03-2017 7:00pm)</vt:lpstr>
      <vt:lpstr>EMERGENCIAS (Según SINPAD al 22-03-2017 7:00pm)</vt:lpstr>
      <vt:lpstr>EMERGENCIAS (Según DIRESA al 19-03-2017)</vt:lpstr>
      <vt:lpstr>EMERGENCIAS (Según DIRESA al 19-03-2017)</vt:lpstr>
      <vt:lpstr>EMERGENCIAS (Según SINPAD al 21-03-2017 8:00pm)</vt:lpstr>
      <vt:lpstr>Presentación de PowerPoint</vt:lpstr>
      <vt:lpstr>Presentación de PowerPoint</vt:lpstr>
      <vt:lpstr>Presentación de PowerPoint</vt:lpstr>
      <vt:lpstr>CONTACTOS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de plataforma regional</dc:title>
  <dc:creator>Wally Arevalo Lobo</dc:creator>
  <cp:lastModifiedBy>MIDIS</cp:lastModifiedBy>
  <cp:revision>122</cp:revision>
  <cp:lastPrinted>2016-09-19T14:49:13Z</cp:lastPrinted>
  <dcterms:created xsi:type="dcterms:W3CDTF">2016-04-11T14:58:39Z</dcterms:created>
  <dcterms:modified xsi:type="dcterms:W3CDTF">2017-03-22T18:34:03Z</dcterms:modified>
</cp:coreProperties>
</file>