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33"/>
  </p:notesMasterIdLst>
  <p:handoutMasterIdLst>
    <p:handoutMasterId r:id="rId34"/>
  </p:handoutMasterIdLst>
  <p:sldIdLst>
    <p:sldId id="265" r:id="rId2"/>
    <p:sldId id="266" r:id="rId3"/>
    <p:sldId id="267" r:id="rId4"/>
    <p:sldId id="268" r:id="rId5"/>
    <p:sldId id="270" r:id="rId6"/>
    <p:sldId id="320" r:id="rId7"/>
    <p:sldId id="321" r:id="rId8"/>
    <p:sldId id="318" r:id="rId9"/>
    <p:sldId id="319" r:id="rId10"/>
    <p:sldId id="256" r:id="rId11"/>
    <p:sldId id="339" r:id="rId12"/>
    <p:sldId id="341" r:id="rId13"/>
    <p:sldId id="335" r:id="rId14"/>
    <p:sldId id="346" r:id="rId15"/>
    <p:sldId id="347" r:id="rId16"/>
    <p:sldId id="349" r:id="rId17"/>
    <p:sldId id="350" r:id="rId18"/>
    <p:sldId id="351" r:id="rId19"/>
    <p:sldId id="353" r:id="rId20"/>
    <p:sldId id="354" r:id="rId21"/>
    <p:sldId id="355" r:id="rId22"/>
    <p:sldId id="356" r:id="rId23"/>
    <p:sldId id="359" r:id="rId24"/>
    <p:sldId id="360" r:id="rId25"/>
    <p:sldId id="361" r:id="rId26"/>
    <p:sldId id="322" r:id="rId27"/>
    <p:sldId id="323" r:id="rId28"/>
    <p:sldId id="364" r:id="rId29"/>
    <p:sldId id="365" r:id="rId30"/>
    <p:sldId id="362" r:id="rId31"/>
    <p:sldId id="269" r:id="rId32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47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51A494-785A-4DA0-8831-AF85586DEA41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9EECCAA-6CB8-4F6E-8487-B45E3D0D2562}">
      <dgm:prSet phldrT="[Texto]"/>
      <dgm:spPr/>
      <dgm:t>
        <a:bodyPr/>
        <a:lstStyle/>
        <a:p>
          <a:r>
            <a:rPr lang="es-ES" dirty="0" smtClean="0">
              <a:solidFill>
                <a:schemeClr val="tx2"/>
              </a:solidFill>
            </a:rPr>
            <a:t>ESPACIOS DE CONCERTACION</a:t>
          </a:r>
          <a:endParaRPr lang="es-ES" dirty="0">
            <a:solidFill>
              <a:schemeClr val="tx2"/>
            </a:solidFill>
          </a:endParaRPr>
        </a:p>
      </dgm:t>
    </dgm:pt>
    <dgm:pt modelId="{667949E0-C837-47F0-84F3-1B23AEC7D33B}" type="parTrans" cxnId="{9E12AA70-E3AF-4924-A6D2-D0DF1283FFBD}">
      <dgm:prSet/>
      <dgm:spPr/>
      <dgm:t>
        <a:bodyPr/>
        <a:lstStyle/>
        <a:p>
          <a:endParaRPr lang="es-ES"/>
        </a:p>
      </dgm:t>
    </dgm:pt>
    <dgm:pt modelId="{6DAE5C37-5884-47A1-A472-0E6F9A4DD86C}" type="sibTrans" cxnId="{9E12AA70-E3AF-4924-A6D2-D0DF1283FFBD}">
      <dgm:prSet/>
      <dgm:spPr/>
      <dgm:t>
        <a:bodyPr/>
        <a:lstStyle/>
        <a:p>
          <a:endParaRPr lang="es-ES"/>
        </a:p>
      </dgm:t>
    </dgm:pt>
    <dgm:pt modelId="{40F6DC98-BFA5-4E1E-9D9D-8DE964C6242F}">
      <dgm:prSet phldrT="[Texto]"/>
      <dgm:spPr/>
      <dgm:t>
        <a:bodyPr/>
        <a:lstStyle/>
        <a:p>
          <a:r>
            <a:rPr lang="es-ES" dirty="0" smtClean="0">
              <a:solidFill>
                <a:schemeClr val="accent2"/>
              </a:solidFill>
            </a:rPr>
            <a:t>ORGANIZACIONES SOCIALES</a:t>
          </a:r>
          <a:endParaRPr lang="es-ES" dirty="0">
            <a:solidFill>
              <a:schemeClr val="accent2"/>
            </a:solidFill>
          </a:endParaRPr>
        </a:p>
      </dgm:t>
    </dgm:pt>
    <dgm:pt modelId="{A482537D-6A8C-4A26-82F1-D4352390A1E4}" type="parTrans" cxnId="{0F47D239-F6C9-4FD3-AD71-6E7BC1DF136E}">
      <dgm:prSet/>
      <dgm:spPr/>
      <dgm:t>
        <a:bodyPr/>
        <a:lstStyle/>
        <a:p>
          <a:endParaRPr lang="es-ES"/>
        </a:p>
      </dgm:t>
    </dgm:pt>
    <dgm:pt modelId="{453EDD4F-BCCF-4361-BDC9-C05DA6921440}" type="sibTrans" cxnId="{0F47D239-F6C9-4FD3-AD71-6E7BC1DF136E}">
      <dgm:prSet/>
      <dgm:spPr/>
      <dgm:t>
        <a:bodyPr/>
        <a:lstStyle/>
        <a:p>
          <a:endParaRPr lang="es-ES"/>
        </a:p>
      </dgm:t>
    </dgm:pt>
    <dgm:pt modelId="{B6D8F20E-667F-4227-90FF-186BBC36CFA3}">
      <dgm:prSet phldrT="[Texto]"/>
      <dgm:spPr/>
      <dgm:t>
        <a:bodyPr/>
        <a:lstStyle/>
        <a:p>
          <a:r>
            <a:rPr lang="es-ES" dirty="0" smtClean="0">
              <a:solidFill>
                <a:schemeClr val="accent3">
                  <a:lumMod val="75000"/>
                </a:schemeClr>
              </a:solidFill>
            </a:rPr>
            <a:t>INSTITUCIONES PÚBLICAS Y ONGs.  </a:t>
          </a:r>
          <a:endParaRPr lang="es-ES" dirty="0">
            <a:solidFill>
              <a:schemeClr val="accent3">
                <a:lumMod val="75000"/>
              </a:schemeClr>
            </a:solidFill>
          </a:endParaRPr>
        </a:p>
      </dgm:t>
    </dgm:pt>
    <dgm:pt modelId="{D9300207-9D88-405B-B122-244156E9C4D6}" type="parTrans" cxnId="{E02FA47C-9EAF-4DA3-99F2-0A297F5262E2}">
      <dgm:prSet/>
      <dgm:spPr/>
      <dgm:t>
        <a:bodyPr/>
        <a:lstStyle/>
        <a:p>
          <a:endParaRPr lang="es-ES"/>
        </a:p>
      </dgm:t>
    </dgm:pt>
    <dgm:pt modelId="{3F06BC8B-BCFF-42FA-9994-350763C41C36}" type="sibTrans" cxnId="{E02FA47C-9EAF-4DA3-99F2-0A297F5262E2}">
      <dgm:prSet/>
      <dgm:spPr/>
      <dgm:t>
        <a:bodyPr/>
        <a:lstStyle/>
        <a:p>
          <a:endParaRPr lang="es-ES"/>
        </a:p>
      </dgm:t>
    </dgm:pt>
    <dgm:pt modelId="{B06B49C8-3190-4C3A-B1C5-E3010565275D}" type="pres">
      <dgm:prSet presAssocID="{9151A494-785A-4DA0-8831-AF85586DEA4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AE3D0CCF-8D3F-4A22-B019-71D957C8B1B0}" type="pres">
      <dgm:prSet presAssocID="{9151A494-785A-4DA0-8831-AF85586DEA41}" presName="pyramid" presStyleLbl="node1" presStyleIdx="0" presStyleCnt="1" custScaleX="48273" custScaleY="51093" custLinFactNeighborX="3726" custLinFactNeighborY="5236"/>
      <dgm:spPr>
        <a:prstGeom prst="notchedRightArrow">
          <a:avLst/>
        </a:prstGeom>
        <a:solidFill>
          <a:schemeClr val="accent6">
            <a:lumMod val="75000"/>
          </a:schemeClr>
        </a:solidFill>
      </dgm:spPr>
      <dgm:t>
        <a:bodyPr/>
        <a:lstStyle/>
        <a:p>
          <a:endParaRPr lang="es-ES"/>
        </a:p>
      </dgm:t>
    </dgm:pt>
    <dgm:pt modelId="{65A38FC8-3722-44ED-8561-C26BB0660C78}" type="pres">
      <dgm:prSet presAssocID="{9151A494-785A-4DA0-8831-AF85586DEA41}" presName="theList" presStyleCnt="0"/>
      <dgm:spPr/>
    </dgm:pt>
    <dgm:pt modelId="{2A7F2810-58FD-4534-A7A2-32B1408FC989}" type="pres">
      <dgm:prSet presAssocID="{69EECCAA-6CB8-4F6E-8487-B45E3D0D2562}" presName="aNode" presStyleLbl="fgAcc1" presStyleIdx="0" presStyleCnt="3" custLinFactNeighborX="41959" custLinFactNeighborY="207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8B86CC-3B2E-49B8-9EB0-CD3DBE3BB005}" type="pres">
      <dgm:prSet presAssocID="{69EECCAA-6CB8-4F6E-8487-B45E3D0D2562}" presName="aSpace" presStyleCnt="0"/>
      <dgm:spPr/>
    </dgm:pt>
    <dgm:pt modelId="{EF0BB303-FF04-41FA-920C-9B5897CC35A1}" type="pres">
      <dgm:prSet presAssocID="{40F6DC98-BFA5-4E1E-9D9D-8DE964C6242F}" presName="aNode" presStyleLbl="fgAcc1" presStyleIdx="1" presStyleCnt="3" custLinFactNeighborX="44073" custLinFactNeighborY="6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054E01-053C-49F1-8767-1A1F9085DF8B}" type="pres">
      <dgm:prSet presAssocID="{40F6DC98-BFA5-4E1E-9D9D-8DE964C6242F}" presName="aSpace" presStyleCnt="0"/>
      <dgm:spPr/>
    </dgm:pt>
    <dgm:pt modelId="{8EA0DC95-AA9B-43AE-A8A4-5CB862A8E5E2}" type="pres">
      <dgm:prSet presAssocID="{B6D8F20E-667F-4227-90FF-186BBC36CFA3}" presName="aNode" presStyleLbl="fgAcc1" presStyleIdx="2" presStyleCnt="3" custLinFactY="4353" custLinFactNeighborX="46186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6EB4DF-E149-4866-93D7-CF6FB7C6F11E}" type="pres">
      <dgm:prSet presAssocID="{B6D8F20E-667F-4227-90FF-186BBC36CFA3}" presName="aSpace" presStyleCnt="0"/>
      <dgm:spPr/>
    </dgm:pt>
  </dgm:ptLst>
  <dgm:cxnLst>
    <dgm:cxn modelId="{E02FA47C-9EAF-4DA3-99F2-0A297F5262E2}" srcId="{9151A494-785A-4DA0-8831-AF85586DEA41}" destId="{B6D8F20E-667F-4227-90FF-186BBC36CFA3}" srcOrd="2" destOrd="0" parTransId="{D9300207-9D88-405B-B122-244156E9C4D6}" sibTransId="{3F06BC8B-BCFF-42FA-9994-350763C41C36}"/>
    <dgm:cxn modelId="{AE6C21C0-A9D8-4B03-8669-890BD6C692A5}" type="presOf" srcId="{B6D8F20E-667F-4227-90FF-186BBC36CFA3}" destId="{8EA0DC95-AA9B-43AE-A8A4-5CB862A8E5E2}" srcOrd="0" destOrd="0" presId="urn:microsoft.com/office/officeart/2005/8/layout/pyramid2"/>
    <dgm:cxn modelId="{9E12AA70-E3AF-4924-A6D2-D0DF1283FFBD}" srcId="{9151A494-785A-4DA0-8831-AF85586DEA41}" destId="{69EECCAA-6CB8-4F6E-8487-B45E3D0D2562}" srcOrd="0" destOrd="0" parTransId="{667949E0-C837-47F0-84F3-1B23AEC7D33B}" sibTransId="{6DAE5C37-5884-47A1-A472-0E6F9A4DD86C}"/>
    <dgm:cxn modelId="{290973AD-BFF0-4A53-BA4B-743DF52F3A0A}" type="presOf" srcId="{9151A494-785A-4DA0-8831-AF85586DEA41}" destId="{B06B49C8-3190-4C3A-B1C5-E3010565275D}" srcOrd="0" destOrd="0" presId="urn:microsoft.com/office/officeart/2005/8/layout/pyramid2"/>
    <dgm:cxn modelId="{DB9B7F83-733B-42C8-8441-70ABC2974AF2}" type="presOf" srcId="{69EECCAA-6CB8-4F6E-8487-B45E3D0D2562}" destId="{2A7F2810-58FD-4534-A7A2-32B1408FC989}" srcOrd="0" destOrd="0" presId="urn:microsoft.com/office/officeart/2005/8/layout/pyramid2"/>
    <dgm:cxn modelId="{0F47D239-F6C9-4FD3-AD71-6E7BC1DF136E}" srcId="{9151A494-785A-4DA0-8831-AF85586DEA41}" destId="{40F6DC98-BFA5-4E1E-9D9D-8DE964C6242F}" srcOrd="1" destOrd="0" parTransId="{A482537D-6A8C-4A26-82F1-D4352390A1E4}" sibTransId="{453EDD4F-BCCF-4361-BDC9-C05DA6921440}"/>
    <dgm:cxn modelId="{38231156-AFBE-4D38-9813-D54F960F65F2}" type="presOf" srcId="{40F6DC98-BFA5-4E1E-9D9D-8DE964C6242F}" destId="{EF0BB303-FF04-41FA-920C-9B5897CC35A1}" srcOrd="0" destOrd="0" presId="urn:microsoft.com/office/officeart/2005/8/layout/pyramid2"/>
    <dgm:cxn modelId="{CB3EE054-35C7-4014-8C0A-788E3258983D}" type="presParOf" srcId="{B06B49C8-3190-4C3A-B1C5-E3010565275D}" destId="{AE3D0CCF-8D3F-4A22-B019-71D957C8B1B0}" srcOrd="0" destOrd="0" presId="urn:microsoft.com/office/officeart/2005/8/layout/pyramid2"/>
    <dgm:cxn modelId="{2DD229EC-5991-45FF-8DFC-1572E49FDD65}" type="presParOf" srcId="{B06B49C8-3190-4C3A-B1C5-E3010565275D}" destId="{65A38FC8-3722-44ED-8561-C26BB0660C78}" srcOrd="1" destOrd="0" presId="urn:microsoft.com/office/officeart/2005/8/layout/pyramid2"/>
    <dgm:cxn modelId="{D1CF27B2-4FFC-4F18-9D21-FB841ED5E3BF}" type="presParOf" srcId="{65A38FC8-3722-44ED-8561-C26BB0660C78}" destId="{2A7F2810-58FD-4534-A7A2-32B1408FC989}" srcOrd="0" destOrd="0" presId="urn:microsoft.com/office/officeart/2005/8/layout/pyramid2"/>
    <dgm:cxn modelId="{F2240042-7B1C-48AF-A454-F1700F4D3EDD}" type="presParOf" srcId="{65A38FC8-3722-44ED-8561-C26BB0660C78}" destId="{5C8B86CC-3B2E-49B8-9EB0-CD3DBE3BB005}" srcOrd="1" destOrd="0" presId="urn:microsoft.com/office/officeart/2005/8/layout/pyramid2"/>
    <dgm:cxn modelId="{902851D7-5FC3-4F5E-AF27-AEE687F61B51}" type="presParOf" srcId="{65A38FC8-3722-44ED-8561-C26BB0660C78}" destId="{EF0BB303-FF04-41FA-920C-9B5897CC35A1}" srcOrd="2" destOrd="0" presId="urn:microsoft.com/office/officeart/2005/8/layout/pyramid2"/>
    <dgm:cxn modelId="{574FD2E8-84CB-4C67-A99D-B15C3DB74AF8}" type="presParOf" srcId="{65A38FC8-3722-44ED-8561-C26BB0660C78}" destId="{5E054E01-053C-49F1-8767-1A1F9085DF8B}" srcOrd="3" destOrd="0" presId="urn:microsoft.com/office/officeart/2005/8/layout/pyramid2"/>
    <dgm:cxn modelId="{F3CB3AF2-B4C4-4F06-AC4D-647567BFF912}" type="presParOf" srcId="{65A38FC8-3722-44ED-8561-C26BB0660C78}" destId="{8EA0DC95-AA9B-43AE-A8A4-5CB862A8E5E2}" srcOrd="4" destOrd="0" presId="urn:microsoft.com/office/officeart/2005/8/layout/pyramid2"/>
    <dgm:cxn modelId="{6DE49DD8-3388-4FD9-9A14-F56767DB3B58}" type="presParOf" srcId="{65A38FC8-3722-44ED-8561-C26BB0660C78}" destId="{256EB4DF-E149-4866-93D7-CF6FB7C6F11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51A494-785A-4DA0-8831-AF85586DEA41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9EECCAA-6CB8-4F6E-8487-B45E3D0D2562}">
      <dgm:prSet phldrT="[Texto]" custT="1"/>
      <dgm:spPr/>
      <dgm:t>
        <a:bodyPr/>
        <a:lstStyle/>
        <a:p>
          <a:r>
            <a:rPr lang="es-ES" sz="2000" dirty="0" smtClean="0"/>
            <a:t>DESARROLLO SOCIAL</a:t>
          </a:r>
          <a:endParaRPr lang="es-ES" sz="2000" dirty="0"/>
        </a:p>
      </dgm:t>
    </dgm:pt>
    <dgm:pt modelId="{667949E0-C837-47F0-84F3-1B23AEC7D33B}" type="parTrans" cxnId="{9E12AA70-E3AF-4924-A6D2-D0DF1283FFBD}">
      <dgm:prSet/>
      <dgm:spPr/>
      <dgm:t>
        <a:bodyPr/>
        <a:lstStyle/>
        <a:p>
          <a:endParaRPr lang="es-ES"/>
        </a:p>
      </dgm:t>
    </dgm:pt>
    <dgm:pt modelId="{6DAE5C37-5884-47A1-A472-0E6F9A4DD86C}" type="sibTrans" cxnId="{9E12AA70-E3AF-4924-A6D2-D0DF1283FFBD}">
      <dgm:prSet/>
      <dgm:spPr/>
      <dgm:t>
        <a:bodyPr/>
        <a:lstStyle/>
        <a:p>
          <a:endParaRPr lang="es-ES"/>
        </a:p>
      </dgm:t>
    </dgm:pt>
    <dgm:pt modelId="{40F6DC98-BFA5-4E1E-9D9D-8DE964C6242F}">
      <dgm:prSet phldrT="[Texto]" custT="1"/>
      <dgm:spPr/>
      <dgm:t>
        <a:bodyPr/>
        <a:lstStyle/>
        <a:p>
          <a:r>
            <a:rPr lang="es-ES" sz="2000" dirty="0" smtClean="0"/>
            <a:t>DESARROLLO ECONOMICO</a:t>
          </a:r>
          <a:endParaRPr lang="es-ES" sz="2000" dirty="0"/>
        </a:p>
      </dgm:t>
    </dgm:pt>
    <dgm:pt modelId="{A482537D-6A8C-4A26-82F1-D4352390A1E4}" type="parTrans" cxnId="{0F47D239-F6C9-4FD3-AD71-6E7BC1DF136E}">
      <dgm:prSet/>
      <dgm:spPr/>
      <dgm:t>
        <a:bodyPr/>
        <a:lstStyle/>
        <a:p>
          <a:endParaRPr lang="es-ES"/>
        </a:p>
      </dgm:t>
    </dgm:pt>
    <dgm:pt modelId="{453EDD4F-BCCF-4361-BDC9-C05DA6921440}" type="sibTrans" cxnId="{0F47D239-F6C9-4FD3-AD71-6E7BC1DF136E}">
      <dgm:prSet/>
      <dgm:spPr/>
      <dgm:t>
        <a:bodyPr/>
        <a:lstStyle/>
        <a:p>
          <a:endParaRPr lang="es-ES"/>
        </a:p>
      </dgm:t>
    </dgm:pt>
    <dgm:pt modelId="{B6D8F20E-667F-4227-90FF-186BBC36CFA3}">
      <dgm:prSet phldrT="[Texto]" custT="1"/>
      <dgm:spPr/>
      <dgm:t>
        <a:bodyPr/>
        <a:lstStyle/>
        <a:p>
          <a:r>
            <a:rPr lang="es-ES" sz="1600" dirty="0" smtClean="0"/>
            <a:t>TERRITORIO , RECURSOS NATURALES Y MEDIO AMBIENTE</a:t>
          </a:r>
          <a:endParaRPr lang="es-ES" sz="1600" dirty="0"/>
        </a:p>
      </dgm:t>
    </dgm:pt>
    <dgm:pt modelId="{D9300207-9D88-405B-B122-244156E9C4D6}" type="parTrans" cxnId="{E02FA47C-9EAF-4DA3-99F2-0A297F5262E2}">
      <dgm:prSet/>
      <dgm:spPr/>
      <dgm:t>
        <a:bodyPr/>
        <a:lstStyle/>
        <a:p>
          <a:endParaRPr lang="es-ES"/>
        </a:p>
      </dgm:t>
    </dgm:pt>
    <dgm:pt modelId="{3F06BC8B-BCFF-42FA-9994-350763C41C36}" type="sibTrans" cxnId="{E02FA47C-9EAF-4DA3-99F2-0A297F5262E2}">
      <dgm:prSet/>
      <dgm:spPr/>
      <dgm:t>
        <a:bodyPr/>
        <a:lstStyle/>
        <a:p>
          <a:endParaRPr lang="es-ES"/>
        </a:p>
      </dgm:t>
    </dgm:pt>
    <dgm:pt modelId="{B4506D46-1B47-4BE7-A3FD-2078B50F2432}">
      <dgm:prSet phldrT="[Texto]" custT="1"/>
      <dgm:spPr/>
      <dgm:t>
        <a:bodyPr/>
        <a:lstStyle/>
        <a:p>
          <a:r>
            <a:rPr lang="es-ES" sz="2000" dirty="0" smtClean="0"/>
            <a:t>INSTITUCIONALIDAD</a:t>
          </a:r>
          <a:endParaRPr lang="es-ES" sz="2000" dirty="0"/>
        </a:p>
      </dgm:t>
    </dgm:pt>
    <dgm:pt modelId="{D898586A-0984-42D7-826E-E95CE0BCE425}" type="parTrans" cxnId="{0E1D23AE-A8F8-4779-9D82-268724001E8A}">
      <dgm:prSet/>
      <dgm:spPr/>
      <dgm:t>
        <a:bodyPr/>
        <a:lstStyle/>
        <a:p>
          <a:endParaRPr lang="es-ES"/>
        </a:p>
      </dgm:t>
    </dgm:pt>
    <dgm:pt modelId="{B9648335-F4D6-42D2-8CBB-7599477E2134}" type="sibTrans" cxnId="{0E1D23AE-A8F8-4779-9D82-268724001E8A}">
      <dgm:prSet/>
      <dgm:spPr/>
      <dgm:t>
        <a:bodyPr/>
        <a:lstStyle/>
        <a:p>
          <a:endParaRPr lang="es-ES"/>
        </a:p>
      </dgm:t>
    </dgm:pt>
    <dgm:pt modelId="{CE3EB4BA-7153-42CE-8FFA-D2096EF30DAA}">
      <dgm:prSet phldrT="[Texto]" custT="1"/>
      <dgm:spPr/>
      <dgm:t>
        <a:bodyPr/>
        <a:lstStyle/>
        <a:p>
          <a:r>
            <a:rPr lang="es-ES" sz="1600" dirty="0" smtClean="0"/>
            <a:t>Agenda Joven</a:t>
          </a:r>
          <a:endParaRPr lang="es-ES" sz="1600" dirty="0"/>
        </a:p>
      </dgm:t>
    </dgm:pt>
    <dgm:pt modelId="{9A3160B2-63E2-4956-ACD7-207FAC6AB034}" type="parTrans" cxnId="{3B6AADD7-2A07-4A02-A0E3-E597F2631775}">
      <dgm:prSet/>
      <dgm:spPr/>
      <dgm:t>
        <a:bodyPr/>
        <a:lstStyle/>
        <a:p>
          <a:endParaRPr lang="es-PE"/>
        </a:p>
      </dgm:t>
    </dgm:pt>
    <dgm:pt modelId="{ACE33155-B9EC-4019-8C4A-82FAFF562254}" type="sibTrans" cxnId="{3B6AADD7-2A07-4A02-A0E3-E597F2631775}">
      <dgm:prSet/>
      <dgm:spPr/>
      <dgm:t>
        <a:bodyPr/>
        <a:lstStyle/>
        <a:p>
          <a:endParaRPr lang="es-PE"/>
        </a:p>
      </dgm:t>
    </dgm:pt>
    <dgm:pt modelId="{D8845DD7-A06C-43B5-A464-BC5C02EF02EA}">
      <dgm:prSet phldrT="[Texto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ES" sz="1600" dirty="0" smtClean="0"/>
            <a:t>Agenda Interculturalidad</a:t>
          </a:r>
          <a:endParaRPr lang="es-ES" sz="1600" dirty="0"/>
        </a:p>
      </dgm:t>
    </dgm:pt>
    <dgm:pt modelId="{0F5957C8-7904-4D3A-A972-0B18D274C8EB}" type="parTrans" cxnId="{CE38FE89-AABC-46B4-8F48-B3170AF12679}">
      <dgm:prSet/>
      <dgm:spPr/>
      <dgm:t>
        <a:bodyPr/>
        <a:lstStyle/>
        <a:p>
          <a:endParaRPr lang="es-PE"/>
        </a:p>
      </dgm:t>
    </dgm:pt>
    <dgm:pt modelId="{E8597007-FFEB-483A-8DBD-1BFEBF98AD6E}" type="sibTrans" cxnId="{CE38FE89-AABC-46B4-8F48-B3170AF12679}">
      <dgm:prSet/>
      <dgm:spPr/>
      <dgm:t>
        <a:bodyPr/>
        <a:lstStyle/>
        <a:p>
          <a:endParaRPr lang="es-PE"/>
        </a:p>
      </dgm:t>
    </dgm:pt>
    <dgm:pt modelId="{B06B49C8-3190-4C3A-B1C5-E3010565275D}" type="pres">
      <dgm:prSet presAssocID="{9151A494-785A-4DA0-8831-AF85586DEA4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AE3D0CCF-8D3F-4A22-B019-71D957C8B1B0}" type="pres">
      <dgm:prSet presAssocID="{9151A494-785A-4DA0-8831-AF85586DEA41}" presName="pyramid" presStyleLbl="node1" presStyleIdx="0" presStyleCnt="1" custScaleX="23641" custScaleY="31424" custLinFactNeighborX="8898" custLinFactNeighborY="4310"/>
      <dgm:spPr>
        <a:prstGeom prst="notchedRightArrow">
          <a:avLst/>
        </a:prstGeom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s-ES"/>
        </a:p>
      </dgm:t>
    </dgm:pt>
    <dgm:pt modelId="{65A38FC8-3722-44ED-8561-C26BB0660C78}" type="pres">
      <dgm:prSet presAssocID="{9151A494-785A-4DA0-8831-AF85586DEA41}" presName="theList" presStyleCnt="0"/>
      <dgm:spPr/>
    </dgm:pt>
    <dgm:pt modelId="{2A7F2810-58FD-4534-A7A2-32B1408FC989}" type="pres">
      <dgm:prSet presAssocID="{69EECCAA-6CB8-4F6E-8487-B45E3D0D2562}" presName="aNode" presStyleLbl="fgAcc1" presStyleIdx="0" presStyleCnt="6" custLinFactY="-17419" custLinFactNeighborX="30201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8B86CC-3B2E-49B8-9EB0-CD3DBE3BB005}" type="pres">
      <dgm:prSet presAssocID="{69EECCAA-6CB8-4F6E-8487-B45E3D0D2562}" presName="aSpace" presStyleCnt="0"/>
      <dgm:spPr/>
    </dgm:pt>
    <dgm:pt modelId="{EF0BB303-FF04-41FA-920C-9B5897CC35A1}" type="pres">
      <dgm:prSet presAssocID="{40F6DC98-BFA5-4E1E-9D9D-8DE964C6242F}" presName="aNode" presStyleLbl="fgAcc1" presStyleIdx="1" presStyleCnt="6" custScaleY="147697" custLinFactY="8512" custLinFactNeighborX="30201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054E01-053C-49F1-8767-1A1F9085DF8B}" type="pres">
      <dgm:prSet presAssocID="{40F6DC98-BFA5-4E1E-9D9D-8DE964C6242F}" presName="aSpace" presStyleCnt="0"/>
      <dgm:spPr/>
    </dgm:pt>
    <dgm:pt modelId="{8EA0DC95-AA9B-43AE-A8A4-5CB862A8E5E2}" type="pres">
      <dgm:prSet presAssocID="{B6D8F20E-667F-4227-90FF-186BBC36CFA3}" presName="aNode" presStyleLbl="fgAcc1" presStyleIdx="2" presStyleCnt="6" custScaleY="146271" custLinFactY="58353" custLinFactNeighborX="33634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6EB4DF-E149-4866-93D7-CF6FB7C6F11E}" type="pres">
      <dgm:prSet presAssocID="{B6D8F20E-667F-4227-90FF-186BBC36CFA3}" presName="aSpace" presStyleCnt="0"/>
      <dgm:spPr/>
    </dgm:pt>
    <dgm:pt modelId="{03C6D614-0F75-4BF8-9608-A488AA87DF05}" type="pres">
      <dgm:prSet presAssocID="{B4506D46-1B47-4BE7-A3FD-2078B50F2432}" presName="aNode" presStyleLbl="fgAcc1" presStyleIdx="3" presStyleCnt="6" custLinFactY="72358" custLinFactNeighborX="33634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9D2BC1-C505-49DD-A42B-A0C9BD238B83}" type="pres">
      <dgm:prSet presAssocID="{B4506D46-1B47-4BE7-A3FD-2078B50F2432}" presName="aSpace" presStyleCnt="0"/>
      <dgm:spPr/>
    </dgm:pt>
    <dgm:pt modelId="{390FF386-E5B7-443C-8BBE-C78A5FCFBD26}" type="pres">
      <dgm:prSet presAssocID="{CE3EB4BA-7153-42CE-8FFA-D2096EF30DAA}" presName="aNode" presStyleLbl="fgAcc1" presStyleIdx="4" presStyleCnt="6" custScaleX="77686" custScaleY="57248" custLinFactY="112595" custLinFactNeighborX="36138" custLinFactNeighborY="20000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9B95221-B579-4864-A59E-57CC6378DD43}" type="pres">
      <dgm:prSet presAssocID="{CE3EB4BA-7153-42CE-8FFA-D2096EF30DAA}" presName="aSpace" presStyleCnt="0"/>
      <dgm:spPr/>
    </dgm:pt>
    <dgm:pt modelId="{3A18E6A3-5D3B-48EA-9B25-7C8EFFA510EF}" type="pres">
      <dgm:prSet presAssocID="{D8845DD7-A06C-43B5-A464-BC5C02EF02EA}" presName="aNode" presStyleLbl="fgAcc1" presStyleIdx="5" presStyleCnt="6" custAng="5400000" custScaleX="123036" custScaleY="92633" custLinFactY="-303138" custLinFactNeighborX="98320" custLinFactNeighborY="-40000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6F4D6CF-9B9E-4448-A927-001D63A855DB}" type="pres">
      <dgm:prSet presAssocID="{D8845DD7-A06C-43B5-A464-BC5C02EF02EA}" presName="aSpace" presStyleCnt="0"/>
      <dgm:spPr/>
    </dgm:pt>
  </dgm:ptLst>
  <dgm:cxnLst>
    <dgm:cxn modelId="{CE38FE89-AABC-46B4-8F48-B3170AF12679}" srcId="{9151A494-785A-4DA0-8831-AF85586DEA41}" destId="{D8845DD7-A06C-43B5-A464-BC5C02EF02EA}" srcOrd="5" destOrd="0" parTransId="{0F5957C8-7904-4D3A-A972-0B18D274C8EB}" sibTransId="{E8597007-FFEB-483A-8DBD-1BFEBF98AD6E}"/>
    <dgm:cxn modelId="{CAD30138-9443-4672-8C6A-DE981E007354}" type="presOf" srcId="{B4506D46-1B47-4BE7-A3FD-2078B50F2432}" destId="{03C6D614-0F75-4BF8-9608-A488AA87DF05}" srcOrd="0" destOrd="0" presId="urn:microsoft.com/office/officeart/2005/8/layout/pyramid2"/>
    <dgm:cxn modelId="{A12A84C2-5C8C-46F0-8503-862E9790EF4D}" type="presOf" srcId="{69EECCAA-6CB8-4F6E-8487-B45E3D0D2562}" destId="{2A7F2810-58FD-4534-A7A2-32B1408FC989}" srcOrd="0" destOrd="0" presId="urn:microsoft.com/office/officeart/2005/8/layout/pyramid2"/>
    <dgm:cxn modelId="{0F47D239-F6C9-4FD3-AD71-6E7BC1DF136E}" srcId="{9151A494-785A-4DA0-8831-AF85586DEA41}" destId="{40F6DC98-BFA5-4E1E-9D9D-8DE964C6242F}" srcOrd="1" destOrd="0" parTransId="{A482537D-6A8C-4A26-82F1-D4352390A1E4}" sibTransId="{453EDD4F-BCCF-4361-BDC9-C05DA6921440}"/>
    <dgm:cxn modelId="{9C54C0C2-15EC-4B44-8F23-F0E6905542E8}" type="presOf" srcId="{40F6DC98-BFA5-4E1E-9D9D-8DE964C6242F}" destId="{EF0BB303-FF04-41FA-920C-9B5897CC35A1}" srcOrd="0" destOrd="0" presId="urn:microsoft.com/office/officeart/2005/8/layout/pyramid2"/>
    <dgm:cxn modelId="{FE96BF72-32EC-4BE0-84E0-33B51D2F4DD0}" type="presOf" srcId="{B6D8F20E-667F-4227-90FF-186BBC36CFA3}" destId="{8EA0DC95-AA9B-43AE-A8A4-5CB862A8E5E2}" srcOrd="0" destOrd="0" presId="urn:microsoft.com/office/officeart/2005/8/layout/pyramid2"/>
    <dgm:cxn modelId="{0E1D23AE-A8F8-4779-9D82-268724001E8A}" srcId="{9151A494-785A-4DA0-8831-AF85586DEA41}" destId="{B4506D46-1B47-4BE7-A3FD-2078B50F2432}" srcOrd="3" destOrd="0" parTransId="{D898586A-0984-42D7-826E-E95CE0BCE425}" sibTransId="{B9648335-F4D6-42D2-8CBB-7599477E2134}"/>
    <dgm:cxn modelId="{46BA1082-85DC-4BF4-A355-7918A4813DFD}" type="presOf" srcId="{9151A494-785A-4DA0-8831-AF85586DEA41}" destId="{B06B49C8-3190-4C3A-B1C5-E3010565275D}" srcOrd="0" destOrd="0" presId="urn:microsoft.com/office/officeart/2005/8/layout/pyramid2"/>
    <dgm:cxn modelId="{053E4F9C-EF8C-49DE-91E5-163FE707E67D}" type="presOf" srcId="{D8845DD7-A06C-43B5-A464-BC5C02EF02EA}" destId="{3A18E6A3-5D3B-48EA-9B25-7C8EFFA510EF}" srcOrd="0" destOrd="0" presId="urn:microsoft.com/office/officeart/2005/8/layout/pyramid2"/>
    <dgm:cxn modelId="{3B6AADD7-2A07-4A02-A0E3-E597F2631775}" srcId="{9151A494-785A-4DA0-8831-AF85586DEA41}" destId="{CE3EB4BA-7153-42CE-8FFA-D2096EF30DAA}" srcOrd="4" destOrd="0" parTransId="{9A3160B2-63E2-4956-ACD7-207FAC6AB034}" sibTransId="{ACE33155-B9EC-4019-8C4A-82FAFF562254}"/>
    <dgm:cxn modelId="{E02FA47C-9EAF-4DA3-99F2-0A297F5262E2}" srcId="{9151A494-785A-4DA0-8831-AF85586DEA41}" destId="{B6D8F20E-667F-4227-90FF-186BBC36CFA3}" srcOrd="2" destOrd="0" parTransId="{D9300207-9D88-405B-B122-244156E9C4D6}" sibTransId="{3F06BC8B-BCFF-42FA-9994-350763C41C36}"/>
    <dgm:cxn modelId="{0A2D5F58-BC78-4B4E-83A7-C46B1E35FC6E}" type="presOf" srcId="{CE3EB4BA-7153-42CE-8FFA-D2096EF30DAA}" destId="{390FF386-E5B7-443C-8BBE-C78A5FCFBD26}" srcOrd="0" destOrd="0" presId="urn:microsoft.com/office/officeart/2005/8/layout/pyramid2"/>
    <dgm:cxn modelId="{9E12AA70-E3AF-4924-A6D2-D0DF1283FFBD}" srcId="{9151A494-785A-4DA0-8831-AF85586DEA41}" destId="{69EECCAA-6CB8-4F6E-8487-B45E3D0D2562}" srcOrd="0" destOrd="0" parTransId="{667949E0-C837-47F0-84F3-1B23AEC7D33B}" sibTransId="{6DAE5C37-5884-47A1-A472-0E6F9A4DD86C}"/>
    <dgm:cxn modelId="{CDA920A6-9B1E-49F0-9CE9-C8718151B1A7}" type="presParOf" srcId="{B06B49C8-3190-4C3A-B1C5-E3010565275D}" destId="{AE3D0CCF-8D3F-4A22-B019-71D957C8B1B0}" srcOrd="0" destOrd="0" presId="urn:microsoft.com/office/officeart/2005/8/layout/pyramid2"/>
    <dgm:cxn modelId="{D1534B6A-15F7-4BED-B167-9556E6BAE80B}" type="presParOf" srcId="{B06B49C8-3190-4C3A-B1C5-E3010565275D}" destId="{65A38FC8-3722-44ED-8561-C26BB0660C78}" srcOrd="1" destOrd="0" presId="urn:microsoft.com/office/officeart/2005/8/layout/pyramid2"/>
    <dgm:cxn modelId="{B97F4458-E476-4325-A162-D30405916A9B}" type="presParOf" srcId="{65A38FC8-3722-44ED-8561-C26BB0660C78}" destId="{2A7F2810-58FD-4534-A7A2-32B1408FC989}" srcOrd="0" destOrd="0" presId="urn:microsoft.com/office/officeart/2005/8/layout/pyramid2"/>
    <dgm:cxn modelId="{75260FCB-2A41-4DF1-9319-82663DF3D9ED}" type="presParOf" srcId="{65A38FC8-3722-44ED-8561-C26BB0660C78}" destId="{5C8B86CC-3B2E-49B8-9EB0-CD3DBE3BB005}" srcOrd="1" destOrd="0" presId="urn:microsoft.com/office/officeart/2005/8/layout/pyramid2"/>
    <dgm:cxn modelId="{8388F47D-409C-455F-8B44-E27A96E3BAFD}" type="presParOf" srcId="{65A38FC8-3722-44ED-8561-C26BB0660C78}" destId="{EF0BB303-FF04-41FA-920C-9B5897CC35A1}" srcOrd="2" destOrd="0" presId="urn:microsoft.com/office/officeart/2005/8/layout/pyramid2"/>
    <dgm:cxn modelId="{259C91DA-40A4-4445-97D9-9B181EDC9E42}" type="presParOf" srcId="{65A38FC8-3722-44ED-8561-C26BB0660C78}" destId="{5E054E01-053C-49F1-8767-1A1F9085DF8B}" srcOrd="3" destOrd="0" presId="urn:microsoft.com/office/officeart/2005/8/layout/pyramid2"/>
    <dgm:cxn modelId="{4FC5F60D-0D77-46CD-8D09-ABB31E094BA5}" type="presParOf" srcId="{65A38FC8-3722-44ED-8561-C26BB0660C78}" destId="{8EA0DC95-AA9B-43AE-A8A4-5CB862A8E5E2}" srcOrd="4" destOrd="0" presId="urn:microsoft.com/office/officeart/2005/8/layout/pyramid2"/>
    <dgm:cxn modelId="{3161F602-4A33-4F01-927A-3347D697B00B}" type="presParOf" srcId="{65A38FC8-3722-44ED-8561-C26BB0660C78}" destId="{256EB4DF-E149-4866-93D7-CF6FB7C6F11E}" srcOrd="5" destOrd="0" presId="urn:microsoft.com/office/officeart/2005/8/layout/pyramid2"/>
    <dgm:cxn modelId="{DC7CDA25-3A86-43DC-BE07-384B245782C6}" type="presParOf" srcId="{65A38FC8-3722-44ED-8561-C26BB0660C78}" destId="{03C6D614-0F75-4BF8-9608-A488AA87DF05}" srcOrd="6" destOrd="0" presId="urn:microsoft.com/office/officeart/2005/8/layout/pyramid2"/>
    <dgm:cxn modelId="{23D161CA-48F1-4019-AF41-9479CD597D57}" type="presParOf" srcId="{65A38FC8-3722-44ED-8561-C26BB0660C78}" destId="{719D2BC1-C505-49DD-A42B-A0C9BD238B83}" srcOrd="7" destOrd="0" presId="urn:microsoft.com/office/officeart/2005/8/layout/pyramid2"/>
    <dgm:cxn modelId="{4E925635-5EFB-434E-9340-DC8B8450D2A6}" type="presParOf" srcId="{65A38FC8-3722-44ED-8561-C26BB0660C78}" destId="{390FF386-E5B7-443C-8BBE-C78A5FCFBD26}" srcOrd="8" destOrd="0" presId="urn:microsoft.com/office/officeart/2005/8/layout/pyramid2"/>
    <dgm:cxn modelId="{026DDE08-98E1-4487-A42E-08811DA6C805}" type="presParOf" srcId="{65A38FC8-3722-44ED-8561-C26BB0660C78}" destId="{59B95221-B579-4864-A59E-57CC6378DD43}" srcOrd="9" destOrd="0" presId="urn:microsoft.com/office/officeart/2005/8/layout/pyramid2"/>
    <dgm:cxn modelId="{6E851365-64A2-4271-9458-EBD5AD23C96A}" type="presParOf" srcId="{65A38FC8-3722-44ED-8561-C26BB0660C78}" destId="{3A18E6A3-5D3B-48EA-9B25-7C8EFFA510EF}" srcOrd="10" destOrd="0" presId="urn:microsoft.com/office/officeart/2005/8/layout/pyramid2"/>
    <dgm:cxn modelId="{4E6EC3E4-A5ED-4375-A5FB-60B396B8ED37}" type="presParOf" srcId="{65A38FC8-3722-44ED-8561-C26BB0660C78}" destId="{16F4D6CF-9B9E-4448-A927-001D63A855DB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D0CCF-8D3F-4A22-B019-71D957C8B1B0}">
      <dsp:nvSpPr>
        <dsp:cNvPr id="0" name=""/>
        <dsp:cNvSpPr/>
      </dsp:nvSpPr>
      <dsp:spPr>
        <a:xfrm>
          <a:off x="2088237" y="1341675"/>
          <a:ext cx="2181467" cy="2308903"/>
        </a:xfrm>
        <a:prstGeom prst="notchedRightArrow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7F2810-58FD-4534-A7A2-32B1408FC989}">
      <dsp:nvSpPr>
        <dsp:cNvPr id="0" name=""/>
        <dsp:cNvSpPr/>
      </dsp:nvSpPr>
      <dsp:spPr>
        <a:xfrm>
          <a:off x="4243081" y="482062"/>
          <a:ext cx="2937364" cy="10697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solidFill>
                <a:schemeClr val="tx2"/>
              </a:solidFill>
            </a:rPr>
            <a:t>ESPACIOS DE CONCERTACION</a:t>
          </a:r>
          <a:endParaRPr lang="es-ES" sz="2600" kern="1200" dirty="0">
            <a:solidFill>
              <a:schemeClr val="tx2"/>
            </a:solidFill>
          </a:endParaRPr>
        </a:p>
      </dsp:txBody>
      <dsp:txXfrm>
        <a:off x="4295301" y="534282"/>
        <a:ext cx="2832924" cy="965297"/>
      </dsp:txXfrm>
    </dsp:sp>
    <dsp:sp modelId="{EF0BB303-FF04-41FA-920C-9B5897CC35A1}">
      <dsp:nvSpPr>
        <dsp:cNvPr id="0" name=""/>
        <dsp:cNvSpPr/>
      </dsp:nvSpPr>
      <dsp:spPr>
        <a:xfrm>
          <a:off x="4305177" y="1738014"/>
          <a:ext cx="2937364" cy="10697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solidFill>
                <a:schemeClr val="accent2"/>
              </a:solidFill>
            </a:rPr>
            <a:t>ORGANIZACIONES SOCIALES</a:t>
          </a:r>
          <a:endParaRPr lang="es-ES" sz="2600" kern="1200" dirty="0">
            <a:solidFill>
              <a:schemeClr val="accent2"/>
            </a:solidFill>
          </a:endParaRPr>
        </a:p>
      </dsp:txBody>
      <dsp:txXfrm>
        <a:off x="4357397" y="1790234"/>
        <a:ext cx="2832924" cy="965297"/>
      </dsp:txXfrm>
    </dsp:sp>
    <dsp:sp modelId="{8EA0DC95-AA9B-43AE-A8A4-5CB862A8E5E2}">
      <dsp:nvSpPr>
        <dsp:cNvPr id="0" name=""/>
        <dsp:cNvSpPr/>
      </dsp:nvSpPr>
      <dsp:spPr>
        <a:xfrm>
          <a:off x="4367243" y="3041521"/>
          <a:ext cx="2937364" cy="10697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solidFill>
                <a:schemeClr val="accent3">
                  <a:lumMod val="75000"/>
                </a:schemeClr>
              </a:solidFill>
            </a:rPr>
            <a:t>INSTITUCIONES PÚBLICAS Y ONGs.  </a:t>
          </a:r>
          <a:endParaRPr lang="es-ES" sz="2600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4419463" y="3093741"/>
        <a:ext cx="2832924" cy="9652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D0CCF-8D3F-4A22-B019-71D957C8B1B0}">
      <dsp:nvSpPr>
        <dsp:cNvPr id="0" name=""/>
        <dsp:cNvSpPr/>
      </dsp:nvSpPr>
      <dsp:spPr>
        <a:xfrm>
          <a:off x="2338674" y="1626091"/>
          <a:ext cx="995969" cy="1323858"/>
        </a:xfrm>
        <a:prstGeom prst="notchedRightArrow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7F2810-58FD-4534-A7A2-32B1408FC989}">
      <dsp:nvSpPr>
        <dsp:cNvPr id="0" name=""/>
        <dsp:cNvSpPr/>
      </dsp:nvSpPr>
      <dsp:spPr>
        <a:xfrm>
          <a:off x="3288813" y="283576"/>
          <a:ext cx="2738378" cy="4681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DESARROLLO SOCIAL</a:t>
          </a:r>
          <a:endParaRPr lang="es-ES" sz="2000" kern="1200" dirty="0"/>
        </a:p>
      </dsp:txBody>
      <dsp:txXfrm>
        <a:off x="3311668" y="306431"/>
        <a:ext cx="2692668" cy="422480"/>
      </dsp:txXfrm>
    </dsp:sp>
    <dsp:sp modelId="{EF0BB303-FF04-41FA-920C-9B5897CC35A1}">
      <dsp:nvSpPr>
        <dsp:cNvPr id="0" name=""/>
        <dsp:cNvSpPr/>
      </dsp:nvSpPr>
      <dsp:spPr>
        <a:xfrm>
          <a:off x="3288813" y="1048744"/>
          <a:ext cx="2738378" cy="6915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DESARROLLO ECONOMICO</a:t>
          </a:r>
          <a:endParaRPr lang="es-ES" sz="2000" kern="1200" dirty="0"/>
        </a:p>
      </dsp:txBody>
      <dsp:txXfrm>
        <a:off x="3322569" y="1082500"/>
        <a:ext cx="2670866" cy="623991"/>
      </dsp:txXfrm>
    </dsp:sp>
    <dsp:sp modelId="{8EA0DC95-AA9B-43AE-A8A4-5CB862A8E5E2}">
      <dsp:nvSpPr>
        <dsp:cNvPr id="0" name=""/>
        <dsp:cNvSpPr/>
      </dsp:nvSpPr>
      <dsp:spPr>
        <a:xfrm>
          <a:off x="3382822" y="2032122"/>
          <a:ext cx="2738378" cy="6848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TERRITORIO , RECURSOS NATURALES Y MEDIO AMBIENTE</a:t>
          </a:r>
          <a:endParaRPr lang="es-ES" sz="1600" kern="1200" dirty="0"/>
        </a:p>
      </dsp:txBody>
      <dsp:txXfrm>
        <a:off x="3416252" y="2065552"/>
        <a:ext cx="2671518" cy="617966"/>
      </dsp:txXfrm>
    </dsp:sp>
    <dsp:sp modelId="{03C6D614-0F75-4BF8-9608-A488AA87DF05}">
      <dsp:nvSpPr>
        <dsp:cNvPr id="0" name=""/>
        <dsp:cNvSpPr/>
      </dsp:nvSpPr>
      <dsp:spPr>
        <a:xfrm>
          <a:off x="3382822" y="2841042"/>
          <a:ext cx="2738378" cy="4681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INSTITUCIONALIDAD</a:t>
          </a:r>
          <a:endParaRPr lang="es-ES" sz="2000" kern="1200" dirty="0"/>
        </a:p>
      </dsp:txBody>
      <dsp:txXfrm>
        <a:off x="3405677" y="2863897"/>
        <a:ext cx="2692668" cy="422480"/>
      </dsp:txXfrm>
    </dsp:sp>
    <dsp:sp modelId="{390FF386-E5B7-443C-8BBE-C78A5FCFBD26}">
      <dsp:nvSpPr>
        <dsp:cNvPr id="0" name=""/>
        <dsp:cNvSpPr/>
      </dsp:nvSpPr>
      <dsp:spPr>
        <a:xfrm>
          <a:off x="3756911" y="3614666"/>
          <a:ext cx="2127336" cy="2680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Agenda Joven</a:t>
          </a:r>
          <a:endParaRPr lang="es-ES" sz="1600" kern="1200" dirty="0"/>
        </a:p>
      </dsp:txBody>
      <dsp:txXfrm>
        <a:off x="3769995" y="3627750"/>
        <a:ext cx="2101168" cy="241861"/>
      </dsp:txXfrm>
    </dsp:sp>
    <dsp:sp modelId="{3A18E6A3-5D3B-48EA-9B25-7C8EFFA510EF}">
      <dsp:nvSpPr>
        <dsp:cNvPr id="0" name=""/>
        <dsp:cNvSpPr/>
      </dsp:nvSpPr>
      <dsp:spPr>
        <a:xfrm rot="5400000">
          <a:off x="4838763" y="1643655"/>
          <a:ext cx="3369191" cy="433698"/>
        </a:xfrm>
        <a:prstGeom prst="round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Agenda Interculturalidad</a:t>
          </a:r>
          <a:endParaRPr lang="es-ES" sz="1600" kern="1200" dirty="0"/>
        </a:p>
      </dsp:txBody>
      <dsp:txXfrm>
        <a:off x="4859934" y="1664826"/>
        <a:ext cx="3326849" cy="391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7C6E5-4F9E-4369-8A9C-1461CB132046}" type="datetimeFigureOut">
              <a:rPr lang="es-PE" smtClean="0"/>
              <a:pPr/>
              <a:t>25/04/2017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3DC26-E908-4D2D-AA09-8BB7FD4F4196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3870104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5D1B3-EC2B-461E-A33F-8BAA688319EE}" type="datetimeFigureOut">
              <a:rPr lang="es-PE" smtClean="0"/>
              <a:pPr/>
              <a:t>25/04/2017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F5639-FF6B-44F9-B878-5F32F995B3E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3625900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F5639-FF6B-44F9-B878-5F32F995B3E4}" type="slidenum">
              <a:rPr lang="es-PE" smtClean="0"/>
              <a:pPr/>
              <a:t>1</a:t>
            </a:fld>
            <a:endParaRPr lang="es-PE"/>
          </a:p>
        </p:txBody>
      </p:sp>
      <p:sp>
        <p:nvSpPr>
          <p:cNvPr id="5" name="Marcador de encabezad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3606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s-PE" smtClean="0"/>
              <a:pPr/>
              <a:t>4</a:t>
            </a:fld>
            <a:endParaRPr lang="es-PE"/>
          </a:p>
        </p:txBody>
      </p:sp>
      <p:sp>
        <p:nvSpPr>
          <p:cNvPr id="5" name="Marcador de encabezad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30348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s-PE" smtClean="0"/>
              <a:pPr/>
              <a:t>5</a:t>
            </a:fld>
            <a:endParaRPr lang="es-PE"/>
          </a:p>
        </p:txBody>
      </p:sp>
      <p:sp>
        <p:nvSpPr>
          <p:cNvPr id="5" name="Marcador de encabezad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38276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7866-BD03-4777-8094-FAEF8867CE2E}" type="datetime1">
              <a:rPr lang="es-PE" smtClean="0"/>
              <a:pPr/>
              <a:t>25/04/2017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GUL/Sec. Ejec.-MCLCP - Set 2014</a:t>
            </a:r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FBA2-4271-4196-B548-54FBFD5D1654}" type="slidenum">
              <a:rPr lang="es-PE" smtClean="0"/>
              <a:pPr/>
              <a:t>‹Nº›</a:t>
            </a:fld>
            <a:endParaRPr lang="es-PE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367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63C7-B0D5-4288-BB2B-11AE0B7759A8}" type="datetime1">
              <a:rPr lang="es-PE" smtClean="0"/>
              <a:pPr/>
              <a:t>25/04/2017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GUL/Sec. Ejec.-MCLCP - Set 2014</a:t>
            </a:r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FBA2-4271-4196-B548-54FBFD5D165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8679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7136-43AE-4861-A4DE-960330F15C4F}" type="datetime1">
              <a:rPr lang="es-PE" smtClean="0"/>
              <a:pPr/>
              <a:t>25/04/2017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GUL/Sec. Ejec.-MCLCP - Set 2014</a:t>
            </a:r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FBA2-4271-4196-B548-54FBFD5D165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4916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23EA0-FDEC-49D9-852E-E0058457465C}" type="datetime1">
              <a:rPr lang="es-PE" smtClean="0"/>
              <a:pPr/>
              <a:t>25/04/2017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GUL/Sec. Ejec.-MCLCP - Set 2014</a:t>
            </a:r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FBA2-4271-4196-B548-54FBFD5D165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17207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3185E-999D-4D46-96B2-37D73228D090}" type="datetime1">
              <a:rPr lang="es-PE" smtClean="0"/>
              <a:pPr/>
              <a:t>25/04/2017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GUL/Sec. Ejec.-MCLCP - Set 2014</a:t>
            </a:r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FBA2-4271-4196-B548-54FBFD5D1654}" type="slidenum">
              <a:rPr lang="es-PE" smtClean="0"/>
              <a:pPr/>
              <a:t>‹Nº›</a:t>
            </a:fld>
            <a:endParaRPr lang="es-PE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06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8753-4C40-442E-8F8F-F5D376D6ABFD}" type="datetime1">
              <a:rPr lang="es-PE" smtClean="0"/>
              <a:pPr/>
              <a:t>25/04/2017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GUL/Sec. Ejec.-MCLCP - Set 2014</a:t>
            </a:r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FBA2-4271-4196-B548-54FBFD5D165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35839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B9F6-4014-4301-93F3-A8C8A572E7B1}" type="datetime1">
              <a:rPr lang="es-PE" smtClean="0"/>
              <a:pPr/>
              <a:t>25/04/2017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GUL/Sec. Ejec.-MCLCP - Set 2014</a:t>
            </a:r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FBA2-4271-4196-B548-54FBFD5D165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23775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DF42-F2A1-4D2F-B472-85453A499927}" type="datetime1">
              <a:rPr lang="es-PE" smtClean="0"/>
              <a:pPr/>
              <a:t>25/04/2017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GUL/Sec. Ejec.-MCLCP - Set 2014</a:t>
            </a:r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FBA2-4271-4196-B548-54FBFD5D165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7994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081C-58E1-4A22-9E97-B56B8BD3A70E}" type="datetime1">
              <a:rPr lang="es-PE" smtClean="0"/>
              <a:pPr/>
              <a:t>25/04/2017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GUL/Sec. Ejec.-MCLCP - Set 2014</a:t>
            </a:r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FBA2-4271-4196-B548-54FBFD5D165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88532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574E949-B275-4130-8ECF-43E038D09C07}" type="datetime1">
              <a:rPr lang="es-PE" smtClean="0"/>
              <a:pPr/>
              <a:t>25/04/2017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GUL/Sec. Ejec.-MCLCP - Set 2014</a:t>
            </a:r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41FBA2-4271-4196-B548-54FBFD5D165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417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F046-1D23-4F31-9A4B-CDE752D7F0ED}" type="datetime1">
              <a:rPr lang="es-PE" smtClean="0"/>
              <a:pPr/>
              <a:t>25/04/2017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GUL/Sec. Ejec.-MCLCP - Set 2014</a:t>
            </a:r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FBA2-4271-4196-B548-54FBFD5D165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5682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BA7308F-9B18-4290-A06F-128E616E9703}" type="datetime1">
              <a:rPr lang="es-PE" smtClean="0"/>
              <a:pPr/>
              <a:t>25/04/2017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GUL/Sec. Ejec.-MCLCP - Set 2014</a:t>
            </a:r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641FBA2-4271-4196-B548-54FBFD5D1654}" type="slidenum">
              <a:rPr lang="es-PE" smtClean="0"/>
              <a:pPr/>
              <a:t>‹Nº›</a:t>
            </a:fld>
            <a:endParaRPr lang="es-PE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24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404664"/>
            <a:ext cx="7509771" cy="5616624"/>
          </a:xfrm>
          <a:prstGeom prst="rect">
            <a:avLst/>
          </a:prstGeom>
        </p:spPr>
      </p:pic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s-PE" smtClean="0"/>
              <a:pPr/>
              <a:t>1</a:t>
            </a:fld>
            <a:endParaRPr lang="es-PE"/>
          </a:p>
        </p:txBody>
      </p:sp>
      <p:sp>
        <p:nvSpPr>
          <p:cNvPr id="6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dirty="0" smtClean="0"/>
              <a:t>GUL/Sec. </a:t>
            </a:r>
            <a:r>
              <a:rPr lang="en-US" dirty="0" err="1" smtClean="0"/>
              <a:t>Ejec</a:t>
            </a:r>
            <a:r>
              <a:rPr lang="en-US" dirty="0" smtClean="0"/>
              <a:t>.-MCLCP – ABRIL 2017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5307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74348" y="3789040"/>
            <a:ext cx="4435015" cy="1715739"/>
          </a:xfrm>
        </p:spPr>
        <p:txBody>
          <a:bodyPr>
            <a:noAutofit/>
          </a:bodyPr>
          <a:lstStyle/>
          <a:p>
            <a:r>
              <a:rPr lang="es-PE" sz="6000" dirty="0" smtClean="0"/>
              <a:t>Prioridades de política  EJE SOCIAL 2015 - 2018</a:t>
            </a:r>
            <a:endParaRPr lang="es-PE" sz="6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4936977"/>
            <a:ext cx="2952328" cy="439989"/>
          </a:xfrm>
        </p:spPr>
        <p:txBody>
          <a:bodyPr/>
          <a:lstStyle/>
          <a:p>
            <a:pPr algn="r"/>
            <a:r>
              <a:rPr lang="es-PE" dirty="0" smtClean="0"/>
              <a:t>Región APURÍMAC</a:t>
            </a:r>
            <a:endParaRPr lang="es-P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370068"/>
            <a:ext cx="2448891" cy="2377489"/>
          </a:xfrm>
          <a:prstGeom prst="rect">
            <a:avLst/>
          </a:prstGeom>
        </p:spPr>
      </p:pic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GUL/Sec. Ejec.-MCLCP - Set 2014</a:t>
            </a: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FBA2-4271-4196-B548-54FBFD5D1654}" type="slidenum">
              <a:rPr lang="es-PE" smtClean="0"/>
              <a:pPr/>
              <a:t>10</a:t>
            </a:fld>
            <a:endParaRPr lang="es-PE"/>
          </a:p>
        </p:txBody>
      </p:sp>
      <p:pic>
        <p:nvPicPr>
          <p:cNvPr id="7" name="Imagen 3" descr="D:\todas las diapositivas\LogoMesaconc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62" y="357166"/>
            <a:ext cx="8001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55" y="332656"/>
            <a:ext cx="7742013" cy="910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FBA2-4271-4196-B548-54FBFD5D1654}" type="slidenum">
              <a:rPr lang="es-PE" smtClean="0"/>
              <a:pPr/>
              <a:t>11</a:t>
            </a:fld>
            <a:endParaRPr lang="es-PE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553113"/>
              </p:ext>
            </p:extLst>
          </p:nvPr>
        </p:nvGraphicFramePr>
        <p:xfrm>
          <a:off x="179512" y="116632"/>
          <a:ext cx="8640960" cy="612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6552728"/>
              </a:tblGrid>
              <a:tr h="73969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TEMA PRIORIZADO</a:t>
                      </a:r>
                      <a:endParaRPr lang="es-P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dirty="0" smtClean="0"/>
                        <a:t>OBJETIVO</a:t>
                      </a:r>
                    </a:p>
                    <a:p>
                      <a:pPr algn="ctr"/>
                      <a:endParaRPr lang="es-PE" sz="2000" dirty="0"/>
                    </a:p>
                  </a:txBody>
                  <a:tcPr/>
                </a:tc>
              </a:tr>
              <a:tr h="2408396">
                <a:tc>
                  <a:txBody>
                    <a:bodyPr/>
                    <a:lstStyle/>
                    <a:p>
                      <a:endParaRPr lang="es-PE" dirty="0" smtClean="0"/>
                    </a:p>
                    <a:p>
                      <a:endParaRPr lang="es-PE" dirty="0" smtClean="0"/>
                    </a:p>
                    <a:p>
                      <a:endParaRPr lang="es-PE" dirty="0" smtClean="0"/>
                    </a:p>
                    <a:p>
                      <a:r>
                        <a:rPr lang="es-PE" dirty="0" smtClean="0"/>
                        <a:t>SALUD Y NUTRICION</a:t>
                      </a:r>
                    </a:p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Priorizar, el cuidado en los de los niños niñas y adolescentes, principalmente desde el embarazo y sus primeros 5 años de vida, siendo responsabilidad de los gobernantes,  garantizar  las  condiciones  favorables  en  su  entorno  familiar</a:t>
                      </a:r>
                    </a:p>
                    <a:p>
                      <a:r>
                        <a:rPr lang="es-PE" dirty="0" smtClean="0"/>
                        <a:t>comunal y regional para lograr el desarrollo integral del niños niñas y adolescentes, respetando su cultura y priorizando las zonas rurales.</a:t>
                      </a:r>
                    </a:p>
                  </a:txBody>
                  <a:tcPr/>
                </a:tc>
              </a:tr>
              <a:tr h="1332542">
                <a:tc>
                  <a:txBody>
                    <a:bodyPr/>
                    <a:lstStyle/>
                    <a:p>
                      <a:r>
                        <a:rPr lang="es-PE" dirty="0" smtClean="0"/>
                        <a:t>ACCESO SOSTENIBLE A LOS SERVICIOS BASICOS</a:t>
                      </a:r>
                    </a:p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Todos   los   apurimeños   tienen   derecho   de   disponer   de   agua   potable   y saneamiento básico en su casa, para una vida sana, en la ciudad y el campo.</a:t>
                      </a:r>
                    </a:p>
                    <a:p>
                      <a:endParaRPr lang="es-PE" dirty="0"/>
                    </a:p>
                  </a:txBody>
                  <a:tcPr/>
                </a:tc>
              </a:tr>
              <a:tr h="1640052">
                <a:tc>
                  <a:txBody>
                    <a:bodyPr/>
                    <a:lstStyle/>
                    <a:p>
                      <a:endParaRPr lang="es-PE" dirty="0" smtClean="0"/>
                    </a:p>
                    <a:p>
                      <a:r>
                        <a:rPr lang="es-PE" dirty="0" smtClean="0"/>
                        <a:t>EDUCACIÓN</a:t>
                      </a:r>
                    </a:p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Priorizar la educación y desarrollo integral de las niñas, niños y adolescentes, mejorando la calidad de sus aprendizajes y de salud mental, en el espacio de la Institución Educativa, revalorando y respetando la  interculturalidad y reduciendo las brechas urbano – rurales.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Imagen 3" descr="D:\todas las diapositivas\LogoMesaconc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1" y="116632"/>
            <a:ext cx="720081" cy="7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2764639" y="6520259"/>
            <a:ext cx="3617103" cy="365125"/>
          </a:xfrm>
        </p:spPr>
        <p:txBody>
          <a:bodyPr/>
          <a:lstStyle/>
          <a:p>
            <a:r>
              <a:rPr lang="en-US" dirty="0" smtClean="0"/>
              <a:t>GUL/Sec. </a:t>
            </a:r>
            <a:r>
              <a:rPr lang="en-US" dirty="0" err="1" smtClean="0"/>
              <a:t>Ejec</a:t>
            </a:r>
            <a:r>
              <a:rPr lang="en-US" dirty="0" smtClean="0"/>
              <a:t>.-MCLCP – ABRIL 2017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79763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FBA2-4271-4196-B548-54FBFD5D1654}" type="slidenum">
              <a:rPr lang="es-PE" smtClean="0"/>
              <a:pPr/>
              <a:t>12</a:t>
            </a:fld>
            <a:endParaRPr lang="es-PE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737916"/>
              </p:ext>
            </p:extLst>
          </p:nvPr>
        </p:nvGraphicFramePr>
        <p:xfrm>
          <a:off x="179512" y="116632"/>
          <a:ext cx="8640960" cy="5393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6552728"/>
              </a:tblGrid>
              <a:tr h="73969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TEMA PRIORIZADO</a:t>
                      </a:r>
                      <a:endParaRPr lang="es-P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dirty="0" smtClean="0"/>
                        <a:t>OBJETIVO</a:t>
                      </a:r>
                    </a:p>
                    <a:p>
                      <a:pPr algn="ctr"/>
                      <a:endParaRPr lang="es-PE" sz="2000" dirty="0"/>
                    </a:p>
                  </a:txBody>
                  <a:tcPr/>
                </a:tc>
              </a:tr>
              <a:tr h="1276534">
                <a:tc>
                  <a:txBody>
                    <a:bodyPr/>
                    <a:lstStyle/>
                    <a:p>
                      <a:endParaRPr lang="es-PE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ADULTO MAYOR</a:t>
                      </a:r>
                    </a:p>
                    <a:p>
                      <a:endParaRPr lang="es-P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1623"/>
                        </a:lnSpc>
                      </a:pPr>
                      <a:r>
                        <a:rPr lang="es-PE" sz="2000" b="0" spc="-9" dirty="0" smtClean="0">
                          <a:latin typeface="+mn-lt"/>
                          <a:cs typeface="Calibri"/>
                        </a:rPr>
                        <a:t>Favorecer un envejecimiento saludable y con autonomía en las personas mayores de 65 años; y protección contra la violencia.</a:t>
                      </a:r>
                    </a:p>
                  </a:txBody>
                  <a:tcPr/>
                </a:tc>
              </a:tr>
              <a:tr h="1332542">
                <a:tc>
                  <a:txBody>
                    <a:bodyPr/>
                    <a:lstStyle/>
                    <a:p>
                      <a:r>
                        <a:rPr lang="es-PE" dirty="0" smtClean="0"/>
                        <a:t>NO VIOLENCIA Y NO DISCRIMINACIÓN</a:t>
                      </a:r>
                    </a:p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Garantizar la protección social y contra la violencia de todas las mujeres, las niñas,  niños y adolescentes y grupos vulnerables, implementando servicios públicos adecuados y promoviendo su organización y participación en el diseño y  seguimiento de las políticas que los afectan de manera directa.</a:t>
                      </a:r>
                    </a:p>
                    <a:p>
                      <a:endParaRPr lang="es-PE" dirty="0"/>
                    </a:p>
                  </a:txBody>
                  <a:tcPr/>
                </a:tc>
              </a:tr>
              <a:tr h="1640052">
                <a:tc>
                  <a:txBody>
                    <a:bodyPr/>
                    <a:lstStyle/>
                    <a:p>
                      <a:endParaRPr lang="es-PE" dirty="0" smtClean="0"/>
                    </a:p>
                    <a:p>
                      <a:endParaRPr lang="es-PE" dirty="0" smtClean="0"/>
                    </a:p>
                    <a:p>
                      <a:r>
                        <a:rPr lang="es-PE" dirty="0" smtClean="0"/>
                        <a:t>AGENDA CVR</a:t>
                      </a:r>
                    </a:p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800" b="0" spc="-9" dirty="0" smtClean="0">
                        <a:latin typeface="+mn-lt"/>
                        <a:cs typeface="Calibri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b="0" spc="-9" dirty="0" smtClean="0">
                          <a:latin typeface="+mn-lt"/>
                          <a:cs typeface="Calibri"/>
                        </a:rPr>
                        <a:t>Reparar  el  efecto  dejado  por  el  conflicto  armado  en  las  poblaciones  que  sufrieron la violencia política.</a:t>
                      </a:r>
                    </a:p>
                    <a:p>
                      <a:endParaRPr lang="es-PE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Imagen 3" descr="D:\todas las diapositivas\LogoMesaconc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1" y="116632"/>
            <a:ext cx="720081" cy="7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dirty="0" smtClean="0"/>
              <a:t>GUL/Sec. </a:t>
            </a:r>
            <a:r>
              <a:rPr lang="en-US" dirty="0" err="1" smtClean="0"/>
              <a:t>Ejec</a:t>
            </a:r>
            <a:r>
              <a:rPr lang="en-US" dirty="0" smtClean="0"/>
              <a:t>.-MCLCP – ABRIL 2017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18893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FBA2-4271-4196-B548-54FBFD5D1654}" type="slidenum">
              <a:rPr lang="es-PE" smtClean="0"/>
              <a:pPr/>
              <a:t>13</a:t>
            </a:fld>
            <a:endParaRPr lang="es-PE"/>
          </a:p>
        </p:txBody>
      </p:sp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3591686" y="2032113"/>
            <a:ext cx="5580112" cy="3565525"/>
          </a:xfrm>
        </p:spPr>
        <p:txBody>
          <a:bodyPr>
            <a:noAutofit/>
          </a:bodyPr>
          <a:lstStyle/>
          <a:p>
            <a:r>
              <a:rPr lang="es-PE" sz="6000" dirty="0" smtClean="0"/>
              <a:t>Prioridades de política  EJE ECONÓMICO 2015 - 2018</a:t>
            </a:r>
            <a:endParaRPr lang="es-PE" sz="6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049948"/>
            <a:ext cx="2448891" cy="2377489"/>
          </a:xfrm>
          <a:prstGeom prst="rect">
            <a:avLst/>
          </a:prstGeom>
        </p:spPr>
      </p:pic>
      <p:pic>
        <p:nvPicPr>
          <p:cNvPr id="7" name="Imagen 3" descr="D:\todas las diapositivas\LogoMesaconc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62" y="357166"/>
            <a:ext cx="8001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55" y="332656"/>
            <a:ext cx="7742013" cy="910701"/>
          </a:xfrm>
          <a:prstGeom prst="rect">
            <a:avLst/>
          </a:prstGeom>
        </p:spPr>
      </p:pic>
      <p:sp>
        <p:nvSpPr>
          <p:cNvPr id="9" name="2 Subtítulo"/>
          <p:cNvSpPr txBox="1">
            <a:spLocks/>
          </p:cNvSpPr>
          <p:nvPr/>
        </p:nvSpPr>
        <p:spPr>
          <a:xfrm>
            <a:off x="120251" y="4530524"/>
            <a:ext cx="2952328" cy="439989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PE" smtClean="0"/>
              <a:t>Región APURÍMAC</a:t>
            </a:r>
            <a:endParaRPr lang="es-PE" dirty="0"/>
          </a:p>
        </p:txBody>
      </p:sp>
      <p:sp>
        <p:nvSpPr>
          <p:cNvPr id="10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dirty="0" smtClean="0"/>
              <a:t>GUL/Sec. </a:t>
            </a:r>
            <a:r>
              <a:rPr lang="en-US" dirty="0" err="1" smtClean="0"/>
              <a:t>Ejec</a:t>
            </a:r>
            <a:r>
              <a:rPr lang="en-US" dirty="0" smtClean="0"/>
              <a:t>.-MCLCP – ABRIL 2017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0327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FBA2-4271-4196-B548-54FBFD5D1654}" type="slidenum">
              <a:rPr lang="es-PE" smtClean="0"/>
              <a:pPr/>
              <a:t>14</a:t>
            </a:fld>
            <a:endParaRPr lang="es-PE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464986"/>
              </p:ext>
            </p:extLst>
          </p:nvPr>
        </p:nvGraphicFramePr>
        <p:xfrm>
          <a:off x="179512" y="116632"/>
          <a:ext cx="8496944" cy="55812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3428"/>
                <a:gridCol w="6443516"/>
              </a:tblGrid>
              <a:tr h="94657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TEMA PRIORIZADO</a:t>
                      </a:r>
                      <a:endParaRPr lang="es-P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dirty="0" smtClean="0"/>
                        <a:t>OBJETIVO</a:t>
                      </a:r>
                    </a:p>
                  </a:txBody>
                  <a:tcPr/>
                </a:tc>
              </a:tr>
              <a:tr h="1501702">
                <a:tc>
                  <a:txBody>
                    <a:bodyPr/>
                    <a:lstStyle/>
                    <a:p>
                      <a:endParaRPr lang="es-PE" dirty="0" smtClean="0"/>
                    </a:p>
                    <a:p>
                      <a:endParaRPr lang="es-PE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baseline="0" dirty="0" smtClean="0">
                          <a:effectLst/>
                        </a:rPr>
                        <a:t>DESARROLLO AGRO PECUARIO</a:t>
                      </a:r>
                      <a:endParaRPr lang="es-PE" sz="18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1623"/>
                        </a:lnSpc>
                      </a:pPr>
                      <a:r>
                        <a:rPr lang="es-PE" sz="1800" spc="-9" dirty="0" smtClean="0"/>
                        <a:t>Fortalecer,  actualizar  y  tecnificar  las  actividades  agro pecuarias para la producción sostenible, competitiva y rentable   de    alimentos   para   el    autoconsumo,   la transformación y comercialización.</a:t>
                      </a:r>
                      <a:endParaRPr lang="es-PE" sz="1800" b="0" spc="-9" dirty="0" smtClean="0">
                        <a:latin typeface="+mn-lt"/>
                        <a:cs typeface="Calibri"/>
                      </a:endParaRPr>
                    </a:p>
                  </a:txBody>
                  <a:tcPr/>
                </a:tc>
              </a:tr>
              <a:tr h="1115612">
                <a:tc>
                  <a:txBody>
                    <a:bodyPr/>
                    <a:lstStyle/>
                    <a:p>
                      <a:r>
                        <a:rPr lang="es-MX" dirty="0" smtClean="0"/>
                        <a:t>     </a:t>
                      </a:r>
                    </a:p>
                    <a:p>
                      <a:pPr algn="ctr"/>
                      <a:r>
                        <a:rPr lang="es-MX" dirty="0" smtClean="0"/>
                        <a:t>  MINERIA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Lograr una minería con responsabilidad ambiental y social con tecnología limpia y beneficios coordinados con comunidades e instancias públicas locales y regionales en favor de la región.</a:t>
                      </a:r>
                    </a:p>
                  </a:txBody>
                  <a:tcPr/>
                </a:tc>
              </a:tr>
              <a:tr h="828604">
                <a:tc>
                  <a:txBody>
                    <a:bodyPr/>
                    <a:lstStyle/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 TURISMO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Fomentar actividades turísticas priorizadas y mejorar los servicios involucrados.</a:t>
                      </a:r>
                    </a:p>
                  </a:txBody>
                  <a:tcPr/>
                </a:tc>
              </a:tr>
              <a:tr h="531902"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OTROS SERVICIOS AL DESARROLLO ECONOMICO</a:t>
                      </a:r>
                    </a:p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Dar  soporte  para  la  sostenibilidad  de  una  economía  regional  moderna, competitiva, solidaria y armónica con el desarrollo humano y sostenible y socialmente responsable.</a:t>
                      </a:r>
                    </a:p>
                    <a:p>
                      <a:endParaRPr lang="es-P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n 3" descr="D:\todas las diapositivas\LogoMesaconc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353" y="188640"/>
            <a:ext cx="720081" cy="7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dirty="0" smtClean="0"/>
              <a:t>GUL/Sec. </a:t>
            </a:r>
            <a:r>
              <a:rPr lang="en-US" dirty="0" err="1" smtClean="0"/>
              <a:t>Ejec</a:t>
            </a:r>
            <a:r>
              <a:rPr lang="en-US" dirty="0" smtClean="0"/>
              <a:t>.-MCLCP – ABRIL 2017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6343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FBA2-4271-4196-B548-54FBFD5D1654}" type="slidenum">
              <a:rPr lang="es-PE" smtClean="0"/>
              <a:pPr/>
              <a:t>15</a:t>
            </a:fld>
            <a:endParaRPr lang="es-PE"/>
          </a:p>
        </p:txBody>
      </p:sp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3057366" y="2049948"/>
            <a:ext cx="5751926" cy="2528678"/>
          </a:xfrm>
        </p:spPr>
        <p:txBody>
          <a:bodyPr>
            <a:noAutofit/>
          </a:bodyPr>
          <a:lstStyle/>
          <a:p>
            <a:pPr algn="ctr"/>
            <a:r>
              <a:rPr lang="es-PE" sz="4400" dirty="0" smtClean="0"/>
              <a:t>Prioridades de política  </a:t>
            </a:r>
            <a:r>
              <a:rPr lang="es-PE" sz="4000" dirty="0"/>
              <a:t>EJE </a:t>
            </a:r>
            <a:r>
              <a:rPr lang="es-PE" sz="4000" dirty="0" smtClean="0"/>
              <a:t>DE </a:t>
            </a:r>
            <a:r>
              <a:rPr lang="es-PE" sz="4000" dirty="0"/>
              <a:t>DESARROLLO AMBIENTAL Y TERRITORIAL </a:t>
            </a:r>
            <a:r>
              <a:rPr lang="es-PE" sz="4400" dirty="0" smtClean="0"/>
              <a:t/>
            </a:r>
            <a:br>
              <a:rPr lang="es-PE" sz="4400" dirty="0" smtClean="0"/>
            </a:br>
            <a:r>
              <a:rPr lang="es-PE" sz="4400" dirty="0" smtClean="0"/>
              <a:t>2015 - 2018</a:t>
            </a:r>
            <a:endParaRPr lang="es-PE" sz="4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33" y="2049948"/>
            <a:ext cx="2448891" cy="2377489"/>
          </a:xfrm>
          <a:prstGeom prst="rect">
            <a:avLst/>
          </a:prstGeom>
        </p:spPr>
      </p:pic>
      <p:pic>
        <p:nvPicPr>
          <p:cNvPr id="7" name="Imagen 3" descr="D:\todas las diapositivas\LogoMesaconc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62" y="357166"/>
            <a:ext cx="8001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55" y="332656"/>
            <a:ext cx="7742013" cy="910701"/>
          </a:xfrm>
          <a:prstGeom prst="rect">
            <a:avLst/>
          </a:prstGeom>
        </p:spPr>
      </p:pic>
      <p:sp>
        <p:nvSpPr>
          <p:cNvPr id="9" name="2 Subtítulo"/>
          <p:cNvSpPr txBox="1">
            <a:spLocks/>
          </p:cNvSpPr>
          <p:nvPr/>
        </p:nvSpPr>
        <p:spPr>
          <a:xfrm>
            <a:off x="0" y="4578626"/>
            <a:ext cx="2952328" cy="439989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PE" dirty="0" smtClean="0"/>
              <a:t>REGIÓN APURÍMAC</a:t>
            </a:r>
            <a:endParaRPr lang="es-PE" dirty="0"/>
          </a:p>
        </p:txBody>
      </p:sp>
      <p:sp>
        <p:nvSpPr>
          <p:cNvPr id="10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dirty="0" smtClean="0"/>
              <a:t>GUL/Sec. </a:t>
            </a:r>
            <a:r>
              <a:rPr lang="en-US" dirty="0" err="1" smtClean="0"/>
              <a:t>Ejec</a:t>
            </a:r>
            <a:r>
              <a:rPr lang="en-US" dirty="0" smtClean="0"/>
              <a:t>.-MCLCP – ABRIL 2017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635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FBA2-4271-4196-B548-54FBFD5D1654}" type="slidenum">
              <a:rPr lang="es-PE" smtClean="0"/>
              <a:pPr/>
              <a:t>16</a:t>
            </a:fld>
            <a:endParaRPr lang="es-PE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095080"/>
              </p:ext>
            </p:extLst>
          </p:nvPr>
        </p:nvGraphicFramePr>
        <p:xfrm>
          <a:off x="179512" y="116632"/>
          <a:ext cx="8496944" cy="574547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60240"/>
                <a:gridCol w="6336704"/>
              </a:tblGrid>
              <a:tr h="83201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TEMA PRIORIZADO</a:t>
                      </a:r>
                      <a:endParaRPr lang="es-P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dirty="0" smtClean="0"/>
                        <a:t>OBJETIVO</a:t>
                      </a:r>
                    </a:p>
                  </a:txBody>
                  <a:tcPr/>
                </a:tc>
              </a:tr>
              <a:tr h="1195142">
                <a:tc>
                  <a:txBody>
                    <a:bodyPr/>
                    <a:lstStyle/>
                    <a:p>
                      <a:endParaRPr lang="es-PE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baseline="0" dirty="0" smtClean="0">
                          <a:effectLst/>
                        </a:rPr>
                        <a:t>GESTIÓN INTEGRADA DE LOS RECURSOS HÍDRICOS</a:t>
                      </a:r>
                      <a:endParaRPr lang="es-PE" sz="16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1623"/>
                        </a:lnSpc>
                      </a:pPr>
                      <a:endParaRPr lang="es-PE" sz="1800" spc="-9" dirty="0" smtClean="0"/>
                    </a:p>
                    <a:p>
                      <a:pPr marL="12700" algn="just">
                        <a:lnSpc>
                          <a:spcPct val="101623"/>
                        </a:lnSpc>
                      </a:pPr>
                      <a:r>
                        <a:rPr lang="es-PE" sz="1800" spc="-9" dirty="0" smtClean="0"/>
                        <a:t>Gestionar el agua en las cuencas hidrográficas de manera conjunta entre Estado y Sociedad Civil y conservar las cabeceras de cuenca.</a:t>
                      </a:r>
                      <a:endParaRPr lang="es-PE" sz="1800" b="0" spc="-9" dirty="0" smtClean="0">
                        <a:latin typeface="+mn-lt"/>
                        <a:cs typeface="Calibri"/>
                      </a:endParaRPr>
                    </a:p>
                  </a:txBody>
                  <a:tcPr/>
                </a:tc>
              </a:tr>
              <a:tr h="1074187">
                <a:tc>
                  <a:txBody>
                    <a:bodyPr/>
                    <a:lstStyle/>
                    <a:p>
                      <a:r>
                        <a:rPr lang="es-MX" dirty="0" smtClean="0"/>
                        <a:t>       </a:t>
                      </a:r>
                      <a:r>
                        <a:rPr lang="es-PE" dirty="0" smtClean="0"/>
                        <a:t>GESTIÓN INTEGRAL DE LOS RESIDUOS SÓLIDOS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0"/>
                      <a:r>
                        <a:rPr lang="es-PE" dirty="0" smtClean="0"/>
                        <a:t>Asegurar el tratamiento y la disposición final adecuado de los residuos sólidos (basura) en cada Municipio de la región.</a:t>
                      </a:r>
                    </a:p>
                  </a:txBody>
                  <a:tcPr/>
                </a:tc>
              </a:tr>
              <a:tr h="1291149">
                <a:tc>
                  <a:txBody>
                    <a:bodyPr/>
                    <a:lstStyle/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 </a:t>
                      </a:r>
                      <a:r>
                        <a:rPr lang="es-PE" dirty="0" smtClean="0"/>
                        <a:t>BOSQUES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Forestación y Reforestación con Manejo de Praderas para conservar la diversidad biológica y los suelos, asegurar la disponibilidad de agua, mitigar los efectos del cambio climático y mejorar los servicios ambientales.</a:t>
                      </a:r>
                    </a:p>
                  </a:txBody>
                  <a:tcPr/>
                </a:tc>
              </a:tr>
              <a:tr h="1327935">
                <a:tc>
                  <a:txBody>
                    <a:bodyPr/>
                    <a:lstStyle/>
                    <a:p>
                      <a:r>
                        <a:rPr lang="es-PE" sz="1600" dirty="0" smtClean="0"/>
                        <a:t>DIVERSIDAD BIOLÓGICA, RECURSOS GENÉTICOS Y BIODIVERSIDAD</a:t>
                      </a:r>
                    </a:p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Fortalecer la Conservación sostenible de ecosistemas naturales y el aprovechamiento y manejo sostenible de los recursos naturales</a:t>
                      </a:r>
                    </a:p>
                    <a:p>
                      <a:endParaRPr lang="es-P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n 3" descr="D:\todas las diapositivas\LogoMesaconc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353" y="188640"/>
            <a:ext cx="720081" cy="7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dirty="0" smtClean="0"/>
              <a:t>GUL/Sec. </a:t>
            </a:r>
            <a:r>
              <a:rPr lang="en-US" dirty="0" err="1" smtClean="0"/>
              <a:t>Ejec</a:t>
            </a:r>
            <a:r>
              <a:rPr lang="en-US" dirty="0" smtClean="0"/>
              <a:t>.-MCLCP – ABRIL 2017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83046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FBA2-4271-4196-B548-54FBFD5D1654}" type="slidenum">
              <a:rPr lang="es-PE" smtClean="0"/>
              <a:pPr/>
              <a:t>17</a:t>
            </a:fld>
            <a:endParaRPr lang="es-PE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33759"/>
              </p:ext>
            </p:extLst>
          </p:nvPr>
        </p:nvGraphicFramePr>
        <p:xfrm>
          <a:off x="179512" y="116633"/>
          <a:ext cx="8496944" cy="610855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60240"/>
                <a:gridCol w="6336704"/>
              </a:tblGrid>
              <a:tr h="819324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TEMA PRIORIZADO</a:t>
                      </a:r>
                      <a:endParaRPr lang="es-P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dirty="0" smtClean="0"/>
                        <a:t>OBJETIVO</a:t>
                      </a:r>
                    </a:p>
                  </a:txBody>
                  <a:tcPr/>
                </a:tc>
              </a:tr>
              <a:tr h="907149">
                <a:tc>
                  <a:txBody>
                    <a:bodyPr/>
                    <a:lstStyle/>
                    <a:p>
                      <a:pPr algn="ctr"/>
                      <a:endParaRPr lang="es-MX" sz="16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MINERIA</a:t>
                      </a:r>
                      <a:endParaRPr lang="es-PE" sz="16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1623"/>
                        </a:lnSpc>
                      </a:pPr>
                      <a:r>
                        <a:rPr lang="es-PE" sz="1800" b="0" spc="-9" dirty="0" smtClean="0">
                          <a:latin typeface="+mn-lt"/>
                          <a:cs typeface="Calibri"/>
                        </a:rPr>
                        <a:t>Mejorar la gestión ambiental de la pequeña minería y minería artesanal contribuyendo a su formalización y control efectivo.</a:t>
                      </a:r>
                    </a:p>
                    <a:p>
                      <a:pPr marL="12700" algn="just">
                        <a:lnSpc>
                          <a:spcPct val="101623"/>
                        </a:lnSpc>
                      </a:pPr>
                      <a:endParaRPr lang="es-PE" sz="1800" b="0" spc="-9" dirty="0" smtClean="0">
                        <a:latin typeface="+mn-lt"/>
                        <a:cs typeface="Calibri"/>
                      </a:endParaRPr>
                    </a:p>
                  </a:txBody>
                  <a:tcPr/>
                </a:tc>
              </a:tr>
              <a:tr h="900458">
                <a:tc>
                  <a:txBody>
                    <a:bodyPr/>
                    <a:lstStyle/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ENERGIA</a:t>
                      </a:r>
                      <a:endParaRPr lang="es-P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0"/>
                      <a:r>
                        <a:rPr lang="es-PE" dirty="0" smtClean="0"/>
                        <a:t>Diversificar las fuentes energéticas de la región a partir de recursos renovables (sol, viento, agua, gas, </a:t>
                      </a:r>
                      <a:r>
                        <a:rPr lang="es-PE" dirty="0" err="1" smtClean="0"/>
                        <a:t>biodigestores</a:t>
                      </a:r>
                      <a:r>
                        <a:rPr lang="es-PE" dirty="0" smtClean="0"/>
                        <a:t>)</a:t>
                      </a:r>
                    </a:p>
                    <a:p>
                      <a:pPr marL="177800" indent="0"/>
                      <a:endParaRPr lang="es-PE" dirty="0" smtClean="0"/>
                    </a:p>
                  </a:txBody>
                  <a:tcPr/>
                </a:tc>
              </a:tr>
              <a:tr h="1440733"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CAMBIO CLIMÁTICO Y GESTIÓN DE RIESGOS DE</a:t>
                      </a:r>
                    </a:p>
                    <a:p>
                      <a:pPr algn="ctr"/>
                      <a:r>
                        <a:rPr lang="es-PE" dirty="0" smtClean="0"/>
                        <a:t>DESASTRES</a:t>
                      </a:r>
                    </a:p>
                    <a:p>
                      <a:pPr algn="ctr"/>
                      <a:endParaRPr lang="es-P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El cambio climático ya está en Apurímac y se tiene que implementar medidas de adaptación y mitigación así como de la misma manera prevenir y gestionar los riesgos de desastres</a:t>
                      </a:r>
                    </a:p>
                    <a:p>
                      <a:endParaRPr lang="es-PE" dirty="0" smtClean="0"/>
                    </a:p>
                  </a:txBody>
                  <a:tcPr/>
                </a:tc>
              </a:tr>
              <a:tr h="1981008">
                <a:tc>
                  <a:txBody>
                    <a:bodyPr/>
                    <a:lstStyle/>
                    <a:p>
                      <a:pPr algn="ctr"/>
                      <a:endParaRPr lang="es-PE" dirty="0" smtClean="0"/>
                    </a:p>
                    <a:p>
                      <a:pPr algn="ctr"/>
                      <a:endParaRPr lang="es-PE" dirty="0" smtClean="0"/>
                    </a:p>
                    <a:p>
                      <a:pPr algn="ctr"/>
                      <a:r>
                        <a:rPr lang="es-PE" dirty="0" smtClean="0"/>
                        <a:t>ORDENAMIENTO TERRITORIAL</a:t>
                      </a:r>
                    </a:p>
                    <a:p>
                      <a:pPr algn="ctr"/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La base para el uso adecuado del territorio de Apurímac está en el</a:t>
                      </a:r>
                    </a:p>
                    <a:p>
                      <a:r>
                        <a:rPr lang="es-PE" dirty="0" smtClean="0"/>
                        <a:t>ordenamiento territorial y su uso mayor de la tierra y los recursos naturales. Es importante terminar el documento existente y lograr la aprobación del MINAM para tener la base legal de la elaboración de normativas regionales</a:t>
                      </a:r>
                    </a:p>
                    <a:p>
                      <a:endParaRPr lang="es-P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n 3" descr="D:\todas las diapositivas\LogoMesaconc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353" y="188640"/>
            <a:ext cx="720081" cy="7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dirty="0" smtClean="0"/>
              <a:t>GUL/Sec. </a:t>
            </a:r>
            <a:r>
              <a:rPr lang="en-US" dirty="0" err="1" smtClean="0"/>
              <a:t>Ejec</a:t>
            </a:r>
            <a:r>
              <a:rPr lang="en-US" dirty="0" smtClean="0"/>
              <a:t>.-MCLCP – ABRIL 2017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12262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GUL/Sec. Ejec.-MCLCP - Set 2014</a:t>
            </a:r>
            <a:endParaRPr lang="es-PE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FBA2-4271-4196-B548-54FBFD5D1654}" type="slidenum">
              <a:rPr lang="es-PE" smtClean="0"/>
              <a:pPr/>
              <a:t>18</a:t>
            </a:fld>
            <a:endParaRPr lang="es-PE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575656"/>
              </p:ext>
            </p:extLst>
          </p:nvPr>
        </p:nvGraphicFramePr>
        <p:xfrm>
          <a:off x="323528" y="1052737"/>
          <a:ext cx="8496944" cy="221444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60240"/>
                <a:gridCol w="6336704"/>
              </a:tblGrid>
              <a:tr h="646835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TEMA PRIORIZADO</a:t>
                      </a:r>
                      <a:endParaRPr lang="es-P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dirty="0" smtClean="0"/>
                        <a:t>OBJETIVO</a:t>
                      </a:r>
                    </a:p>
                  </a:txBody>
                  <a:tcPr/>
                </a:tc>
              </a:tr>
              <a:tr h="1513405">
                <a:tc>
                  <a:txBody>
                    <a:bodyPr/>
                    <a:lstStyle/>
                    <a:p>
                      <a:pPr algn="ctr"/>
                      <a:endParaRPr lang="es-PE" sz="16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PE" sz="16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PE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GOBERNANZA AMBIENTAL</a:t>
                      </a:r>
                    </a:p>
                    <a:p>
                      <a:pPr algn="ctr"/>
                      <a:endParaRPr lang="es-PE" sz="16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1623"/>
                        </a:lnSpc>
                      </a:pPr>
                      <a:r>
                        <a:rPr lang="es-PE" sz="1800" b="0" spc="-9" dirty="0" smtClean="0">
                          <a:latin typeface="+mn-lt"/>
                          <a:cs typeface="Calibri"/>
                        </a:rPr>
                        <a:t>Consolidar el funcionamiento y la sostenibilidad de los sistemas de gestión ambiental regional.</a:t>
                      </a:r>
                    </a:p>
                    <a:p>
                      <a:pPr marL="12700" algn="just">
                        <a:lnSpc>
                          <a:spcPct val="101623"/>
                        </a:lnSpc>
                      </a:pPr>
                      <a:endParaRPr lang="es-PE" sz="1800" b="0" spc="-9" dirty="0" smtClean="0">
                        <a:latin typeface="+mn-lt"/>
                        <a:cs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magen 3" descr="D:\todas las diapositivas\LogoMesaconc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353" y="188640"/>
            <a:ext cx="720081" cy="7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436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FBA2-4271-4196-B548-54FBFD5D1654}" type="slidenum">
              <a:rPr lang="es-PE" smtClean="0"/>
              <a:pPr/>
              <a:t>19</a:t>
            </a:fld>
            <a:endParaRPr lang="es-PE"/>
          </a:p>
        </p:txBody>
      </p:sp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3057366" y="2049948"/>
            <a:ext cx="5751926" cy="2528678"/>
          </a:xfrm>
        </p:spPr>
        <p:txBody>
          <a:bodyPr>
            <a:noAutofit/>
          </a:bodyPr>
          <a:lstStyle/>
          <a:p>
            <a:pPr algn="ctr"/>
            <a:r>
              <a:rPr lang="es-PE" sz="4400" dirty="0" smtClean="0"/>
              <a:t>Prioridades de política  </a:t>
            </a:r>
            <a:r>
              <a:rPr lang="es-PE" sz="4000" dirty="0"/>
              <a:t>EJE </a:t>
            </a:r>
            <a:r>
              <a:rPr lang="es-PE" sz="4000" dirty="0" smtClean="0"/>
              <a:t>DE INSTITUCIONALIDAD</a:t>
            </a:r>
            <a:r>
              <a:rPr lang="es-PE" sz="4400" dirty="0" smtClean="0"/>
              <a:t/>
            </a:r>
            <a:br>
              <a:rPr lang="es-PE" sz="4400" dirty="0" smtClean="0"/>
            </a:br>
            <a:r>
              <a:rPr lang="es-PE" sz="4400" dirty="0" smtClean="0"/>
              <a:t>2015 - 2018</a:t>
            </a:r>
            <a:endParaRPr lang="es-PE" sz="4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33" y="2049948"/>
            <a:ext cx="2448891" cy="2377489"/>
          </a:xfrm>
          <a:prstGeom prst="rect">
            <a:avLst/>
          </a:prstGeom>
        </p:spPr>
      </p:pic>
      <p:pic>
        <p:nvPicPr>
          <p:cNvPr id="7" name="Imagen 3" descr="D:\todas las diapositivas\LogoMesaconc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62" y="357166"/>
            <a:ext cx="8001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55" y="332656"/>
            <a:ext cx="7742013" cy="910701"/>
          </a:xfrm>
          <a:prstGeom prst="rect">
            <a:avLst/>
          </a:prstGeom>
        </p:spPr>
      </p:pic>
      <p:sp>
        <p:nvSpPr>
          <p:cNvPr id="9" name="2 Subtítulo"/>
          <p:cNvSpPr txBox="1">
            <a:spLocks/>
          </p:cNvSpPr>
          <p:nvPr/>
        </p:nvSpPr>
        <p:spPr>
          <a:xfrm>
            <a:off x="0" y="4578626"/>
            <a:ext cx="2952328" cy="439989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PE" dirty="0" smtClean="0"/>
              <a:t>REGIÓN APURÍMAC</a:t>
            </a:r>
            <a:endParaRPr lang="es-PE" dirty="0"/>
          </a:p>
        </p:txBody>
      </p:sp>
      <p:sp>
        <p:nvSpPr>
          <p:cNvPr id="10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dirty="0" smtClean="0"/>
              <a:t>GUL/Sec. </a:t>
            </a:r>
            <a:r>
              <a:rPr lang="en-US" dirty="0" err="1" smtClean="0"/>
              <a:t>Ejec</a:t>
            </a:r>
            <a:r>
              <a:rPr lang="en-US" dirty="0" smtClean="0"/>
              <a:t>.-MCLCP – ABRIL 2017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1523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56474" y="755207"/>
            <a:ext cx="7247973" cy="72957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¿Qué es el Pacto </a:t>
            </a:r>
            <a:br>
              <a:rPr lang="es-E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E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Político Social?</a:t>
            </a:r>
            <a:endParaRPr lang="es-E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92310" y="2311759"/>
            <a:ext cx="3654980" cy="2591475"/>
          </a:xfrm>
        </p:spPr>
        <p:txBody>
          <a:bodyPr>
            <a:noAutofit/>
          </a:bodyPr>
          <a:lstStyle/>
          <a:p>
            <a:pPr marL="274393" indent="-192075">
              <a:buFont typeface="Wingdings" pitchFamily="2" charset="2"/>
              <a:buChar char="q"/>
              <a:defRPr/>
            </a:pPr>
            <a:r>
              <a:rPr lang="es-ES" sz="2200" dirty="0" smtClean="0"/>
              <a:t> </a:t>
            </a:r>
            <a:r>
              <a:rPr lang="es-ES" sz="2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Es un compromiso</a:t>
            </a:r>
            <a:r>
              <a:rPr lang="es-ES" sz="2200" dirty="0" smtClean="0"/>
              <a:t> suscrito  por los movimientos,  partidos políticos y las organizaciones de la sociedad civil.</a:t>
            </a:r>
          </a:p>
          <a:p>
            <a:pPr marL="274393" indent="-192075">
              <a:buFont typeface="Wingdings" pitchFamily="2" charset="2"/>
              <a:buChar char="q"/>
              <a:defRPr/>
            </a:pPr>
            <a:r>
              <a:rPr lang="es-ES" sz="2200" dirty="0" smtClean="0"/>
              <a:t> </a:t>
            </a:r>
            <a:r>
              <a:rPr lang="es-ES" sz="2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Es una Agenda Regional p</a:t>
            </a:r>
            <a:r>
              <a:rPr lang="es-ES" sz="2200" dirty="0" smtClean="0"/>
              <a:t>riorizada de Gobierno del período 2015al 2018,  con propuestas a concertar; asimismo, metas y acciones sugeridas para lograr dichas metas </a:t>
            </a:r>
            <a:endParaRPr lang="es-ES" sz="22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s-PE" smtClean="0"/>
              <a:pPr/>
              <a:t>2</a:t>
            </a:fld>
            <a:endParaRPr lang="es-PE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18282"/>
            <a:ext cx="3079144" cy="230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dirty="0" smtClean="0"/>
              <a:t>GUL/Sec. </a:t>
            </a:r>
            <a:r>
              <a:rPr lang="en-US" dirty="0" err="1" smtClean="0"/>
              <a:t>Ejec</a:t>
            </a:r>
            <a:r>
              <a:rPr lang="en-US" dirty="0" smtClean="0"/>
              <a:t>.-MCLCP – ABRIL 2017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7630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FBA2-4271-4196-B548-54FBFD5D1654}" type="slidenum">
              <a:rPr lang="es-PE" smtClean="0"/>
              <a:pPr/>
              <a:t>20</a:t>
            </a:fld>
            <a:endParaRPr lang="es-PE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192488"/>
              </p:ext>
            </p:extLst>
          </p:nvPr>
        </p:nvGraphicFramePr>
        <p:xfrm>
          <a:off x="179512" y="116633"/>
          <a:ext cx="8496944" cy="58961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00400"/>
                <a:gridCol w="4896544"/>
              </a:tblGrid>
              <a:tr h="868264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TEMA PRIORIZADO</a:t>
                      </a:r>
                      <a:endParaRPr lang="es-P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dirty="0" smtClean="0"/>
                        <a:t>OBJETIVO</a:t>
                      </a:r>
                    </a:p>
                  </a:txBody>
                  <a:tcPr/>
                </a:tc>
              </a:tr>
              <a:tr h="1282874">
                <a:tc>
                  <a:txBody>
                    <a:bodyPr/>
                    <a:lstStyle/>
                    <a:p>
                      <a:pPr algn="ctr"/>
                      <a:r>
                        <a:rPr lang="es-PE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POLITICAS PÚBLICAS Y PROPUESTAS DE DESARROLLO INTEGRALES,</a:t>
                      </a:r>
                    </a:p>
                    <a:p>
                      <a:pPr algn="ctr"/>
                      <a:r>
                        <a:rPr lang="es-PE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SOSTENIBLES Y ARTICULADAS</a:t>
                      </a:r>
                    </a:p>
                    <a:p>
                      <a:pPr algn="ctr"/>
                      <a:endParaRPr lang="es-PE" sz="16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1623"/>
                        </a:lnSpc>
                      </a:pPr>
                      <a:r>
                        <a:rPr lang="es-PE" sz="1800" b="0" spc="-9" dirty="0" smtClean="0">
                          <a:latin typeface="+mn-lt"/>
                          <a:cs typeface="Calibri"/>
                        </a:rPr>
                        <a:t>Promover políticas públicas y propuestas de desarrollo integrales, sostenibles y articuladas para la región Apurímac con enfoque de territorio, sociedad y cultura.</a:t>
                      </a:r>
                    </a:p>
                    <a:p>
                      <a:pPr marL="12700" algn="just">
                        <a:lnSpc>
                          <a:spcPct val="101623"/>
                        </a:lnSpc>
                      </a:pPr>
                      <a:endParaRPr lang="es-PE" sz="1800" b="0" spc="-9" dirty="0" smtClean="0">
                        <a:latin typeface="+mn-lt"/>
                        <a:cs typeface="Calibri"/>
                      </a:endParaRPr>
                    </a:p>
                  </a:txBody>
                  <a:tcPr/>
                </a:tc>
              </a:tr>
              <a:tr h="1405649"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PARTICIPACIÓN CIUDADANA EN LAS DECISIONES POLITICAS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0"/>
                      <a:r>
                        <a:rPr lang="es-PE" dirty="0" smtClean="0"/>
                        <a:t>Implementar la participación ciudadana en las decisiones políticas y el seguimiento de la implementación de las políticas y estrategias de desarrollo regional.</a:t>
                      </a:r>
                    </a:p>
                  </a:txBody>
                  <a:tcPr/>
                </a:tc>
              </a:tr>
              <a:tr h="2131843"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POLITICAS PÚBLICAS REGIONALES Y LOCALES DE TRANSPARENCIA,</a:t>
                      </a:r>
                    </a:p>
                    <a:p>
                      <a:pPr algn="ctr"/>
                      <a:r>
                        <a:rPr lang="es-PE" dirty="0" smtClean="0"/>
                        <a:t>CORRUPCIÓN, RENDICION DE CUENTAS Y SEGUIMIENTO Y VIGILANCIA</a:t>
                      </a:r>
                    </a:p>
                    <a:p>
                      <a:pPr algn="ctr"/>
                      <a:endParaRPr lang="es-P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Implementar y fortalecer el seguimiento a la ejecución de las políticas y planes de transparencia, corrupción, rendición de cuentas así como el seguimiento real a los avances logrados.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dirty="0" smtClean="0"/>
              <a:t>GUL/Sec. </a:t>
            </a:r>
            <a:r>
              <a:rPr lang="en-US" dirty="0" err="1" smtClean="0"/>
              <a:t>Ejec</a:t>
            </a:r>
            <a:r>
              <a:rPr lang="en-US" dirty="0" smtClean="0"/>
              <a:t>.-MCLCP – ABRIL 2017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92405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FBA2-4271-4196-B548-54FBFD5D1654}" type="slidenum">
              <a:rPr lang="es-PE" smtClean="0"/>
              <a:pPr/>
              <a:t>21</a:t>
            </a:fld>
            <a:endParaRPr lang="es-PE"/>
          </a:p>
        </p:txBody>
      </p:sp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3057366" y="2049948"/>
            <a:ext cx="5751926" cy="2528678"/>
          </a:xfrm>
        </p:spPr>
        <p:txBody>
          <a:bodyPr>
            <a:noAutofit/>
          </a:bodyPr>
          <a:lstStyle/>
          <a:p>
            <a:pPr algn="ctr"/>
            <a:r>
              <a:rPr lang="es-PE" sz="4400" dirty="0" smtClean="0"/>
              <a:t>Prioridades de AGENDA INTERCULTURALIDAD</a:t>
            </a:r>
            <a:br>
              <a:rPr lang="es-PE" sz="4400" dirty="0" smtClean="0"/>
            </a:br>
            <a:r>
              <a:rPr lang="es-PE" sz="4400" dirty="0" smtClean="0"/>
              <a:t>2015 - 2018</a:t>
            </a:r>
            <a:endParaRPr lang="es-PE" sz="4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33" y="2049948"/>
            <a:ext cx="2448891" cy="2377489"/>
          </a:xfrm>
          <a:prstGeom prst="rect">
            <a:avLst/>
          </a:prstGeom>
        </p:spPr>
      </p:pic>
      <p:pic>
        <p:nvPicPr>
          <p:cNvPr id="7" name="Imagen 3" descr="D:\todas las diapositivas\LogoMesaconc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62" y="357166"/>
            <a:ext cx="8001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55" y="332656"/>
            <a:ext cx="7742013" cy="910701"/>
          </a:xfrm>
          <a:prstGeom prst="rect">
            <a:avLst/>
          </a:prstGeom>
        </p:spPr>
      </p:pic>
      <p:sp>
        <p:nvSpPr>
          <p:cNvPr id="9" name="2 Subtítulo"/>
          <p:cNvSpPr txBox="1">
            <a:spLocks/>
          </p:cNvSpPr>
          <p:nvPr/>
        </p:nvSpPr>
        <p:spPr>
          <a:xfrm>
            <a:off x="0" y="4578626"/>
            <a:ext cx="2952328" cy="439989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PE" dirty="0" smtClean="0"/>
              <a:t>REGIÓN APURÍMAC</a:t>
            </a:r>
            <a:endParaRPr lang="es-PE" dirty="0"/>
          </a:p>
        </p:txBody>
      </p:sp>
      <p:sp>
        <p:nvSpPr>
          <p:cNvPr id="10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dirty="0" smtClean="0"/>
              <a:t>GUL/Sec. </a:t>
            </a:r>
            <a:r>
              <a:rPr lang="en-US" dirty="0" err="1" smtClean="0"/>
              <a:t>Ejec</a:t>
            </a:r>
            <a:r>
              <a:rPr lang="en-US" dirty="0" smtClean="0"/>
              <a:t>.-MCLCP – ABRIL 2017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7981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FBA2-4271-4196-B548-54FBFD5D1654}" type="slidenum">
              <a:rPr lang="es-PE" smtClean="0"/>
              <a:pPr/>
              <a:t>22</a:t>
            </a:fld>
            <a:endParaRPr lang="es-PE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725934"/>
              </p:ext>
            </p:extLst>
          </p:nvPr>
        </p:nvGraphicFramePr>
        <p:xfrm>
          <a:off x="179512" y="116632"/>
          <a:ext cx="8496944" cy="602226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40"/>
                <a:gridCol w="6336704"/>
              </a:tblGrid>
              <a:tr h="83201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TEMA PRIORIZADO</a:t>
                      </a:r>
                      <a:endParaRPr lang="es-P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dirty="0" smtClean="0"/>
                        <a:t>OBJETIVO</a:t>
                      </a:r>
                    </a:p>
                  </a:txBody>
                  <a:tcPr/>
                </a:tc>
              </a:tr>
              <a:tr h="1195142">
                <a:tc>
                  <a:txBody>
                    <a:bodyPr/>
                    <a:lstStyle/>
                    <a:p>
                      <a:pPr algn="ctr"/>
                      <a:r>
                        <a:rPr lang="es-PE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EL EJE DE DESARROLLO 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1623"/>
                        </a:lnSpc>
                      </a:pPr>
                      <a:r>
                        <a:rPr lang="es-PE" sz="1800" b="0" spc="-9" dirty="0" smtClean="0">
                          <a:latin typeface="+mn-lt"/>
                          <a:cs typeface="Calibri"/>
                        </a:rPr>
                        <a:t>Respetar  en  las  distintas  dimensiones  del  desarrollo  social  los  aspectos </a:t>
                      </a:r>
                    </a:p>
                    <a:p>
                      <a:pPr marL="12700" algn="just">
                        <a:lnSpc>
                          <a:spcPct val="101623"/>
                        </a:lnSpc>
                      </a:pPr>
                      <a:r>
                        <a:rPr lang="es-PE" sz="1800" b="0" spc="-9" dirty="0" smtClean="0">
                          <a:latin typeface="+mn-lt"/>
                          <a:cs typeface="Calibri"/>
                        </a:rPr>
                        <a:t>interculturales correspondientes</a:t>
                      </a:r>
                    </a:p>
                    <a:p>
                      <a:pPr marL="12700" algn="just">
                        <a:lnSpc>
                          <a:spcPct val="101623"/>
                        </a:lnSpc>
                      </a:pPr>
                      <a:endParaRPr lang="es-PE" sz="1800" b="0" spc="-9" dirty="0" smtClean="0">
                        <a:latin typeface="+mn-lt"/>
                        <a:cs typeface="Calibri"/>
                      </a:endParaRPr>
                    </a:p>
                  </a:txBody>
                  <a:tcPr/>
                </a:tc>
              </a:tr>
              <a:tr h="1074187"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EN EL EJE DE DESARROLLO ECONÓMICO</a:t>
                      </a:r>
                    </a:p>
                    <a:p>
                      <a:pPr algn="ctr"/>
                      <a:endParaRPr lang="es-P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0"/>
                      <a:r>
                        <a:rPr lang="es-PE" dirty="0" smtClean="0"/>
                        <a:t>Tomar  en  cuenta  conocimientos  y  habilidades  interculturales  para  el  desarrollo económico</a:t>
                      </a:r>
                    </a:p>
                    <a:p>
                      <a:pPr marL="177800" indent="0"/>
                      <a:endParaRPr lang="es-PE" dirty="0" smtClean="0"/>
                    </a:p>
                  </a:txBody>
                  <a:tcPr/>
                </a:tc>
              </a:tr>
              <a:tr h="1291149"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EN EL EJE DE DESARROLLO AMBIENTAL Y TERRITORIAL</a:t>
                      </a:r>
                    </a:p>
                    <a:p>
                      <a:pPr algn="ctr"/>
                      <a:endParaRPr lang="es-P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Revalorizar e integrar aspectos de interculturalidad en el desarrollo sostenible y la gestión ambiental</a:t>
                      </a:r>
                    </a:p>
                    <a:p>
                      <a:endParaRPr lang="es-PE" dirty="0" smtClean="0"/>
                    </a:p>
                  </a:txBody>
                  <a:tcPr/>
                </a:tc>
              </a:tr>
              <a:tr h="1327935"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EN EL EJE DE DESARROLLO INSTITUCIONAL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Integrar los aspectos de la interculturalidad en el trabajo y los servicios de las instituciones públicas</a:t>
                      </a:r>
                    </a:p>
                    <a:p>
                      <a:endParaRPr lang="es-P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dirty="0" smtClean="0"/>
              <a:t>GUL/Sec. </a:t>
            </a:r>
            <a:r>
              <a:rPr lang="en-US" dirty="0" err="1" smtClean="0"/>
              <a:t>Ejec</a:t>
            </a:r>
            <a:r>
              <a:rPr lang="en-US" dirty="0" smtClean="0"/>
              <a:t>.-MCLCP – ABRIL 2017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19339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FBA2-4271-4196-B548-54FBFD5D1654}" type="slidenum">
              <a:rPr lang="es-PE" smtClean="0"/>
              <a:pPr/>
              <a:t>23</a:t>
            </a:fld>
            <a:endParaRPr lang="es-PE"/>
          </a:p>
        </p:txBody>
      </p:sp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3057366" y="2049948"/>
            <a:ext cx="5751926" cy="2528678"/>
          </a:xfrm>
        </p:spPr>
        <p:txBody>
          <a:bodyPr>
            <a:noAutofit/>
          </a:bodyPr>
          <a:lstStyle/>
          <a:p>
            <a:pPr algn="ctr"/>
            <a:r>
              <a:rPr lang="es-PE" sz="4400" dirty="0" smtClean="0"/>
              <a:t>Prioridades de</a:t>
            </a:r>
            <a:br>
              <a:rPr lang="es-PE" sz="4400" dirty="0" smtClean="0"/>
            </a:br>
            <a:r>
              <a:rPr lang="es-PE" sz="4400" dirty="0" smtClean="0"/>
              <a:t> AGENDA JOVEN</a:t>
            </a:r>
            <a:br>
              <a:rPr lang="es-PE" sz="4400" dirty="0" smtClean="0"/>
            </a:br>
            <a:r>
              <a:rPr lang="es-PE" sz="4400" dirty="0" smtClean="0"/>
              <a:t>2015 - 2018</a:t>
            </a:r>
            <a:endParaRPr lang="es-PE" sz="4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33" y="2049948"/>
            <a:ext cx="2448891" cy="2377489"/>
          </a:xfrm>
          <a:prstGeom prst="rect">
            <a:avLst/>
          </a:prstGeom>
        </p:spPr>
      </p:pic>
      <p:pic>
        <p:nvPicPr>
          <p:cNvPr id="7" name="Imagen 3" descr="D:\todas las diapositivas\LogoMesaconc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62" y="357166"/>
            <a:ext cx="8001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55" y="332656"/>
            <a:ext cx="7742013" cy="910701"/>
          </a:xfrm>
          <a:prstGeom prst="rect">
            <a:avLst/>
          </a:prstGeom>
        </p:spPr>
      </p:pic>
      <p:sp>
        <p:nvSpPr>
          <p:cNvPr id="9" name="2 Subtítulo"/>
          <p:cNvSpPr txBox="1">
            <a:spLocks/>
          </p:cNvSpPr>
          <p:nvPr/>
        </p:nvSpPr>
        <p:spPr>
          <a:xfrm>
            <a:off x="0" y="4578626"/>
            <a:ext cx="2952328" cy="439989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PE" dirty="0" smtClean="0"/>
              <a:t>REGIÓN APURÍMAC</a:t>
            </a:r>
            <a:endParaRPr lang="es-PE" dirty="0"/>
          </a:p>
        </p:txBody>
      </p:sp>
      <p:sp>
        <p:nvSpPr>
          <p:cNvPr id="10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dirty="0" smtClean="0"/>
              <a:t>GUL/Sec. </a:t>
            </a:r>
            <a:r>
              <a:rPr lang="en-US" dirty="0" err="1" smtClean="0"/>
              <a:t>Ejec</a:t>
            </a:r>
            <a:r>
              <a:rPr lang="en-US" dirty="0" smtClean="0"/>
              <a:t>.-MCLCP – ABRIL 2017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4542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FBA2-4271-4196-B548-54FBFD5D1654}" type="slidenum">
              <a:rPr lang="es-PE" smtClean="0"/>
              <a:pPr/>
              <a:t>24</a:t>
            </a:fld>
            <a:endParaRPr lang="es-PE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127369"/>
              </p:ext>
            </p:extLst>
          </p:nvPr>
        </p:nvGraphicFramePr>
        <p:xfrm>
          <a:off x="179512" y="116632"/>
          <a:ext cx="8496944" cy="56342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80120"/>
                <a:gridCol w="1944216"/>
                <a:gridCol w="5472608"/>
              </a:tblGrid>
              <a:tr h="832010">
                <a:tc gridSpan="2"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TEMA PRIORIZADO</a:t>
                      </a:r>
                      <a:endParaRPr lang="es-PE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dirty="0" smtClean="0"/>
                        <a:t>OBJETIVO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24174">
                <a:tc rowSpan="3">
                  <a:txBody>
                    <a:bodyPr/>
                    <a:lstStyle/>
                    <a:p>
                      <a:pPr algn="ctr"/>
                      <a:r>
                        <a:rPr lang="es-PE" sz="18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EL EJE DE DESARROLLO SOCIAL</a:t>
                      </a:r>
                    </a:p>
                  </a:txBody>
                  <a:tcPr vert="vert27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6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1623"/>
                        </a:lnSpc>
                      </a:pPr>
                      <a:r>
                        <a:rPr lang="es-PE" sz="1800" b="0" spc="-9" dirty="0" smtClean="0">
                          <a:latin typeface="+mn-lt"/>
                          <a:cs typeface="Calibri"/>
                        </a:rPr>
                        <a:t>Promover la unidad juvenil para el liderazgo y empoderamiento</a:t>
                      </a:r>
                    </a:p>
                    <a:p>
                      <a:pPr marL="12700" marR="25579">
                        <a:lnSpc>
                          <a:spcPts val="1220"/>
                        </a:lnSpc>
                        <a:spcBef>
                          <a:spcPts val="61"/>
                        </a:spcBef>
                      </a:pPr>
                      <a:endParaRPr lang="es-PE" sz="1800" dirty="0" smtClean="0">
                        <a:latin typeface="+mn-lt"/>
                        <a:cs typeface="Calibri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81991">
                <a:tc vMerge="1">
                  <a:txBody>
                    <a:bodyPr/>
                    <a:lstStyle/>
                    <a:p>
                      <a:pPr algn="ctr"/>
                      <a:endParaRPr lang="es-P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dirty="0" smtClean="0"/>
                        <a:t>EDUCACION SUPERIOR TECNICA UNIVERSITARIA</a:t>
                      </a:r>
                    </a:p>
                    <a:p>
                      <a:pPr algn="ctr"/>
                      <a:endParaRPr lang="es-PE" dirty="0" smtClean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/>
                      <a:r>
                        <a:rPr lang="es-PE" dirty="0" smtClean="0"/>
                        <a:t>Reforzar las aptitudes del joven en los diferentes espacios del desarrollo humano, garantizando una educación de primer nivel para su buen desenvolvimiento como profesional hacia la sociedad.</a:t>
                      </a:r>
                    </a:p>
                    <a:p>
                      <a:pPr marL="177800" indent="0"/>
                      <a:endParaRPr lang="es-PE" dirty="0" smtClean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187103">
                <a:tc vMerge="1">
                  <a:txBody>
                    <a:bodyPr/>
                    <a:lstStyle/>
                    <a:p>
                      <a:pPr algn="ctr"/>
                      <a:endParaRPr lang="es-P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spc="4" dirty="0" smtClean="0">
                          <a:latin typeface="+mn-lt"/>
                          <a:cs typeface="Calibri"/>
                        </a:rPr>
                        <a:t>SALUD</a:t>
                      </a:r>
                      <a:endParaRPr lang="es-PE" dirty="0" smtClean="0"/>
                    </a:p>
                    <a:p>
                      <a:pPr algn="ctr"/>
                      <a:endParaRPr lang="es-PE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spc="4" dirty="0" smtClean="0">
                          <a:latin typeface="+mn-lt"/>
                          <a:cs typeface="Calibri"/>
                        </a:rPr>
                        <a:t>G</a:t>
                      </a:r>
                      <a:r>
                        <a:rPr lang="es-PE" sz="1800" spc="-4" dirty="0" smtClean="0">
                          <a:latin typeface="+mn-lt"/>
                          <a:cs typeface="Calibri"/>
                        </a:rPr>
                        <a:t>ara</a:t>
                      </a:r>
                      <a:r>
                        <a:rPr lang="es-PE" sz="1800" dirty="0" smtClean="0">
                          <a:latin typeface="+mn-lt"/>
                          <a:cs typeface="Calibri"/>
                        </a:rPr>
                        <a:t>n</a:t>
                      </a:r>
                      <a:r>
                        <a:rPr lang="es-PE" sz="1800" spc="-4" dirty="0" smtClean="0">
                          <a:latin typeface="+mn-lt"/>
                          <a:cs typeface="Calibri"/>
                        </a:rPr>
                        <a:t>t</a:t>
                      </a:r>
                      <a:r>
                        <a:rPr lang="es-PE" sz="1800" spc="4" dirty="0" smtClean="0">
                          <a:latin typeface="+mn-lt"/>
                          <a:cs typeface="Calibri"/>
                        </a:rPr>
                        <a:t>iz</a:t>
                      </a:r>
                      <a:r>
                        <a:rPr lang="es-PE" sz="1800" spc="-4" dirty="0" smtClean="0">
                          <a:latin typeface="+mn-lt"/>
                          <a:cs typeface="Calibri"/>
                        </a:rPr>
                        <a:t>a</a:t>
                      </a:r>
                      <a:r>
                        <a:rPr lang="es-PE" sz="1800" dirty="0" smtClean="0">
                          <a:latin typeface="+mn-lt"/>
                          <a:cs typeface="Calibri"/>
                        </a:rPr>
                        <a:t>r</a:t>
                      </a:r>
                      <a:r>
                        <a:rPr lang="es-PE" sz="1800" spc="-14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es-PE" sz="1800" dirty="0" smtClean="0">
                          <a:latin typeface="+mn-lt"/>
                          <a:cs typeface="Calibri"/>
                        </a:rPr>
                        <a:t>q</a:t>
                      </a:r>
                      <a:r>
                        <a:rPr lang="es-PE" sz="1800" spc="4" dirty="0" smtClean="0">
                          <a:latin typeface="+mn-lt"/>
                          <a:cs typeface="Calibri"/>
                        </a:rPr>
                        <a:t>u</a:t>
                      </a:r>
                      <a:r>
                        <a:rPr lang="es-PE" sz="1800" dirty="0" smtClean="0">
                          <a:latin typeface="+mn-lt"/>
                          <a:cs typeface="Calibri"/>
                        </a:rPr>
                        <a:t>e</a:t>
                      </a:r>
                      <a:r>
                        <a:rPr lang="es-PE" sz="1800" spc="4" dirty="0" smtClean="0">
                          <a:latin typeface="+mn-lt"/>
                          <a:cs typeface="Calibri"/>
                        </a:rPr>
                        <a:t> l</a:t>
                      </a:r>
                      <a:r>
                        <a:rPr lang="es-PE" sz="1800" dirty="0" smtClean="0">
                          <a:latin typeface="+mn-lt"/>
                          <a:cs typeface="Calibri"/>
                        </a:rPr>
                        <a:t>os jóv</a:t>
                      </a:r>
                      <a:r>
                        <a:rPr lang="es-PE" sz="1800" spc="-9" dirty="0" smtClean="0">
                          <a:latin typeface="+mn-lt"/>
                          <a:cs typeface="Calibri"/>
                        </a:rPr>
                        <a:t>e</a:t>
                      </a:r>
                      <a:r>
                        <a:rPr lang="es-PE" sz="1800" dirty="0" smtClean="0">
                          <a:latin typeface="+mn-lt"/>
                          <a:cs typeface="Calibri"/>
                        </a:rPr>
                        <a:t>n</a:t>
                      </a:r>
                      <a:r>
                        <a:rPr lang="es-PE" sz="1800" spc="-4" dirty="0" smtClean="0">
                          <a:latin typeface="+mn-lt"/>
                          <a:cs typeface="Calibri"/>
                        </a:rPr>
                        <a:t>e</a:t>
                      </a:r>
                      <a:r>
                        <a:rPr lang="es-PE" sz="1800" dirty="0" smtClean="0">
                          <a:latin typeface="+mn-lt"/>
                          <a:cs typeface="Calibri"/>
                        </a:rPr>
                        <a:t>s goc</a:t>
                      </a:r>
                      <a:r>
                        <a:rPr lang="es-PE" sz="1800" spc="-9" dirty="0" smtClean="0">
                          <a:latin typeface="+mn-lt"/>
                          <a:cs typeface="Calibri"/>
                        </a:rPr>
                        <a:t>e</a:t>
                      </a:r>
                      <a:r>
                        <a:rPr lang="es-PE" sz="1800" dirty="0" smtClean="0">
                          <a:latin typeface="+mn-lt"/>
                          <a:cs typeface="Calibri"/>
                        </a:rPr>
                        <a:t>n</a:t>
                      </a:r>
                      <a:r>
                        <a:rPr lang="es-PE" sz="1800" spc="29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es-PE" sz="1800" dirty="0" smtClean="0">
                          <a:latin typeface="+mn-lt"/>
                          <a:cs typeface="Calibri"/>
                        </a:rPr>
                        <a:t>de</a:t>
                      </a:r>
                      <a:r>
                        <a:rPr lang="es-PE" sz="1800" spc="-14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es-PE" sz="1800" dirty="0" smtClean="0">
                          <a:latin typeface="+mn-lt"/>
                          <a:cs typeface="Calibri"/>
                        </a:rPr>
                        <a:t>b</a:t>
                      </a:r>
                      <a:r>
                        <a:rPr lang="es-PE" sz="1800" spc="25" dirty="0" smtClean="0">
                          <a:latin typeface="+mn-lt"/>
                          <a:cs typeface="Calibri"/>
                        </a:rPr>
                        <a:t>u</a:t>
                      </a:r>
                      <a:r>
                        <a:rPr lang="es-PE" sz="1800" spc="-4" dirty="0" smtClean="0">
                          <a:latin typeface="+mn-lt"/>
                          <a:cs typeface="Calibri"/>
                        </a:rPr>
                        <a:t>e</a:t>
                      </a:r>
                      <a:r>
                        <a:rPr lang="es-PE" sz="1800" dirty="0" smtClean="0">
                          <a:latin typeface="+mn-lt"/>
                          <a:cs typeface="Calibri"/>
                        </a:rPr>
                        <a:t>na</a:t>
                      </a:r>
                      <a:r>
                        <a:rPr lang="es-PE" sz="1800" spc="-14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es-PE" sz="1800" spc="9" dirty="0" smtClean="0">
                          <a:latin typeface="+mn-lt"/>
                          <a:cs typeface="Calibri"/>
                        </a:rPr>
                        <a:t>sa</a:t>
                      </a:r>
                      <a:r>
                        <a:rPr lang="es-PE" sz="1800" spc="4" dirty="0" smtClean="0">
                          <a:latin typeface="+mn-lt"/>
                          <a:cs typeface="Calibri"/>
                        </a:rPr>
                        <a:t>l</a:t>
                      </a:r>
                      <a:r>
                        <a:rPr lang="es-PE" sz="1800" dirty="0" smtClean="0">
                          <a:latin typeface="+mn-lt"/>
                          <a:cs typeface="Calibri"/>
                        </a:rPr>
                        <a:t>ud</a:t>
                      </a:r>
                      <a:r>
                        <a:rPr lang="es-PE" sz="1800" spc="-4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es-PE" sz="1800" spc="4" dirty="0" smtClean="0">
                          <a:latin typeface="+mn-lt"/>
                          <a:cs typeface="Calibri"/>
                        </a:rPr>
                        <a:t>fí</a:t>
                      </a:r>
                      <a:r>
                        <a:rPr lang="es-PE" sz="1800" spc="-9" dirty="0" smtClean="0">
                          <a:latin typeface="+mn-lt"/>
                          <a:cs typeface="Calibri"/>
                        </a:rPr>
                        <a:t>s</a:t>
                      </a:r>
                      <a:r>
                        <a:rPr lang="es-PE" sz="1800" spc="4" dirty="0" smtClean="0">
                          <a:latin typeface="+mn-lt"/>
                          <a:cs typeface="Calibri"/>
                        </a:rPr>
                        <a:t>i</a:t>
                      </a:r>
                      <a:r>
                        <a:rPr lang="es-PE" sz="1800" spc="-4" dirty="0" smtClean="0">
                          <a:latin typeface="+mn-lt"/>
                          <a:cs typeface="Calibri"/>
                        </a:rPr>
                        <a:t>c</a:t>
                      </a:r>
                      <a:r>
                        <a:rPr lang="es-PE" sz="1800" dirty="0" smtClean="0">
                          <a:latin typeface="+mn-lt"/>
                          <a:cs typeface="Calibri"/>
                        </a:rPr>
                        <a:t>a</a:t>
                      </a:r>
                      <a:r>
                        <a:rPr lang="es-PE" sz="1800" spc="-14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es-PE" sz="1800" dirty="0" smtClean="0">
                          <a:latin typeface="+mn-lt"/>
                          <a:cs typeface="Calibri"/>
                        </a:rPr>
                        <a:t>y</a:t>
                      </a:r>
                      <a:r>
                        <a:rPr lang="es-PE" sz="1800" spc="-4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es-PE" sz="1800" dirty="0" smtClean="0">
                          <a:latin typeface="+mn-lt"/>
                          <a:cs typeface="Calibri"/>
                        </a:rPr>
                        <a:t>m</a:t>
                      </a:r>
                      <a:r>
                        <a:rPr lang="es-PE" sz="1800" spc="-4" dirty="0" smtClean="0">
                          <a:latin typeface="+mn-lt"/>
                          <a:cs typeface="Calibri"/>
                        </a:rPr>
                        <a:t>e</a:t>
                      </a:r>
                      <a:r>
                        <a:rPr lang="es-PE" sz="1800" dirty="0" smtClean="0">
                          <a:latin typeface="+mn-lt"/>
                          <a:cs typeface="Calibri"/>
                        </a:rPr>
                        <a:t>n</a:t>
                      </a:r>
                      <a:r>
                        <a:rPr lang="es-PE" sz="1800" spc="14" dirty="0" smtClean="0">
                          <a:latin typeface="+mn-lt"/>
                          <a:cs typeface="Calibri"/>
                        </a:rPr>
                        <a:t>t</a:t>
                      </a:r>
                      <a:r>
                        <a:rPr lang="es-PE" sz="1800" spc="-4" dirty="0" smtClean="0">
                          <a:latin typeface="+mn-lt"/>
                          <a:cs typeface="Calibri"/>
                        </a:rPr>
                        <a:t>a</a:t>
                      </a:r>
                      <a:r>
                        <a:rPr lang="es-PE" sz="1800" dirty="0" smtClean="0">
                          <a:latin typeface="+mn-lt"/>
                          <a:cs typeface="Calibri"/>
                        </a:rPr>
                        <a:t>l</a:t>
                      </a:r>
                      <a:endParaRPr lang="es-PE" sz="1800" b="0" spc="-9" dirty="0" smtClean="0">
                        <a:latin typeface="+mn-lt"/>
                        <a:cs typeface="Calibri"/>
                      </a:endParaRPr>
                    </a:p>
                    <a:p>
                      <a:endParaRPr lang="es-PE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27935">
                <a:tc gridSpan="2"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EN EL EJE DE DESARROLLO ECONOMICO</a:t>
                      </a:r>
                      <a:endParaRPr lang="es-PE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Propiciar mayor acceso de la juventud a los puestos de trabajo formales en la región, sin distinción de género, religión ni origen</a:t>
                      </a:r>
                    </a:p>
                    <a:p>
                      <a:endParaRPr lang="es-PE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Imagen 3" descr="D:\todas las diapositivas\LogoMesaconc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313" y="116632"/>
            <a:ext cx="8001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dirty="0" smtClean="0"/>
              <a:t>GUL/Sec. </a:t>
            </a:r>
            <a:r>
              <a:rPr lang="en-US" dirty="0" err="1" smtClean="0"/>
              <a:t>Ejec</a:t>
            </a:r>
            <a:r>
              <a:rPr lang="en-US" dirty="0" smtClean="0"/>
              <a:t>.-MCLCP – ABRIL 2017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77233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FBA2-4271-4196-B548-54FBFD5D1654}" type="slidenum">
              <a:rPr lang="es-PE" smtClean="0"/>
              <a:pPr/>
              <a:t>25</a:t>
            </a:fld>
            <a:endParaRPr lang="es-PE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15467"/>
              </p:ext>
            </p:extLst>
          </p:nvPr>
        </p:nvGraphicFramePr>
        <p:xfrm>
          <a:off x="179512" y="116632"/>
          <a:ext cx="8496944" cy="49414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40"/>
                <a:gridCol w="6336704"/>
              </a:tblGrid>
              <a:tr h="83201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TEMA PRIORIZADO</a:t>
                      </a:r>
                      <a:endParaRPr lang="es-PE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dirty="0" smtClean="0"/>
                        <a:t>OBJETIVO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195142"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/>
                        <a:t>EN EL EJE DE DESARROLLO AMBIENTAL Y TERRITORIAL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1623"/>
                        </a:lnSpc>
                      </a:pPr>
                      <a:r>
                        <a:rPr lang="es-PE" sz="1800" b="0" spc="-9" dirty="0" smtClean="0">
                          <a:latin typeface="+mn-lt"/>
                          <a:cs typeface="Calibri"/>
                        </a:rPr>
                        <a:t>Fomentar la participación juvenil en la educación ambiental, inculcándoles el respeto al ambiente, fomentando actividades de mitigación del cambio climático y prevención del riesgo de desastres.</a:t>
                      </a:r>
                    </a:p>
                    <a:p>
                      <a:pPr marL="12700" algn="just">
                        <a:lnSpc>
                          <a:spcPct val="101623"/>
                        </a:lnSpc>
                      </a:pPr>
                      <a:endParaRPr lang="es-PE" sz="1800" b="0" spc="-9" dirty="0" smtClean="0">
                        <a:latin typeface="+mn-lt"/>
                        <a:cs typeface="Calibri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91149"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EN EL EJE DE DESARROLLO INSTITUCIONAL</a:t>
                      </a:r>
                      <a:endParaRPr lang="es-PE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Fomentar la participación masiva de los jóvenes en la toma de decisiones de gobierno local y regional.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327935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PARA</a:t>
                      </a:r>
                      <a:r>
                        <a:rPr lang="es-MX" baseline="0" dirty="0" smtClean="0"/>
                        <a:t> LA INTERCULTURALIDAD</a:t>
                      </a:r>
                      <a:endParaRPr lang="es-PE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/>
                      <a:r>
                        <a:rPr lang="es-PE" dirty="0" smtClean="0"/>
                        <a:t>Lograr que los jóvenes se identifiquen con su región y su cultura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Imagen 3" descr="D:\todas las diapositivas\LogoMesaconc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313" y="116632"/>
            <a:ext cx="8001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dirty="0" smtClean="0"/>
              <a:t>GUL/Sec. </a:t>
            </a:r>
            <a:r>
              <a:rPr lang="en-US" dirty="0" err="1" smtClean="0"/>
              <a:t>Ejec</a:t>
            </a:r>
            <a:r>
              <a:rPr lang="en-US" dirty="0" smtClean="0"/>
              <a:t>.-MCLCP – ABRIL 2017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837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dirty="0" smtClean="0"/>
              <a:t>GUL/Sec. </a:t>
            </a:r>
            <a:r>
              <a:rPr lang="en-US" dirty="0" err="1" smtClean="0"/>
              <a:t>Ejec</a:t>
            </a:r>
            <a:r>
              <a:rPr lang="en-US" dirty="0" smtClean="0"/>
              <a:t>.-MCLCP – ABRIL 2017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8492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08003" y="2144446"/>
            <a:ext cx="7594991" cy="2108393"/>
          </a:xfrm>
        </p:spPr>
        <p:txBody>
          <a:bodyPr>
            <a:noAutofit/>
          </a:bodyPr>
          <a:lstStyle/>
          <a:p>
            <a:r>
              <a:rPr lang="es-PE" sz="3600" dirty="0">
                <a:solidFill>
                  <a:schemeClr val="tx1"/>
                </a:solidFill>
              </a:rPr>
              <a:t>3.- La experiencia de seguimiento concertado de políticas y presupuestos públicos</a:t>
            </a:r>
          </a:p>
        </p:txBody>
      </p:sp>
      <p:sp>
        <p:nvSpPr>
          <p:cNvPr id="3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dirty="0" smtClean="0"/>
              <a:t>GUL/Sec. </a:t>
            </a:r>
            <a:r>
              <a:rPr lang="en-US" dirty="0" err="1" smtClean="0"/>
              <a:t>Ejec</a:t>
            </a:r>
            <a:r>
              <a:rPr lang="en-US" dirty="0" smtClean="0"/>
              <a:t>.-MCLCP – ABRIL 2017</a:t>
            </a:r>
            <a:endParaRPr lang="es-PE" dirty="0"/>
          </a:p>
        </p:txBody>
      </p:sp>
      <p:pic>
        <p:nvPicPr>
          <p:cNvPr id="5" name="Imagen 3" descr="D:\todas las diapositivas\LogoMesaconc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62" y="357166"/>
            <a:ext cx="8001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55" y="332656"/>
            <a:ext cx="7742013" cy="91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7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115616" y="981261"/>
            <a:ext cx="7543800" cy="1450757"/>
          </a:xfrm>
        </p:spPr>
        <p:txBody>
          <a:bodyPr/>
          <a:lstStyle/>
          <a:p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¿Quiénes participan en el seguimiento concertado?</a:t>
            </a:r>
            <a:endParaRPr lang="es-P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FBA2-4271-4196-B548-54FBFD5D1654}" type="slidenum">
              <a:rPr lang="es-PE" smtClean="0"/>
              <a:pPr/>
              <a:t>28</a:t>
            </a:fld>
            <a:endParaRPr lang="es-PE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134" y="2996952"/>
            <a:ext cx="5782068" cy="2026924"/>
          </a:xfrm>
          <a:prstGeom prst="rect">
            <a:avLst/>
          </a:prstGeom>
        </p:spPr>
      </p:pic>
      <p:pic>
        <p:nvPicPr>
          <p:cNvPr id="10" name="Imagen 3" descr="D:\todas las diapositivas\LogoMesaconc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619" y="35904"/>
            <a:ext cx="8001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06" y="35295"/>
            <a:ext cx="7742013" cy="537286"/>
          </a:xfrm>
          <a:prstGeom prst="rect">
            <a:avLst/>
          </a:prstGeom>
        </p:spPr>
      </p:pic>
      <p:sp>
        <p:nvSpPr>
          <p:cNvPr id="12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dirty="0" smtClean="0"/>
              <a:t>GUL/Sec. </a:t>
            </a:r>
            <a:r>
              <a:rPr lang="en-US" dirty="0" err="1" smtClean="0"/>
              <a:t>Ejec</a:t>
            </a:r>
            <a:r>
              <a:rPr lang="en-US" dirty="0" smtClean="0"/>
              <a:t>.-MCLCP – ABRIL 2017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131471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FBA2-4271-4196-B548-54FBFD5D1654}" type="slidenum">
              <a:rPr lang="es-PE" smtClean="0"/>
              <a:pPr/>
              <a:t>29</a:t>
            </a:fld>
            <a:endParaRPr lang="es-PE"/>
          </a:p>
        </p:txBody>
      </p:sp>
      <p:sp>
        <p:nvSpPr>
          <p:cNvPr id="5" name="Título 8"/>
          <p:cNvSpPr>
            <a:spLocks noGrp="1"/>
          </p:cNvSpPr>
          <p:nvPr>
            <p:ph type="title"/>
          </p:nvPr>
        </p:nvSpPr>
        <p:spPr>
          <a:xfrm>
            <a:off x="865563" y="820785"/>
            <a:ext cx="7543800" cy="766132"/>
          </a:xfrm>
        </p:spPr>
        <p:txBody>
          <a:bodyPr>
            <a:normAutofit/>
          </a:bodyPr>
          <a:lstStyle/>
          <a:p>
            <a:pPr algn="ctr"/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Principales pasos del SC</a:t>
            </a:r>
            <a:endParaRPr lang="es-PE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Imagen 3" descr="D:\todas las diapositivas\LogoMesaconc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619" y="35904"/>
            <a:ext cx="8001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06" y="35295"/>
            <a:ext cx="7742013" cy="53728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2616" t="19376" r="-2616" b="4330"/>
          <a:stretch/>
        </p:blipFill>
        <p:spPr>
          <a:xfrm>
            <a:off x="2046981" y="1844823"/>
            <a:ext cx="5052418" cy="4536505"/>
          </a:xfrm>
          <a:prstGeom prst="rect">
            <a:avLst/>
          </a:prstGeom>
        </p:spPr>
      </p:pic>
      <p:sp>
        <p:nvSpPr>
          <p:cNvPr id="9" name="Marcador de pie de página 1"/>
          <p:cNvSpPr txBox="1">
            <a:spLocks/>
          </p:cNvSpPr>
          <p:nvPr/>
        </p:nvSpPr>
        <p:spPr>
          <a:xfrm>
            <a:off x="2555776" y="6456671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GUL/Sec. </a:t>
            </a:r>
            <a:r>
              <a:rPr lang="en-US" dirty="0" err="1" smtClean="0"/>
              <a:t>Ejec</a:t>
            </a:r>
            <a:r>
              <a:rPr lang="en-US" dirty="0" smtClean="0"/>
              <a:t>.-MCLCP – ABRIL 2017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97481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355" y="2780759"/>
            <a:ext cx="2765349" cy="1393398"/>
          </a:xfrm>
        </p:spPr>
        <p:txBody>
          <a:bodyPr/>
          <a:lstStyle/>
          <a:p>
            <a:pPr algn="ctr">
              <a:defRPr/>
            </a:pPr>
            <a:r>
              <a:rPr lang="es-ES" sz="3301" dirty="0">
                <a:solidFill>
                  <a:schemeClr val="tx2"/>
                </a:solidFill>
              </a:rPr>
              <a:t>¿Quién lo promueve?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5070629"/>
              </p:ext>
            </p:extLst>
          </p:nvPr>
        </p:nvGraphicFramePr>
        <p:xfrm>
          <a:off x="323528" y="1430258"/>
          <a:ext cx="7867816" cy="4519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s-PE" smtClean="0"/>
              <a:pPr/>
              <a:t>3</a:t>
            </a:fld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355" y="332656"/>
            <a:ext cx="8030045" cy="1296144"/>
          </a:xfrm>
          <a:prstGeom prst="rect">
            <a:avLst/>
          </a:prstGeom>
        </p:spPr>
      </p:pic>
      <p:pic>
        <p:nvPicPr>
          <p:cNvPr id="7" name="Imagen 3" descr="D:\todas las diapositivas\LogoMesaconce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18757"/>
            <a:ext cx="8001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dirty="0" smtClean="0"/>
              <a:t>GUL/Sec. </a:t>
            </a:r>
            <a:r>
              <a:rPr lang="en-US" dirty="0" err="1" smtClean="0"/>
              <a:t>Ejec</a:t>
            </a:r>
            <a:r>
              <a:rPr lang="en-US" dirty="0" smtClean="0"/>
              <a:t>.-MCLCP – ABRIL 2017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78535170"/>
      </p:ext>
    </p:extLst>
  </p:cSld>
  <p:clrMapOvr>
    <a:masterClrMapping/>
  </p:clrMapOvr>
  <p:transition spd="med" advTm="1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1107170" y="876353"/>
            <a:ext cx="7543800" cy="1512014"/>
          </a:xfrm>
        </p:spPr>
        <p:txBody>
          <a:bodyPr>
            <a:normAutofit fontScale="90000"/>
          </a:bodyPr>
          <a:lstStyle/>
          <a:p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¿Qué se necesita para un seguimiento exitoso?</a:t>
            </a:r>
            <a:r>
              <a:rPr lang="es-PE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s-PE" dirty="0">
                <a:solidFill>
                  <a:schemeClr val="accent2">
                    <a:lumMod val="75000"/>
                  </a:schemeClr>
                </a:solidFill>
              </a:rPr>
            </a:br>
            <a:endParaRPr lang="es-PE" dirty="0"/>
          </a:p>
        </p:txBody>
      </p:sp>
      <p:sp>
        <p:nvSpPr>
          <p:cNvPr id="5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GUL/Sec. </a:t>
            </a:r>
            <a:r>
              <a:rPr lang="en-US" dirty="0" err="1" smtClean="0"/>
              <a:t>Ejec</a:t>
            </a:r>
            <a:r>
              <a:rPr lang="en-US" dirty="0" smtClean="0"/>
              <a:t>.-MCLCP – ABRIL 2017</a:t>
            </a:r>
            <a:endParaRPr lang="es-PE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FBA2-4271-4196-B548-54FBFD5D1654}" type="slidenum">
              <a:rPr lang="es-PE" smtClean="0"/>
              <a:pPr/>
              <a:t>30</a:t>
            </a:fld>
            <a:endParaRPr lang="es-PE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27149"/>
          <a:stretch/>
        </p:blipFill>
        <p:spPr>
          <a:xfrm>
            <a:off x="355418" y="2552925"/>
            <a:ext cx="8181404" cy="2511919"/>
          </a:xfrm>
          <a:prstGeom prst="rect">
            <a:avLst/>
          </a:prstGeom>
        </p:spPr>
      </p:pic>
      <p:sp>
        <p:nvSpPr>
          <p:cNvPr id="8" name="Título 8"/>
          <p:cNvSpPr txBox="1">
            <a:spLocks/>
          </p:cNvSpPr>
          <p:nvPr/>
        </p:nvSpPr>
        <p:spPr>
          <a:xfrm>
            <a:off x="801290" y="1710982"/>
            <a:ext cx="7543800" cy="7661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PE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Imagen 3" descr="D:\todas las diapositivas\LogoMesaconc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619" y="35904"/>
            <a:ext cx="8001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06" y="35295"/>
            <a:ext cx="7742013" cy="53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633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601714"/>
            <a:ext cx="5328591" cy="3763390"/>
          </a:xfrm>
          <a:prstGeom prst="rect">
            <a:avLst/>
          </a:prstGeom>
        </p:spPr>
      </p:pic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s-PE" smtClean="0"/>
              <a:pPr/>
              <a:t>31</a:t>
            </a:fld>
            <a:endParaRPr lang="es-PE"/>
          </a:p>
        </p:txBody>
      </p:sp>
      <p:sp>
        <p:nvSpPr>
          <p:cNvPr id="2" name="CuadroTexto 1"/>
          <p:cNvSpPr txBox="1"/>
          <p:nvPr/>
        </p:nvSpPr>
        <p:spPr>
          <a:xfrm>
            <a:off x="1580649" y="4581641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000" b="1" dirty="0" smtClean="0">
                <a:solidFill>
                  <a:srgbClr val="0070C0"/>
                </a:solidFill>
              </a:rPr>
              <a:t>GRACIAS POR SU ATENCION </a:t>
            </a:r>
            <a:endParaRPr lang="es-PE" sz="4000" b="1" dirty="0">
              <a:solidFill>
                <a:srgbClr val="0070C0"/>
              </a:solidFill>
            </a:endParaRPr>
          </a:p>
        </p:txBody>
      </p:sp>
      <p:pic>
        <p:nvPicPr>
          <p:cNvPr id="6" name="Imagen 3" descr="D:\todas las diapositivas\LogoMesaconc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125" y="-1000"/>
            <a:ext cx="8001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358" y="25650"/>
            <a:ext cx="7992888" cy="576064"/>
          </a:xfrm>
          <a:prstGeom prst="rect">
            <a:avLst/>
          </a:prstGeom>
        </p:spPr>
      </p:pic>
      <p:sp>
        <p:nvSpPr>
          <p:cNvPr id="8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dirty="0" smtClean="0"/>
              <a:t>GUL/Sec. </a:t>
            </a:r>
            <a:r>
              <a:rPr lang="en-US" dirty="0" err="1" smtClean="0"/>
              <a:t>Ejec</a:t>
            </a:r>
            <a:r>
              <a:rPr lang="en-US" dirty="0" smtClean="0"/>
              <a:t>.-MCLCP – ABRIL 2017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0697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240895"/>
            <a:ext cx="6149725" cy="123743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s-E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¿Qué temas plantea?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9575692"/>
              </p:ext>
            </p:extLst>
          </p:nvPr>
        </p:nvGraphicFramePr>
        <p:xfrm>
          <a:off x="1485096" y="1808398"/>
          <a:ext cx="7479392" cy="4212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s-PE" smtClean="0"/>
              <a:pPr/>
              <a:t>4</a:t>
            </a:fld>
            <a:endParaRPr lang="es-PE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528" y="1916832"/>
            <a:ext cx="3384376" cy="4104456"/>
          </a:xfrm>
          <a:prstGeom prst="rect">
            <a:avLst/>
          </a:prstGeom>
        </p:spPr>
      </p:pic>
      <p:sp>
        <p:nvSpPr>
          <p:cNvPr id="4" name="Flecha arriba y abajo 3"/>
          <p:cNvSpPr/>
          <p:nvPr/>
        </p:nvSpPr>
        <p:spPr>
          <a:xfrm>
            <a:off x="8409363" y="2060848"/>
            <a:ext cx="339101" cy="352839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Imagen 3" descr="D:\todas las diapositivas\LogoMesaconce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0357"/>
            <a:ext cx="8001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dirty="0" smtClean="0"/>
              <a:t>GUL/Sec. </a:t>
            </a:r>
            <a:r>
              <a:rPr lang="en-US" dirty="0" err="1" smtClean="0"/>
              <a:t>Ejec</a:t>
            </a:r>
            <a:r>
              <a:rPr lang="en-US" dirty="0" smtClean="0"/>
              <a:t>.-MCLCP – ABRIL 2017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2480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2021"/>
            <a:ext cx="7812360" cy="69669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PE" sz="2400" b="1" dirty="0">
                <a:solidFill>
                  <a:schemeClr val="accent2">
                    <a:lumMod val="75000"/>
                  </a:schemeClr>
                </a:solidFill>
              </a:rPr>
              <a:t>Articulación de </a:t>
            </a:r>
            <a:r>
              <a:rPr lang="es-PE" sz="2400" b="1" dirty="0" smtClean="0">
                <a:solidFill>
                  <a:schemeClr val="accent2">
                    <a:lumMod val="75000"/>
                  </a:schemeClr>
                </a:solidFill>
              </a:rPr>
              <a:t>las </a:t>
            </a:r>
            <a:r>
              <a:rPr lang="es-PE" sz="2400" b="1" dirty="0">
                <a:solidFill>
                  <a:schemeClr val="accent2">
                    <a:lumMod val="75000"/>
                  </a:schemeClr>
                </a:solidFill>
              </a:rPr>
              <a:t>prioridades con otras dimensiones del </a:t>
            </a:r>
            <a:r>
              <a:rPr lang="es-PE" sz="2400" b="1" dirty="0" smtClean="0">
                <a:solidFill>
                  <a:schemeClr val="accent2">
                    <a:lumMod val="75000"/>
                  </a:schemeClr>
                </a:solidFill>
              </a:rPr>
              <a:t>desarrollo humano </a:t>
            </a:r>
            <a:endParaRPr lang="es-E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1560"/>
            <a:ext cx="8352928" cy="540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s-PE" smtClean="0"/>
              <a:pPr/>
              <a:t>5</a:t>
            </a:fld>
            <a:endParaRPr lang="es-PE"/>
          </a:p>
        </p:txBody>
      </p:sp>
      <p:pic>
        <p:nvPicPr>
          <p:cNvPr id="6" name="Imagen 3" descr="D:\todas las diapositivas\LogoMesaconc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94" y="95919"/>
            <a:ext cx="8001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dirty="0" smtClean="0"/>
              <a:t>GUL/Sec. </a:t>
            </a:r>
            <a:r>
              <a:rPr lang="en-US" dirty="0" err="1" smtClean="0"/>
              <a:t>Ejec</a:t>
            </a:r>
            <a:r>
              <a:rPr lang="en-US" dirty="0" smtClean="0"/>
              <a:t>.-MCLCP – ABRIL 2017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6239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573" y="1716775"/>
            <a:ext cx="3273621" cy="423443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747938" y="1047771"/>
            <a:ext cx="1745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400" b="1" dirty="0">
                <a:solidFill>
                  <a:srgbClr val="002060"/>
                </a:solidFill>
                <a:latin typeface="Berlin Sans FB Demi" panose="020E0802020502020306" pitchFamily="34" charset="0"/>
                <a:cs typeface="Adobe Devanagari" panose="02040503050201020203" pitchFamily="18" charset="0"/>
              </a:rPr>
              <a:t>ACUERDOS</a:t>
            </a:r>
            <a:endParaRPr lang="es-ES" sz="2400" b="1" dirty="0">
              <a:solidFill>
                <a:srgbClr val="002060"/>
              </a:solidFill>
              <a:latin typeface="Berlin Sans FB Demi" panose="020E0802020502020306" pitchFamily="34" charset="0"/>
              <a:cs typeface="Adobe Devanagari" panose="02040503050201020203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450565" y="1051627"/>
            <a:ext cx="1655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>
                <a:solidFill>
                  <a:srgbClr val="002060"/>
                </a:solidFill>
                <a:latin typeface="Berlin Sans FB Demi" panose="020E0802020502020306" pitchFamily="34" charset="0"/>
                <a:cs typeface="Adobe Devanagari" panose="02040503050201020203" pitchFamily="18" charset="0"/>
              </a:rPr>
              <a:t>DE</a:t>
            </a:r>
            <a:endParaRPr lang="es-ES" sz="2400" b="1" dirty="0">
              <a:solidFill>
                <a:srgbClr val="002060"/>
              </a:solidFill>
              <a:latin typeface="Berlin Sans FB Demi" panose="020E0802020502020306" pitchFamily="34" charset="0"/>
              <a:cs typeface="Adobe Devanagari" panose="02040503050201020203" pitchFamily="18" charset="0"/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2970807" y="1053496"/>
            <a:ext cx="3995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400" b="1" dirty="0">
                <a:solidFill>
                  <a:srgbClr val="002060"/>
                </a:solidFill>
                <a:latin typeface="Berlin Sans FB Demi" panose="020E0802020502020306" pitchFamily="34" charset="0"/>
                <a:cs typeface="Adobe Devanagari" panose="02040503050201020203" pitchFamily="18" charset="0"/>
              </a:rPr>
              <a:t>GOBERNABILIDAD</a:t>
            </a:r>
            <a:endParaRPr lang="es-ES" sz="2400" b="1" dirty="0">
              <a:solidFill>
                <a:srgbClr val="002060"/>
              </a:solidFill>
              <a:latin typeface="Berlin Sans FB Demi" panose="020E0802020502020306" pitchFamily="34" charset="0"/>
              <a:cs typeface="Adobe Devanagari" panose="02040503050201020203" pitchFamily="18" charset="0"/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5044694" y="1396798"/>
            <a:ext cx="20664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dirty="0">
                <a:solidFill>
                  <a:srgbClr val="002060"/>
                </a:solidFill>
                <a:latin typeface="Berlin Sans FB Demi" panose="020E0802020502020306" pitchFamily="34" charset="0"/>
              </a:rPr>
              <a:t>2015  2018</a:t>
            </a:r>
            <a:endParaRPr lang="es-ES" sz="33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2" name="Elipse 41"/>
          <p:cNvSpPr/>
          <p:nvPr/>
        </p:nvSpPr>
        <p:spPr>
          <a:xfrm>
            <a:off x="5692759" y="2689347"/>
            <a:ext cx="1418380" cy="1081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4500" dirty="0">
                <a:solidFill>
                  <a:srgbClr val="2C3C43"/>
                </a:solidFill>
                <a:latin typeface="Berlin Sans FB Demi" panose="020E0802020502020306" pitchFamily="34" charset="0"/>
              </a:rPr>
              <a:t>158</a:t>
            </a:r>
            <a:endParaRPr lang="es-ES" sz="1350" dirty="0"/>
          </a:p>
        </p:txBody>
      </p:sp>
      <p:grpSp>
        <p:nvGrpSpPr>
          <p:cNvPr id="3" name="2 Grupo"/>
          <p:cNvGrpSpPr/>
          <p:nvPr/>
        </p:nvGrpSpPr>
        <p:grpSpPr>
          <a:xfrm>
            <a:off x="106424" y="2308063"/>
            <a:ext cx="2919119" cy="738664"/>
            <a:chOff x="141896" y="1934413"/>
            <a:chExt cx="3892158" cy="984885"/>
          </a:xfrm>
        </p:grpSpPr>
        <p:sp>
          <p:nvSpPr>
            <p:cNvPr id="44" name="CuadroTexto 43"/>
            <p:cNvSpPr txBox="1"/>
            <p:nvPr/>
          </p:nvSpPr>
          <p:spPr>
            <a:xfrm>
              <a:off x="1269031" y="1934413"/>
              <a:ext cx="2765023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2100" dirty="0">
                  <a:latin typeface="Berlin Sans FB Demi" panose="020E0802020502020306" pitchFamily="34" charset="0"/>
                </a:rPr>
                <a:t>58 Acuerdos provinciales</a:t>
              </a:r>
              <a:endParaRPr lang="es-ES" sz="2100" dirty="0">
                <a:latin typeface="Berlin Sans FB Demi" panose="020E0802020502020306" pitchFamily="34" charset="0"/>
              </a:endParaRPr>
            </a:p>
          </p:txBody>
        </p:sp>
        <p:sp>
          <p:nvSpPr>
            <p:cNvPr id="48" name="Flecha derecha 47"/>
            <p:cNvSpPr/>
            <p:nvPr/>
          </p:nvSpPr>
          <p:spPr>
            <a:xfrm>
              <a:off x="141896" y="2169928"/>
              <a:ext cx="1058092" cy="4983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/>
            </a:p>
          </p:txBody>
        </p:sp>
      </p:grpSp>
      <p:grpSp>
        <p:nvGrpSpPr>
          <p:cNvPr id="4" name="3 Grupo"/>
          <p:cNvGrpSpPr/>
          <p:nvPr/>
        </p:nvGrpSpPr>
        <p:grpSpPr>
          <a:xfrm>
            <a:off x="456607" y="3607421"/>
            <a:ext cx="2915072" cy="738664"/>
            <a:chOff x="608810" y="3666892"/>
            <a:chExt cx="3886762" cy="984884"/>
          </a:xfrm>
        </p:grpSpPr>
        <p:sp>
          <p:nvSpPr>
            <p:cNvPr id="45" name="CuadroTexto 44"/>
            <p:cNvSpPr txBox="1"/>
            <p:nvPr/>
          </p:nvSpPr>
          <p:spPr>
            <a:xfrm>
              <a:off x="1730550" y="3666892"/>
              <a:ext cx="2765022" cy="984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2100" dirty="0">
                  <a:latin typeface="Berlin Sans FB Demi" panose="020E0802020502020306" pitchFamily="34" charset="0"/>
                </a:rPr>
                <a:t>74 Acuerdos distritales</a:t>
              </a:r>
              <a:endParaRPr lang="es-ES" sz="2100" dirty="0">
                <a:latin typeface="Berlin Sans FB Demi" panose="020E0802020502020306" pitchFamily="34" charset="0"/>
              </a:endParaRPr>
            </a:p>
          </p:txBody>
        </p:sp>
        <p:sp>
          <p:nvSpPr>
            <p:cNvPr id="49" name="Flecha derecha 48"/>
            <p:cNvSpPr/>
            <p:nvPr/>
          </p:nvSpPr>
          <p:spPr>
            <a:xfrm>
              <a:off x="608810" y="3892382"/>
              <a:ext cx="1045455" cy="5251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/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709572" y="4642979"/>
            <a:ext cx="2880137" cy="1424854"/>
            <a:chOff x="946093" y="5047637"/>
            <a:chExt cx="3840182" cy="1899804"/>
          </a:xfrm>
        </p:grpSpPr>
        <p:sp>
          <p:nvSpPr>
            <p:cNvPr id="50" name="Flecha derecha 49"/>
            <p:cNvSpPr/>
            <p:nvPr/>
          </p:nvSpPr>
          <p:spPr>
            <a:xfrm>
              <a:off x="946093" y="5568676"/>
              <a:ext cx="1045455" cy="525176"/>
            </a:xfrm>
            <a:prstGeom prst="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/>
            </a:p>
          </p:txBody>
        </p:sp>
        <p:sp>
          <p:nvSpPr>
            <p:cNvPr id="51" name="CuadroTexto 50"/>
            <p:cNvSpPr txBox="1"/>
            <p:nvPr/>
          </p:nvSpPr>
          <p:spPr>
            <a:xfrm>
              <a:off x="2341357" y="5047637"/>
              <a:ext cx="154340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2400" dirty="0">
                  <a:latin typeface="Berlin Sans FB Demi" panose="020E0802020502020306" pitchFamily="34" charset="0"/>
                </a:rPr>
                <a:t>85.9%</a:t>
              </a:r>
              <a:endParaRPr lang="es-ES" sz="2400" dirty="0">
                <a:latin typeface="Berlin Sans FB Demi" panose="020E0802020502020306" pitchFamily="34" charset="0"/>
              </a:endParaRPr>
            </a:p>
          </p:txBody>
        </p:sp>
        <p:sp>
          <p:nvSpPr>
            <p:cNvPr id="52" name="CuadroTexto 51"/>
            <p:cNvSpPr txBox="1"/>
            <p:nvPr/>
          </p:nvSpPr>
          <p:spPr>
            <a:xfrm>
              <a:off x="2021253" y="5531670"/>
              <a:ext cx="2765022" cy="1415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2100" dirty="0">
                  <a:latin typeface="Berlin Sans FB Demi" panose="020E0802020502020306" pitchFamily="34" charset="0"/>
                </a:rPr>
                <a:t>Candidatos a Presidencias Regionales</a:t>
              </a:r>
              <a:endParaRPr lang="es-ES" sz="2100" dirty="0">
                <a:latin typeface="Berlin Sans FB Demi" panose="020E0802020502020306" pitchFamily="34" charset="0"/>
              </a:endParaRPr>
            </a:p>
          </p:txBody>
        </p:sp>
      </p:grpSp>
      <p:sp>
        <p:nvSpPr>
          <p:cNvPr id="18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dirty="0" smtClean="0"/>
              <a:t>GUL/Sec. </a:t>
            </a:r>
            <a:r>
              <a:rPr lang="en-US" dirty="0" err="1" smtClean="0"/>
              <a:t>Ejec</a:t>
            </a:r>
            <a:r>
              <a:rPr lang="en-US" dirty="0" smtClean="0"/>
              <a:t>.-MCLCP – ABRIL 2017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8048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s-PE" dirty="0" smtClean="0"/>
              <a:t>CONTRIBUCIÓN DE LOS ACUERDOS</a:t>
            </a:r>
            <a:endParaRPr lang="es-PE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55576" y="2132856"/>
            <a:ext cx="7543801" cy="4023360"/>
          </a:xfrm>
        </p:spPr>
        <p:txBody>
          <a:bodyPr>
            <a:normAutofit/>
          </a:bodyPr>
          <a:lstStyle/>
          <a:p>
            <a:pPr lvl="0"/>
            <a:r>
              <a:rPr lang="es-PE" dirty="0" smtClean="0"/>
              <a:t>Generar procesos de articulación y concertación al interior de la sociedad en torno a orientaciones y metas de la política pública incluso más allá de un periodo de gestión.</a:t>
            </a:r>
          </a:p>
          <a:p>
            <a:pPr lvl="0"/>
            <a:r>
              <a:rPr lang="es-PE" dirty="0" smtClean="0"/>
              <a:t>Generar un interés y compromiso en diversos estamentos de la sociedad desde los más jóvenes por el desarrollo sostenible de su comunidad </a:t>
            </a:r>
          </a:p>
          <a:p>
            <a:pPr lvl="0"/>
            <a:r>
              <a:rPr lang="es-PE" dirty="0" smtClean="0"/>
              <a:t>Desarrollar capacidades en los movimientos políticos para elaborar sus propuestas en diálogo con los movimientos sociales y la sociedad civil organizada.</a:t>
            </a:r>
          </a:p>
          <a:p>
            <a:pPr lvl="0"/>
            <a:r>
              <a:rPr lang="es-PE" dirty="0" smtClean="0"/>
              <a:t>Definir orientaciones y metas de política pública que constituyen el máximo común concertado que constituye el  piso mínimo común para el desempeño de los gobiernos entrantes.</a:t>
            </a:r>
            <a:endParaRPr lang="es-PE" dirty="0"/>
          </a:p>
        </p:txBody>
      </p:sp>
      <p:sp>
        <p:nvSpPr>
          <p:cNvPr id="4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dirty="0" smtClean="0"/>
              <a:t>GUL/Sec. </a:t>
            </a:r>
            <a:r>
              <a:rPr lang="en-US" dirty="0" err="1" smtClean="0"/>
              <a:t>Ejec</a:t>
            </a:r>
            <a:r>
              <a:rPr lang="en-US" dirty="0" smtClean="0"/>
              <a:t>.-MCLCP – ABRIL 2017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8792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FBA2-4271-4196-B548-54FBFD5D1654}" type="slidenum">
              <a:rPr lang="es-PE" smtClean="0"/>
              <a:pPr/>
              <a:t>8</a:t>
            </a:fld>
            <a:endParaRPr lang="es-P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0986" t="12695" r="6250" b="6250"/>
          <a:stretch>
            <a:fillRect/>
          </a:stretch>
        </p:blipFill>
        <p:spPr bwMode="auto">
          <a:xfrm>
            <a:off x="0" y="57148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dirty="0" smtClean="0"/>
              <a:t>GUL/Sec. </a:t>
            </a:r>
            <a:r>
              <a:rPr lang="en-US" dirty="0" err="1" smtClean="0"/>
              <a:t>Ejec</a:t>
            </a:r>
            <a:r>
              <a:rPr lang="en-US" dirty="0" smtClean="0"/>
              <a:t>.-MCLCP – ABRIL 2017</a:t>
            </a:r>
            <a:endParaRPr lang="es-P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FBA2-4271-4196-B548-54FBFD5D1654}" type="slidenum">
              <a:rPr lang="es-PE" smtClean="0"/>
              <a:pPr/>
              <a:t>9</a:t>
            </a:fld>
            <a:endParaRPr lang="es-P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1240" t="16601" r="21631" b="14062"/>
          <a:stretch>
            <a:fillRect/>
          </a:stretch>
        </p:blipFill>
        <p:spPr bwMode="auto">
          <a:xfrm>
            <a:off x="0" y="-21089"/>
            <a:ext cx="9144000" cy="663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2509</TotalTime>
  <Words>1579</Words>
  <Application>Microsoft Office PowerPoint</Application>
  <PresentationFormat>Presentación en pantalla (4:3)</PresentationFormat>
  <Paragraphs>219</Paragraphs>
  <Slides>31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8" baseType="lpstr">
      <vt:lpstr>Adobe Devanagari</vt:lpstr>
      <vt:lpstr>Berlin Sans FB Demi</vt:lpstr>
      <vt:lpstr>Calibri</vt:lpstr>
      <vt:lpstr>Calibri Light</vt:lpstr>
      <vt:lpstr>Times New Roman</vt:lpstr>
      <vt:lpstr>Wingdings</vt:lpstr>
      <vt:lpstr>Retrospección</vt:lpstr>
      <vt:lpstr>Presentación de PowerPoint</vt:lpstr>
      <vt:lpstr>¿Qué es el Pacto  Político Social?</vt:lpstr>
      <vt:lpstr>¿Quién lo promueve?</vt:lpstr>
      <vt:lpstr>¿Qué temas plantea?</vt:lpstr>
      <vt:lpstr>Articulación de las prioridades con otras dimensiones del desarrollo humano </vt:lpstr>
      <vt:lpstr>Presentación de PowerPoint</vt:lpstr>
      <vt:lpstr>CONTRIBUCIÓN DE LOS ACUERDOS</vt:lpstr>
      <vt:lpstr>Presentación de PowerPoint</vt:lpstr>
      <vt:lpstr>Presentación de PowerPoint</vt:lpstr>
      <vt:lpstr>Prioridades de política  EJE SOCIAL 2015 - 2018</vt:lpstr>
      <vt:lpstr>Presentación de PowerPoint</vt:lpstr>
      <vt:lpstr>Presentación de PowerPoint</vt:lpstr>
      <vt:lpstr>Prioridades de política  EJE ECONÓMICO 2015 - 2018</vt:lpstr>
      <vt:lpstr>Presentación de PowerPoint</vt:lpstr>
      <vt:lpstr>Prioridades de política  EJE DE DESARROLLO AMBIENTAL Y TERRITORIAL  2015 - 2018</vt:lpstr>
      <vt:lpstr>Presentación de PowerPoint</vt:lpstr>
      <vt:lpstr>Presentación de PowerPoint</vt:lpstr>
      <vt:lpstr>Presentación de PowerPoint</vt:lpstr>
      <vt:lpstr>Prioridades de política  EJE DE INSTITUCIONALIDAD 2015 - 2018</vt:lpstr>
      <vt:lpstr>Presentación de PowerPoint</vt:lpstr>
      <vt:lpstr>Prioridades de AGENDA INTERCULTURALIDAD 2015 - 2018</vt:lpstr>
      <vt:lpstr>Presentación de PowerPoint</vt:lpstr>
      <vt:lpstr>Prioridades de  AGENDA JOVEN 2015 - 2018</vt:lpstr>
      <vt:lpstr>Presentación de PowerPoint</vt:lpstr>
      <vt:lpstr>Presentación de PowerPoint</vt:lpstr>
      <vt:lpstr>Presentación de PowerPoint</vt:lpstr>
      <vt:lpstr>3.- La experiencia de seguimiento concertado de políticas y presupuestos públicos</vt:lpstr>
      <vt:lpstr>¿Quiénes participan en el seguimiento concertado?</vt:lpstr>
      <vt:lpstr>Principales pasos del SC</vt:lpstr>
      <vt:lpstr>¿Qué se necesita para un seguimiento exitoso? 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mtorero</dc:creator>
  <cp:lastModifiedBy>MESA1</cp:lastModifiedBy>
  <cp:revision>71</cp:revision>
  <dcterms:created xsi:type="dcterms:W3CDTF">2014-08-05T20:31:32Z</dcterms:created>
  <dcterms:modified xsi:type="dcterms:W3CDTF">2017-04-25T16:37:35Z</dcterms:modified>
</cp:coreProperties>
</file>