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266" r:id="rId4"/>
    <p:sldId id="267" r:id="rId5"/>
    <p:sldId id="270" r:id="rId6"/>
    <p:sldId id="271" r:id="rId7"/>
    <p:sldId id="273" r:id="rId8"/>
    <p:sldId id="275" r:id="rId9"/>
    <p:sldId id="276" r:id="rId10"/>
    <p:sldId id="279" r:id="rId11"/>
    <p:sldId id="280" r:id="rId12"/>
    <p:sldId id="284" r:id="rId13"/>
    <p:sldId id="286" r:id="rId14"/>
    <p:sldId id="288" r:id="rId15"/>
    <p:sldId id="289" r:id="rId16"/>
    <p:sldId id="290" r:id="rId17"/>
    <p:sldId id="292" r:id="rId18"/>
    <p:sldId id="294" r:id="rId19"/>
    <p:sldId id="295" r:id="rId20"/>
    <p:sldId id="310" r:id="rId21"/>
    <p:sldId id="312" r:id="rId22"/>
    <p:sldId id="314" r:id="rId23"/>
    <p:sldId id="315" r:id="rId24"/>
    <p:sldId id="316" r:id="rId25"/>
    <p:sldId id="318" r:id="rId26"/>
    <p:sldId id="321" r:id="rId27"/>
    <p:sldId id="322" r:id="rId28"/>
    <p:sldId id="324" r:id="rId29"/>
    <p:sldId id="326" r:id="rId30"/>
    <p:sldId id="329" r:id="rId31"/>
    <p:sldId id="330" r:id="rId32"/>
  </p:sldIdLst>
  <p:sldSz cx="5765800" cy="3244850"/>
  <p:notesSz cx="5765800" cy="324485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25" d="100"/>
          <a:sy n="225" d="100"/>
        </p:scale>
        <p:origin x="73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BF9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BF9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BF9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-2961"/>
            <a:ext cx="5575198" cy="516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BF9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9988" cy="3239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294" y="1076121"/>
            <a:ext cx="3917315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BF0000"/>
                </a:solidFill>
                <a:latin typeface="Tahoma"/>
                <a:cs typeface="Tahoma"/>
              </a:rPr>
              <a:t>Resultados </a:t>
            </a:r>
            <a:r>
              <a:rPr sz="1200" spc="-90" dirty="0">
                <a:solidFill>
                  <a:srgbClr val="BF0000"/>
                </a:solidFill>
                <a:latin typeface="Tahoma"/>
                <a:cs typeface="Tahoma"/>
              </a:rPr>
              <a:t>de </a:t>
            </a:r>
            <a:r>
              <a:rPr sz="1200" spc="-35" dirty="0">
                <a:solidFill>
                  <a:srgbClr val="BF0000"/>
                </a:solidFill>
                <a:latin typeface="Tahoma"/>
                <a:cs typeface="Tahoma"/>
              </a:rPr>
              <a:t>la </a:t>
            </a:r>
            <a:r>
              <a:rPr sz="1200" spc="-100" dirty="0" err="1">
                <a:solidFill>
                  <a:srgbClr val="BF0000"/>
                </a:solidFill>
                <a:latin typeface="Tahoma"/>
                <a:cs typeface="Tahoma"/>
              </a:rPr>
              <a:t>Evaluac</a:t>
            </a:r>
            <a:r>
              <a:rPr lang="es-PE" sz="1200" spc="-100" dirty="0" err="1">
                <a:solidFill>
                  <a:srgbClr val="BF0000"/>
                </a:solidFill>
                <a:latin typeface="Tahoma"/>
                <a:cs typeface="Tahoma"/>
              </a:rPr>
              <a:t>ió</a:t>
            </a:r>
            <a:r>
              <a:rPr sz="1200" spc="-100" dirty="0">
                <a:solidFill>
                  <a:srgbClr val="BF0000"/>
                </a:solidFill>
                <a:latin typeface="Tahoma"/>
                <a:cs typeface="Tahoma"/>
              </a:rPr>
              <a:t>n </a:t>
            </a:r>
            <a:r>
              <a:rPr sz="1200" spc="-60" dirty="0">
                <a:solidFill>
                  <a:srgbClr val="BF0000"/>
                </a:solidFill>
                <a:latin typeface="Tahoma"/>
                <a:cs typeface="Tahoma"/>
              </a:rPr>
              <a:t>Censal </a:t>
            </a:r>
            <a:r>
              <a:rPr sz="1200" spc="-90" dirty="0">
                <a:solidFill>
                  <a:srgbClr val="BF0000"/>
                </a:solidFill>
                <a:latin typeface="Tahoma"/>
                <a:cs typeface="Tahoma"/>
              </a:rPr>
              <a:t>de </a:t>
            </a:r>
            <a:r>
              <a:rPr sz="1200" spc="-45" dirty="0">
                <a:solidFill>
                  <a:srgbClr val="BF0000"/>
                </a:solidFill>
                <a:latin typeface="Tahoma"/>
                <a:cs typeface="Tahoma"/>
              </a:rPr>
              <a:t>Estudiantes </a:t>
            </a:r>
            <a:r>
              <a:rPr sz="1200" spc="-50" dirty="0">
                <a:solidFill>
                  <a:srgbClr val="BF0000"/>
                </a:solidFill>
                <a:latin typeface="Tahoma"/>
                <a:cs typeface="Tahoma"/>
              </a:rPr>
              <a:t>- </a:t>
            </a:r>
            <a:r>
              <a:rPr sz="1200" spc="25" dirty="0">
                <a:solidFill>
                  <a:srgbClr val="BF0000"/>
                </a:solidFill>
                <a:latin typeface="Tahoma"/>
                <a:cs typeface="Tahoma"/>
              </a:rPr>
              <a:t>ECE </a:t>
            </a:r>
            <a:r>
              <a:rPr sz="1200" spc="254" dirty="0">
                <a:solidFill>
                  <a:srgbClr val="BF0000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BF0000"/>
                </a:solidFill>
                <a:latin typeface="Tahoma"/>
                <a:cs typeface="Tahoma"/>
              </a:rPr>
              <a:t>2016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65" dirty="0">
                <a:solidFill>
                  <a:srgbClr val="BF0000"/>
                </a:solidFill>
                <a:latin typeface="Tahoma"/>
                <a:cs typeface="Tahoma"/>
              </a:rPr>
              <a:t>Regi</a:t>
            </a:r>
            <a:r>
              <a:rPr lang="es-PE" sz="1200" b="1" spc="-165" dirty="0" err="1">
                <a:solidFill>
                  <a:srgbClr val="BF0000"/>
                </a:solidFill>
                <a:latin typeface="Tahoma"/>
                <a:cs typeface="Tahoma"/>
              </a:rPr>
              <a:t>ó</a:t>
            </a:r>
            <a:r>
              <a:rPr sz="1200" b="1" spc="-165" dirty="0">
                <a:solidFill>
                  <a:srgbClr val="BF0000"/>
                </a:solidFill>
                <a:latin typeface="Tahoma"/>
                <a:cs typeface="Tahoma"/>
              </a:rPr>
              <a:t>n </a:t>
            </a:r>
            <a:r>
              <a:rPr sz="1200" b="1" spc="-135" dirty="0">
                <a:solidFill>
                  <a:srgbClr val="BF0000"/>
                </a:solidFill>
                <a:latin typeface="Tahoma"/>
                <a:cs typeface="Tahoma"/>
              </a:rPr>
              <a:t> </a:t>
            </a:r>
            <a:r>
              <a:rPr sz="1200" b="1" spc="-135" dirty="0" err="1">
                <a:solidFill>
                  <a:srgbClr val="BF0000"/>
                </a:solidFill>
                <a:latin typeface="Tahoma"/>
                <a:cs typeface="Tahoma"/>
              </a:rPr>
              <a:t>Apur</a:t>
            </a:r>
            <a:r>
              <a:rPr lang="es-PE" sz="1200" b="1" spc="-135" dirty="0">
                <a:solidFill>
                  <a:srgbClr val="BF0000"/>
                </a:solidFill>
                <a:latin typeface="Tahoma"/>
                <a:cs typeface="Tahoma"/>
              </a:rPr>
              <a:t>í</a:t>
            </a:r>
            <a:r>
              <a:rPr sz="1200" b="1" spc="-135" dirty="0">
                <a:solidFill>
                  <a:srgbClr val="BF0000"/>
                </a:solidFill>
                <a:latin typeface="Tahoma"/>
                <a:cs typeface="Tahoma"/>
              </a:rPr>
              <a:t>mac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74625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74625"/>
            <a:ext cx="383852" cy="4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C:\Users\Administrador\Desktop\ESCOJIDOS DGP 27 - 6 - 2016\BUEN NICO A ESCOLAR 2016 SIN LOGO\DSC_00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1" y="1632381"/>
            <a:ext cx="2230120" cy="128171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275329" cy="332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35" dirty="0">
                <a:solidFill>
                  <a:srgbClr val="0070BF"/>
                </a:solidFill>
              </a:rPr>
              <a:t>Lectura: </a:t>
            </a:r>
            <a:r>
              <a:rPr spc="-45" dirty="0">
                <a:solidFill>
                  <a:srgbClr val="0070BF"/>
                </a:solidFill>
              </a:rPr>
              <a:t>resultados </a:t>
            </a:r>
            <a:r>
              <a:rPr spc="-70" dirty="0">
                <a:solidFill>
                  <a:srgbClr val="0070BF"/>
                </a:solidFill>
              </a:rPr>
              <a:t>de </a:t>
            </a:r>
            <a:r>
              <a:rPr spc="-25" dirty="0">
                <a:solidFill>
                  <a:srgbClr val="0070BF"/>
                </a:solidFill>
              </a:rPr>
              <a:t>la</a:t>
            </a:r>
            <a:r>
              <a:rPr lang="es-PE" spc="-25" dirty="0">
                <a:solidFill>
                  <a:srgbClr val="0070BF"/>
                </a:solidFill>
              </a:rPr>
              <a:t> región</a:t>
            </a:r>
            <a:r>
              <a:rPr spc="-125" dirty="0">
                <a:solidFill>
                  <a:srgbClr val="0070BF"/>
                </a:solidFill>
              </a:rPr>
              <a:t> </a:t>
            </a:r>
            <a:r>
              <a:rPr spc="-40" dirty="0" err="1">
                <a:solidFill>
                  <a:srgbClr val="0070BF"/>
                </a:solidFill>
              </a:rPr>
              <a:t>por</a:t>
            </a:r>
            <a:r>
              <a:rPr lang="es-PE" spc="-40" dirty="0">
                <a:solidFill>
                  <a:srgbClr val="0070BF"/>
                </a:solidFill>
              </a:rPr>
              <a:t> características</a:t>
            </a:r>
            <a:r>
              <a:rPr spc="-70" dirty="0">
                <a:solidFill>
                  <a:srgbClr val="0070BF"/>
                </a:solidFill>
              </a:rPr>
              <a:t> de </a:t>
            </a:r>
            <a:r>
              <a:rPr spc="-25" dirty="0">
                <a:solidFill>
                  <a:srgbClr val="0070BF"/>
                </a:solidFill>
              </a:rPr>
              <a:t>la  </a:t>
            </a:r>
            <a:r>
              <a:rPr spc="-55" dirty="0" err="1">
                <a:solidFill>
                  <a:srgbClr val="0070BF"/>
                </a:solidFill>
              </a:rPr>
              <a:t>escuela</a:t>
            </a:r>
            <a:r>
              <a:rPr lang="es-PE" spc="-55" dirty="0">
                <a:solidFill>
                  <a:srgbClr val="0070BF"/>
                </a:solidFill>
              </a:rPr>
              <a:t> según</a:t>
            </a:r>
            <a:r>
              <a:rPr spc="-155" dirty="0">
                <a:solidFill>
                  <a:srgbClr val="0070BF"/>
                </a:solidFill>
              </a:rPr>
              <a:t>  </a:t>
            </a:r>
            <a:r>
              <a:rPr spc="-50" dirty="0">
                <a:solidFill>
                  <a:srgbClr val="0070BF"/>
                </a:solidFill>
              </a:rPr>
              <a:t>medida promedio </a:t>
            </a:r>
            <a:r>
              <a:rPr spc="-45" dirty="0">
                <a:solidFill>
                  <a:srgbClr val="0070BF"/>
                </a:solidFill>
              </a:rPr>
              <a:t>y </a:t>
            </a:r>
            <a:r>
              <a:rPr spc="-50" dirty="0">
                <a:solidFill>
                  <a:srgbClr val="0070BF"/>
                </a:solidFill>
              </a:rPr>
              <a:t>niveles </a:t>
            </a:r>
            <a:r>
              <a:rPr spc="-70" dirty="0">
                <a:solidFill>
                  <a:srgbClr val="0070BF"/>
                </a:solidFill>
              </a:rPr>
              <a:t>de  </a:t>
            </a:r>
            <a:r>
              <a:rPr spc="-15" dirty="0">
                <a:solidFill>
                  <a:srgbClr val="0070BF"/>
                </a:solidFill>
              </a:rPr>
              <a:t> </a:t>
            </a:r>
            <a:r>
              <a:rPr spc="-35" dirty="0">
                <a:solidFill>
                  <a:srgbClr val="0070BF"/>
                </a:solidFill>
              </a:rPr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6742" y="416750"/>
            <a:ext cx="99575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5080" indent="-62865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primaria  Lectura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3100" y="589076"/>
            <a:ext cx="43434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6678" y="2988951"/>
            <a:ext cx="1506616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316604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35" dirty="0">
                <a:solidFill>
                  <a:srgbClr val="0070BF"/>
                </a:solidFill>
              </a:rPr>
              <a:t>Lectura: </a:t>
            </a:r>
            <a:r>
              <a:rPr spc="-45" dirty="0">
                <a:solidFill>
                  <a:srgbClr val="0070BF"/>
                </a:solidFill>
              </a:rPr>
              <a:t>resultados </a:t>
            </a:r>
            <a:r>
              <a:rPr spc="-70" dirty="0">
                <a:solidFill>
                  <a:srgbClr val="0070BF"/>
                </a:solidFill>
              </a:rPr>
              <a:t>de </a:t>
            </a:r>
            <a:r>
              <a:rPr spc="-40" dirty="0">
                <a:solidFill>
                  <a:srgbClr val="0070BF"/>
                </a:solidFill>
              </a:rPr>
              <a:t>las </a:t>
            </a:r>
            <a:r>
              <a:rPr spc="20" dirty="0">
                <a:solidFill>
                  <a:srgbClr val="0070BF"/>
                </a:solidFill>
              </a:rPr>
              <a:t>UGEL</a:t>
            </a:r>
            <a:r>
              <a:rPr lang="es-PE" spc="20" dirty="0">
                <a:solidFill>
                  <a:srgbClr val="0070BF"/>
                </a:solidFill>
              </a:rPr>
              <a:t> según</a:t>
            </a:r>
            <a:r>
              <a:rPr spc="-150" dirty="0">
                <a:solidFill>
                  <a:srgbClr val="0070BF"/>
                </a:solidFill>
              </a:rPr>
              <a:t> </a:t>
            </a:r>
            <a:r>
              <a:rPr spc="-50" dirty="0">
                <a:solidFill>
                  <a:srgbClr val="0070BF"/>
                </a:solidFill>
              </a:rPr>
              <a:t>medida promedio  </a:t>
            </a:r>
            <a:r>
              <a:rPr spc="-45" dirty="0">
                <a:solidFill>
                  <a:srgbClr val="0070BF"/>
                </a:solidFill>
              </a:rPr>
              <a:t>y </a:t>
            </a:r>
            <a:r>
              <a:rPr spc="-50" dirty="0">
                <a:solidFill>
                  <a:srgbClr val="0070BF"/>
                </a:solidFill>
              </a:rPr>
              <a:t>niveles </a:t>
            </a:r>
            <a:r>
              <a:rPr spc="-70" dirty="0">
                <a:solidFill>
                  <a:srgbClr val="0070BF"/>
                </a:solidFill>
              </a:rPr>
              <a:t>de</a:t>
            </a:r>
            <a:r>
              <a:rPr spc="130" dirty="0">
                <a:solidFill>
                  <a:srgbClr val="0070BF"/>
                </a:solidFill>
              </a:rPr>
              <a:t> </a:t>
            </a:r>
            <a:r>
              <a:rPr spc="-35" dirty="0">
                <a:solidFill>
                  <a:srgbClr val="0070BF"/>
                </a:solidFill>
              </a:rPr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6742" y="416750"/>
            <a:ext cx="107195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5080" indent="-62865">
              <a:lnSpc>
                <a:spcPts val="700"/>
              </a:lnSpc>
            </a:pPr>
            <a:r>
              <a:rPr lang="es-PE" sz="800" spc="-50" dirty="0">
                <a:solidFill>
                  <a:srgbClr val="7F7F7F"/>
                </a:solidFill>
                <a:latin typeface="Arial"/>
                <a:cs typeface="Arial"/>
              </a:rPr>
              <a:t>2°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primaria  Lectura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4500" y="589076"/>
            <a:ext cx="48006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6678" y="2988951"/>
            <a:ext cx="1506616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9988" cy="3239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43344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lang="es-PE" spc="-70" dirty="0">
                <a:solidFill>
                  <a:srgbClr val="EC7D31"/>
                </a:solidFill>
              </a:rPr>
              <a:t>Matemática</a:t>
            </a:r>
            <a:r>
              <a:rPr spc="-70" dirty="0">
                <a:solidFill>
                  <a:srgbClr val="EC7D31"/>
                </a:solidFill>
              </a:rPr>
              <a:t>: </a:t>
            </a:r>
            <a:r>
              <a:rPr spc="-45" dirty="0" err="1">
                <a:solidFill>
                  <a:srgbClr val="EC7D31"/>
                </a:solidFill>
              </a:rPr>
              <a:t>resultados</a:t>
            </a:r>
            <a:r>
              <a:rPr spc="-45" dirty="0">
                <a:solidFill>
                  <a:srgbClr val="EC7D31"/>
                </a:solidFill>
              </a:rPr>
              <a:t> </a:t>
            </a:r>
            <a:r>
              <a:rPr spc="-40" dirty="0" err="1">
                <a:solidFill>
                  <a:srgbClr val="EC7D31"/>
                </a:solidFill>
              </a:rPr>
              <a:t>por</a:t>
            </a:r>
            <a:r>
              <a:rPr lang="es-PE" spc="-40" dirty="0">
                <a:solidFill>
                  <a:srgbClr val="EC7D31"/>
                </a:solidFill>
              </a:rPr>
              <a:t> región según</a:t>
            </a:r>
            <a:r>
              <a:rPr spc="-155" dirty="0">
                <a:solidFill>
                  <a:srgbClr val="EC7D31"/>
                </a:solidFill>
              </a:rPr>
              <a:t> </a:t>
            </a:r>
            <a:r>
              <a:rPr spc="-50" dirty="0">
                <a:solidFill>
                  <a:srgbClr val="EC7D31"/>
                </a:solidFill>
              </a:rPr>
              <a:t>medida promedio  </a:t>
            </a:r>
            <a:r>
              <a:rPr spc="-45" dirty="0">
                <a:solidFill>
                  <a:srgbClr val="EC7D31"/>
                </a:solidFill>
              </a:rPr>
              <a:t>y </a:t>
            </a:r>
            <a:r>
              <a:rPr spc="-50" dirty="0">
                <a:solidFill>
                  <a:srgbClr val="EC7D31"/>
                </a:solidFill>
              </a:rPr>
              <a:t>niveles </a:t>
            </a:r>
            <a:r>
              <a:rPr spc="-70" dirty="0">
                <a:solidFill>
                  <a:srgbClr val="EC7D31"/>
                </a:solidFill>
              </a:rPr>
              <a:t>de</a:t>
            </a:r>
            <a:r>
              <a:rPr spc="130" dirty="0">
                <a:solidFill>
                  <a:srgbClr val="EC7D31"/>
                </a:solidFill>
              </a:rPr>
              <a:t> </a:t>
            </a:r>
            <a:r>
              <a:rPr spc="-35" dirty="0">
                <a:solidFill>
                  <a:srgbClr val="EC7D31"/>
                </a:solidFill>
              </a:rPr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5669" y="416750"/>
            <a:ext cx="104307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">
              <a:lnSpc>
                <a:spcPts val="700"/>
              </a:lnSpc>
            </a:pPr>
            <a:r>
              <a:rPr lang="es-PE" sz="800" spc="-50" dirty="0">
                <a:solidFill>
                  <a:srgbClr val="7F7F7F"/>
                </a:solidFill>
                <a:latin typeface="Arial"/>
                <a:cs typeface="Arial"/>
              </a:rPr>
              <a:t>4°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 err="1">
                <a:solidFill>
                  <a:srgbClr val="7F7F7F"/>
                </a:solidFill>
                <a:latin typeface="Arial"/>
                <a:cs typeface="Arial"/>
              </a:rPr>
              <a:t>primaria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Matem</a:t>
            </a:r>
            <a:r>
              <a:rPr lang="es-PE" sz="800" spc="-15" dirty="0">
                <a:solidFill>
                  <a:srgbClr val="7F7F7F"/>
                </a:solidFill>
                <a:latin typeface="Arial"/>
                <a:cs typeface="Arial"/>
              </a:rPr>
              <a:t>á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tica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300" y="589076"/>
            <a:ext cx="4953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88951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529329" cy="332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70" dirty="0" err="1">
                <a:solidFill>
                  <a:srgbClr val="EC7D31"/>
                </a:solidFill>
              </a:rPr>
              <a:t>Matem</a:t>
            </a:r>
            <a:r>
              <a:rPr lang="es-PE" spc="-70" dirty="0">
                <a:solidFill>
                  <a:srgbClr val="EC7D31"/>
                </a:solidFill>
              </a:rPr>
              <a:t>á</a:t>
            </a:r>
            <a:r>
              <a:rPr spc="-70" dirty="0" err="1">
                <a:solidFill>
                  <a:srgbClr val="EC7D31"/>
                </a:solidFill>
              </a:rPr>
              <a:t>tica</a:t>
            </a:r>
            <a:r>
              <a:rPr spc="-70" dirty="0">
                <a:solidFill>
                  <a:srgbClr val="EC7D31"/>
                </a:solidFill>
              </a:rPr>
              <a:t>: </a:t>
            </a:r>
            <a:r>
              <a:rPr spc="-45" dirty="0">
                <a:solidFill>
                  <a:srgbClr val="EC7D31"/>
                </a:solidFill>
              </a:rPr>
              <a:t>resultados </a:t>
            </a:r>
            <a:r>
              <a:rPr spc="-70" dirty="0">
                <a:solidFill>
                  <a:srgbClr val="EC7D31"/>
                </a:solidFill>
              </a:rPr>
              <a:t>de </a:t>
            </a:r>
            <a:r>
              <a:rPr spc="-25" dirty="0">
                <a:solidFill>
                  <a:srgbClr val="EC7D31"/>
                </a:solidFill>
              </a:rPr>
              <a:t>la</a:t>
            </a:r>
            <a:r>
              <a:rPr lang="es-PE" spc="-25" dirty="0">
                <a:solidFill>
                  <a:srgbClr val="EC7D31"/>
                </a:solidFill>
              </a:rPr>
              <a:t> región</a:t>
            </a:r>
            <a:r>
              <a:rPr spc="-125" dirty="0">
                <a:solidFill>
                  <a:srgbClr val="EC7D31"/>
                </a:solidFill>
              </a:rPr>
              <a:t> </a:t>
            </a:r>
            <a:r>
              <a:rPr spc="-40" dirty="0" err="1">
                <a:solidFill>
                  <a:srgbClr val="EC7D31"/>
                </a:solidFill>
              </a:rPr>
              <a:t>por</a:t>
            </a:r>
            <a:r>
              <a:rPr lang="es-PE" spc="-40" dirty="0">
                <a:solidFill>
                  <a:srgbClr val="EC7D31"/>
                </a:solidFill>
              </a:rPr>
              <a:t> características</a:t>
            </a:r>
            <a:r>
              <a:rPr spc="-70" dirty="0">
                <a:solidFill>
                  <a:srgbClr val="EC7D31"/>
                </a:solidFill>
              </a:rPr>
              <a:t> de </a:t>
            </a:r>
            <a:r>
              <a:rPr spc="-25" dirty="0">
                <a:solidFill>
                  <a:srgbClr val="EC7D31"/>
                </a:solidFill>
              </a:rPr>
              <a:t>la  </a:t>
            </a:r>
            <a:r>
              <a:rPr spc="-55" dirty="0" err="1">
                <a:solidFill>
                  <a:srgbClr val="EC7D31"/>
                </a:solidFill>
              </a:rPr>
              <a:t>escuela</a:t>
            </a:r>
            <a:r>
              <a:rPr lang="es-PE" spc="-55" dirty="0">
                <a:solidFill>
                  <a:srgbClr val="EC7D31"/>
                </a:solidFill>
              </a:rPr>
              <a:t> según</a:t>
            </a:r>
            <a:r>
              <a:rPr spc="-155" dirty="0">
                <a:solidFill>
                  <a:srgbClr val="EC7D31"/>
                </a:solidFill>
              </a:rPr>
              <a:t>  </a:t>
            </a:r>
            <a:r>
              <a:rPr spc="-50" dirty="0">
                <a:solidFill>
                  <a:srgbClr val="EC7D31"/>
                </a:solidFill>
              </a:rPr>
              <a:t>medida promedio </a:t>
            </a:r>
            <a:r>
              <a:rPr spc="-45" dirty="0">
                <a:solidFill>
                  <a:srgbClr val="EC7D31"/>
                </a:solidFill>
              </a:rPr>
              <a:t>y </a:t>
            </a:r>
            <a:r>
              <a:rPr spc="-50" dirty="0">
                <a:solidFill>
                  <a:srgbClr val="EC7D31"/>
                </a:solidFill>
              </a:rPr>
              <a:t>niveles </a:t>
            </a:r>
            <a:r>
              <a:rPr spc="-70" dirty="0">
                <a:solidFill>
                  <a:srgbClr val="EC7D31"/>
                </a:solidFill>
              </a:rPr>
              <a:t>de  </a:t>
            </a:r>
            <a:r>
              <a:rPr spc="-15" dirty="0">
                <a:solidFill>
                  <a:srgbClr val="EC7D31"/>
                </a:solidFill>
              </a:rPr>
              <a:t> </a:t>
            </a:r>
            <a:r>
              <a:rPr spc="-35" dirty="0">
                <a:solidFill>
                  <a:srgbClr val="EC7D31"/>
                </a:solidFill>
              </a:rPr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5669" y="416750"/>
            <a:ext cx="11389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">
              <a:lnSpc>
                <a:spcPts val="700"/>
              </a:lnSpc>
            </a:pPr>
            <a:r>
              <a:rPr lang="es-PE" sz="800" spc="-50" dirty="0">
                <a:solidFill>
                  <a:srgbClr val="7F7F7F"/>
                </a:solidFill>
                <a:latin typeface="Arial"/>
                <a:cs typeface="Arial"/>
              </a:rPr>
              <a:t>4°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 err="1">
                <a:solidFill>
                  <a:srgbClr val="7F7F7F"/>
                </a:solidFill>
                <a:latin typeface="Arial"/>
                <a:cs typeface="Arial"/>
              </a:rPr>
              <a:t>primaria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Matem</a:t>
            </a:r>
            <a:r>
              <a:rPr lang="es-PE" sz="800" spc="-15" dirty="0">
                <a:solidFill>
                  <a:srgbClr val="7F7F7F"/>
                </a:solidFill>
                <a:latin typeface="Arial"/>
                <a:cs typeface="Arial"/>
              </a:rPr>
              <a:t>á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tica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3100" y="589076"/>
            <a:ext cx="44196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88951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570604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70" dirty="0" err="1">
                <a:solidFill>
                  <a:srgbClr val="EC7D31"/>
                </a:solidFill>
              </a:rPr>
              <a:t>Matem</a:t>
            </a:r>
            <a:r>
              <a:rPr lang="es-PE" spc="-70" dirty="0">
                <a:solidFill>
                  <a:srgbClr val="EC7D31"/>
                </a:solidFill>
              </a:rPr>
              <a:t>á</a:t>
            </a:r>
            <a:r>
              <a:rPr spc="-70" dirty="0" err="1">
                <a:solidFill>
                  <a:srgbClr val="EC7D31"/>
                </a:solidFill>
              </a:rPr>
              <a:t>tica</a:t>
            </a:r>
            <a:r>
              <a:rPr spc="-70" dirty="0">
                <a:solidFill>
                  <a:srgbClr val="EC7D31"/>
                </a:solidFill>
              </a:rPr>
              <a:t>: </a:t>
            </a:r>
            <a:r>
              <a:rPr spc="-45" dirty="0">
                <a:solidFill>
                  <a:srgbClr val="EC7D31"/>
                </a:solidFill>
              </a:rPr>
              <a:t>resultados </a:t>
            </a:r>
            <a:r>
              <a:rPr spc="-70" dirty="0">
                <a:solidFill>
                  <a:srgbClr val="EC7D31"/>
                </a:solidFill>
              </a:rPr>
              <a:t>de </a:t>
            </a:r>
            <a:r>
              <a:rPr spc="-40" dirty="0">
                <a:solidFill>
                  <a:srgbClr val="EC7D31"/>
                </a:solidFill>
              </a:rPr>
              <a:t>las </a:t>
            </a:r>
            <a:r>
              <a:rPr spc="20" dirty="0">
                <a:solidFill>
                  <a:srgbClr val="EC7D31"/>
                </a:solidFill>
              </a:rPr>
              <a:t>UGEL</a:t>
            </a:r>
            <a:r>
              <a:rPr lang="es-PE" spc="20" dirty="0">
                <a:solidFill>
                  <a:srgbClr val="EC7D31"/>
                </a:solidFill>
              </a:rPr>
              <a:t> según</a:t>
            </a:r>
            <a:r>
              <a:rPr spc="-150" dirty="0">
                <a:solidFill>
                  <a:srgbClr val="EC7D31"/>
                </a:solidFill>
              </a:rPr>
              <a:t> </a:t>
            </a:r>
            <a:r>
              <a:rPr spc="-50" dirty="0">
                <a:solidFill>
                  <a:srgbClr val="EC7D31"/>
                </a:solidFill>
              </a:rPr>
              <a:t>medida promedio  </a:t>
            </a:r>
            <a:r>
              <a:rPr spc="-45" dirty="0">
                <a:solidFill>
                  <a:srgbClr val="EC7D31"/>
                </a:solidFill>
              </a:rPr>
              <a:t>y </a:t>
            </a:r>
            <a:r>
              <a:rPr spc="-50" dirty="0">
                <a:solidFill>
                  <a:srgbClr val="EC7D31"/>
                </a:solidFill>
              </a:rPr>
              <a:t>niveles </a:t>
            </a:r>
            <a:r>
              <a:rPr spc="-70" dirty="0">
                <a:solidFill>
                  <a:srgbClr val="EC7D31"/>
                </a:solidFill>
              </a:rPr>
              <a:t>de</a:t>
            </a:r>
            <a:r>
              <a:rPr spc="130" dirty="0">
                <a:solidFill>
                  <a:srgbClr val="EC7D31"/>
                </a:solidFill>
              </a:rPr>
              <a:t> </a:t>
            </a:r>
            <a:r>
              <a:rPr spc="-35" dirty="0">
                <a:solidFill>
                  <a:srgbClr val="EC7D31"/>
                </a:solidFill>
              </a:rPr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5668" y="416750"/>
            <a:ext cx="100683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 err="1">
                <a:solidFill>
                  <a:srgbClr val="7F7F7F"/>
                </a:solidFill>
                <a:latin typeface="Arial"/>
                <a:cs typeface="Arial"/>
              </a:rPr>
              <a:t>primaria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Matem</a:t>
            </a:r>
            <a:r>
              <a:rPr lang="es-PE" sz="800" spc="-15" dirty="0">
                <a:solidFill>
                  <a:srgbClr val="7F7F7F"/>
                </a:solidFill>
                <a:latin typeface="Arial"/>
                <a:cs typeface="Arial"/>
              </a:rPr>
              <a:t>á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tica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100" y="631825"/>
            <a:ext cx="48006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88951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9988" cy="3239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18008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35" dirty="0">
                <a:solidFill>
                  <a:srgbClr val="EC7D31"/>
                </a:solidFill>
              </a:rPr>
              <a:t>Lectura: </a:t>
            </a:r>
            <a:r>
              <a:rPr spc="-45" dirty="0" err="1">
                <a:solidFill>
                  <a:srgbClr val="EC7D31"/>
                </a:solidFill>
              </a:rPr>
              <a:t>resultados</a:t>
            </a:r>
            <a:r>
              <a:rPr spc="-45" dirty="0">
                <a:solidFill>
                  <a:srgbClr val="EC7D31"/>
                </a:solidFill>
              </a:rPr>
              <a:t> </a:t>
            </a:r>
            <a:r>
              <a:rPr spc="-40" dirty="0" err="1">
                <a:solidFill>
                  <a:srgbClr val="EC7D31"/>
                </a:solidFill>
              </a:rPr>
              <a:t>por</a:t>
            </a:r>
            <a:r>
              <a:rPr lang="es-PE" spc="-40" dirty="0">
                <a:solidFill>
                  <a:srgbClr val="EC7D31"/>
                </a:solidFill>
              </a:rPr>
              <a:t> </a:t>
            </a:r>
            <a:r>
              <a:rPr lang="es-PE" spc="-40" dirty="0" err="1">
                <a:solidFill>
                  <a:srgbClr val="EC7D31"/>
                </a:solidFill>
              </a:rPr>
              <a:t>regiónsegún</a:t>
            </a:r>
            <a:r>
              <a:rPr spc="-155" dirty="0">
                <a:solidFill>
                  <a:srgbClr val="EC7D31"/>
                </a:solidFill>
              </a:rPr>
              <a:t> </a:t>
            </a:r>
            <a:r>
              <a:rPr spc="-50" dirty="0">
                <a:solidFill>
                  <a:srgbClr val="EC7D31"/>
                </a:solidFill>
              </a:rPr>
              <a:t>medida promedio  </a:t>
            </a:r>
            <a:r>
              <a:rPr spc="-45" dirty="0">
                <a:solidFill>
                  <a:srgbClr val="EC7D31"/>
                </a:solidFill>
              </a:rPr>
              <a:t>y </a:t>
            </a:r>
            <a:r>
              <a:rPr spc="-50" dirty="0">
                <a:solidFill>
                  <a:srgbClr val="EC7D31"/>
                </a:solidFill>
              </a:rPr>
              <a:t>niveles </a:t>
            </a:r>
            <a:r>
              <a:rPr spc="-70" dirty="0">
                <a:solidFill>
                  <a:srgbClr val="EC7D31"/>
                </a:solidFill>
              </a:rPr>
              <a:t>de</a:t>
            </a:r>
            <a:r>
              <a:rPr spc="130" dirty="0">
                <a:solidFill>
                  <a:srgbClr val="EC7D31"/>
                </a:solidFill>
              </a:rPr>
              <a:t> </a:t>
            </a:r>
            <a:r>
              <a:rPr spc="-35" dirty="0">
                <a:solidFill>
                  <a:srgbClr val="EC7D31"/>
                </a:solidFill>
              </a:rPr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6742" y="416750"/>
            <a:ext cx="99575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5080" indent="-62865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primaria  Lectura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300" y="589076"/>
            <a:ext cx="48768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88951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275329" cy="332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35" dirty="0">
                <a:solidFill>
                  <a:srgbClr val="EC7D31"/>
                </a:solidFill>
              </a:rPr>
              <a:t>Lectura: </a:t>
            </a:r>
            <a:r>
              <a:rPr spc="-45" dirty="0">
                <a:solidFill>
                  <a:srgbClr val="EC7D31"/>
                </a:solidFill>
              </a:rPr>
              <a:t>resultados </a:t>
            </a:r>
            <a:r>
              <a:rPr spc="-70" dirty="0">
                <a:solidFill>
                  <a:srgbClr val="EC7D31"/>
                </a:solidFill>
              </a:rPr>
              <a:t>de </a:t>
            </a:r>
            <a:r>
              <a:rPr spc="-25" dirty="0">
                <a:solidFill>
                  <a:srgbClr val="EC7D31"/>
                </a:solidFill>
              </a:rPr>
              <a:t>la</a:t>
            </a:r>
            <a:r>
              <a:rPr lang="es-PE" spc="-25" dirty="0">
                <a:solidFill>
                  <a:srgbClr val="EC7D31"/>
                </a:solidFill>
              </a:rPr>
              <a:t> región</a:t>
            </a:r>
            <a:r>
              <a:rPr spc="-125" dirty="0">
                <a:solidFill>
                  <a:srgbClr val="EC7D31"/>
                </a:solidFill>
              </a:rPr>
              <a:t> </a:t>
            </a:r>
            <a:r>
              <a:rPr spc="-40" dirty="0" err="1">
                <a:solidFill>
                  <a:srgbClr val="EC7D31"/>
                </a:solidFill>
              </a:rPr>
              <a:t>por</a:t>
            </a:r>
            <a:r>
              <a:rPr lang="es-PE" spc="-40" dirty="0">
                <a:solidFill>
                  <a:srgbClr val="EC7D31"/>
                </a:solidFill>
              </a:rPr>
              <a:t> características</a:t>
            </a:r>
            <a:r>
              <a:rPr spc="-70" dirty="0">
                <a:solidFill>
                  <a:srgbClr val="EC7D31"/>
                </a:solidFill>
              </a:rPr>
              <a:t> de </a:t>
            </a:r>
            <a:r>
              <a:rPr spc="-25" dirty="0">
                <a:solidFill>
                  <a:srgbClr val="EC7D31"/>
                </a:solidFill>
              </a:rPr>
              <a:t>la  </a:t>
            </a:r>
            <a:r>
              <a:rPr spc="-55" dirty="0" err="1">
                <a:solidFill>
                  <a:srgbClr val="EC7D31"/>
                </a:solidFill>
              </a:rPr>
              <a:t>escuela</a:t>
            </a:r>
            <a:r>
              <a:rPr lang="es-PE" spc="-55" dirty="0">
                <a:solidFill>
                  <a:srgbClr val="EC7D31"/>
                </a:solidFill>
              </a:rPr>
              <a:t> según</a:t>
            </a:r>
            <a:r>
              <a:rPr spc="-155" dirty="0">
                <a:solidFill>
                  <a:srgbClr val="EC7D31"/>
                </a:solidFill>
              </a:rPr>
              <a:t>  </a:t>
            </a:r>
            <a:r>
              <a:rPr spc="-50" dirty="0">
                <a:solidFill>
                  <a:srgbClr val="EC7D31"/>
                </a:solidFill>
              </a:rPr>
              <a:t>medida promedio </a:t>
            </a:r>
            <a:r>
              <a:rPr spc="-45" dirty="0">
                <a:solidFill>
                  <a:srgbClr val="EC7D31"/>
                </a:solidFill>
              </a:rPr>
              <a:t>y </a:t>
            </a:r>
            <a:r>
              <a:rPr spc="-50" dirty="0">
                <a:solidFill>
                  <a:srgbClr val="EC7D31"/>
                </a:solidFill>
              </a:rPr>
              <a:t>niveles </a:t>
            </a:r>
            <a:r>
              <a:rPr spc="-70" dirty="0">
                <a:solidFill>
                  <a:srgbClr val="EC7D31"/>
                </a:solidFill>
              </a:rPr>
              <a:t>de  </a:t>
            </a:r>
            <a:r>
              <a:rPr spc="-15" dirty="0">
                <a:solidFill>
                  <a:srgbClr val="EC7D31"/>
                </a:solidFill>
              </a:rPr>
              <a:t> </a:t>
            </a:r>
            <a:r>
              <a:rPr spc="-35" dirty="0">
                <a:solidFill>
                  <a:srgbClr val="EC7D31"/>
                </a:solidFill>
              </a:rPr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6742" y="416750"/>
            <a:ext cx="114815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5080" indent="-62865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primaria  Lectura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900" y="589076"/>
            <a:ext cx="43434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88951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316604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35" dirty="0">
                <a:solidFill>
                  <a:srgbClr val="EC7D31"/>
                </a:solidFill>
              </a:rPr>
              <a:t>Lectura: </a:t>
            </a:r>
            <a:r>
              <a:rPr spc="-45" dirty="0">
                <a:solidFill>
                  <a:srgbClr val="EC7D31"/>
                </a:solidFill>
              </a:rPr>
              <a:t>resultados </a:t>
            </a:r>
            <a:r>
              <a:rPr spc="-70" dirty="0">
                <a:solidFill>
                  <a:srgbClr val="EC7D31"/>
                </a:solidFill>
              </a:rPr>
              <a:t>de </a:t>
            </a:r>
            <a:r>
              <a:rPr spc="-40" dirty="0">
                <a:solidFill>
                  <a:srgbClr val="EC7D31"/>
                </a:solidFill>
              </a:rPr>
              <a:t>las </a:t>
            </a:r>
            <a:r>
              <a:rPr spc="20" dirty="0">
                <a:solidFill>
                  <a:srgbClr val="EC7D31"/>
                </a:solidFill>
              </a:rPr>
              <a:t>UGEL</a:t>
            </a:r>
            <a:r>
              <a:rPr lang="es-PE" spc="20" dirty="0">
                <a:solidFill>
                  <a:srgbClr val="EC7D31"/>
                </a:solidFill>
              </a:rPr>
              <a:t> según</a:t>
            </a:r>
            <a:r>
              <a:rPr spc="-150" dirty="0">
                <a:solidFill>
                  <a:srgbClr val="EC7D31"/>
                </a:solidFill>
              </a:rPr>
              <a:t> </a:t>
            </a:r>
            <a:r>
              <a:rPr spc="-50" dirty="0">
                <a:solidFill>
                  <a:srgbClr val="EC7D31"/>
                </a:solidFill>
              </a:rPr>
              <a:t>medida promedio  </a:t>
            </a:r>
            <a:r>
              <a:rPr spc="-45" dirty="0">
                <a:solidFill>
                  <a:srgbClr val="EC7D31"/>
                </a:solidFill>
              </a:rPr>
              <a:t>y </a:t>
            </a:r>
            <a:r>
              <a:rPr spc="-50" dirty="0">
                <a:solidFill>
                  <a:srgbClr val="EC7D31"/>
                </a:solidFill>
              </a:rPr>
              <a:t>niveles </a:t>
            </a:r>
            <a:r>
              <a:rPr spc="-70" dirty="0">
                <a:solidFill>
                  <a:srgbClr val="EC7D31"/>
                </a:solidFill>
              </a:rPr>
              <a:t>de</a:t>
            </a:r>
            <a:r>
              <a:rPr spc="130" dirty="0">
                <a:solidFill>
                  <a:srgbClr val="EC7D31"/>
                </a:solidFill>
              </a:rPr>
              <a:t> </a:t>
            </a:r>
            <a:r>
              <a:rPr spc="-35" dirty="0">
                <a:solidFill>
                  <a:srgbClr val="EC7D31"/>
                </a:solidFill>
              </a:rPr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6742" y="416750"/>
            <a:ext cx="91516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5080" indent="-62865">
              <a:lnSpc>
                <a:spcPts val="700"/>
              </a:lnSpc>
            </a:pPr>
            <a:r>
              <a:rPr lang="es-PE" sz="800" spc="-50" dirty="0">
                <a:solidFill>
                  <a:srgbClr val="7F7F7F"/>
                </a:solidFill>
                <a:latin typeface="Arial"/>
                <a:cs typeface="Arial"/>
              </a:rPr>
              <a:t>4°</a:t>
            </a:r>
            <a:r>
              <a:rPr sz="800" i="1" spc="-75" baseline="27777" dirty="0">
                <a:solidFill>
                  <a:srgbClr val="7F7F7F"/>
                </a:solidFill>
                <a:latin typeface="Meiryo"/>
                <a:cs typeface="Meiryo"/>
              </a:rPr>
              <a:t> </a:t>
            </a:r>
            <a:r>
              <a:rPr lang="es-PE" sz="800" i="1" spc="-75" baseline="27777" dirty="0">
                <a:solidFill>
                  <a:srgbClr val="7F7F7F"/>
                </a:solidFill>
                <a:latin typeface="Meiryo"/>
                <a:cs typeface="Meiryo"/>
              </a:rPr>
              <a:t>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primaria  Lectura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300" y="589076"/>
            <a:ext cx="48006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88951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9988" cy="3239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422819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9988" cy="3239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50964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25" dirty="0"/>
              <a:t>Historia,</a:t>
            </a:r>
            <a:r>
              <a:rPr lang="es-PE" spc="-25" dirty="0"/>
              <a:t> Geografía</a:t>
            </a:r>
            <a:r>
              <a:rPr spc="-100" dirty="0"/>
              <a:t> </a:t>
            </a:r>
            <a:r>
              <a:rPr spc="-45" dirty="0"/>
              <a:t>y</a:t>
            </a:r>
            <a:r>
              <a:rPr lang="es-PE" spc="-45" dirty="0"/>
              <a:t> Economía</a:t>
            </a:r>
            <a:r>
              <a:rPr spc="-95" dirty="0"/>
              <a:t>: </a:t>
            </a:r>
            <a:r>
              <a:rPr spc="-45" dirty="0" err="1"/>
              <a:t>resultados</a:t>
            </a:r>
            <a:r>
              <a:rPr spc="-45" dirty="0"/>
              <a:t> </a:t>
            </a:r>
            <a:r>
              <a:rPr spc="-45" dirty="0" err="1"/>
              <a:t>por</a:t>
            </a:r>
            <a:r>
              <a:rPr lang="es-PE" spc="-45" dirty="0"/>
              <a:t> región según</a:t>
            </a:r>
            <a:r>
              <a:rPr spc="-155" dirty="0"/>
              <a:t>  </a:t>
            </a:r>
            <a:r>
              <a:rPr spc="-50" dirty="0"/>
              <a:t>medida promedio </a:t>
            </a:r>
            <a:r>
              <a:rPr spc="-45" dirty="0"/>
              <a:t>y </a:t>
            </a:r>
            <a:r>
              <a:rPr spc="-50" dirty="0"/>
              <a:t>niveles </a:t>
            </a:r>
            <a:r>
              <a:rPr spc="-70" dirty="0"/>
              <a:t>de </a:t>
            </a:r>
            <a:r>
              <a:rPr spc="95" dirty="0"/>
              <a:t> </a:t>
            </a:r>
            <a:r>
              <a:rPr spc="-35" dirty="0"/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1679" y="419544"/>
            <a:ext cx="186422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ctr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secundaria 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Historia, </a:t>
            </a:r>
            <a:r>
              <a:rPr sz="800" spc="-40" dirty="0" err="1">
                <a:solidFill>
                  <a:srgbClr val="7F7F7F"/>
                </a:solidFill>
                <a:latin typeface="Arial"/>
                <a:cs typeface="Arial"/>
              </a:rPr>
              <a:t>Geograf</a:t>
            </a:r>
            <a:r>
              <a:rPr lang="es-PE" sz="800" spc="-40" dirty="0">
                <a:solidFill>
                  <a:srgbClr val="7F7F7F"/>
                </a:solidFill>
                <a:latin typeface="Arial"/>
                <a:cs typeface="Arial"/>
              </a:rPr>
              <a:t>í</a:t>
            </a:r>
            <a:r>
              <a:rPr sz="800" spc="-40" dirty="0">
                <a:solidFill>
                  <a:srgbClr val="7F7F7F"/>
                </a:solidFill>
                <a:latin typeface="Arial"/>
                <a:cs typeface="Arial"/>
              </a:rPr>
              <a:t>a 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sz="800" spc="-40" dirty="0" err="1">
                <a:solidFill>
                  <a:srgbClr val="7F7F7F"/>
                </a:solidFill>
                <a:latin typeface="Arial"/>
                <a:cs typeface="Arial"/>
              </a:rPr>
              <a:t>Econom</a:t>
            </a:r>
            <a:r>
              <a:rPr lang="es-PE" sz="800" spc="-40" dirty="0">
                <a:solidFill>
                  <a:srgbClr val="7F7F7F"/>
                </a:solidFill>
                <a:latin typeface="Arial"/>
                <a:cs typeface="Arial"/>
              </a:rPr>
              <a:t>í</a:t>
            </a:r>
            <a:r>
              <a:rPr sz="800" spc="-40" dirty="0">
                <a:solidFill>
                  <a:srgbClr val="7F7F7F"/>
                </a:solidFill>
                <a:latin typeface="Arial"/>
                <a:cs typeface="Arial"/>
              </a:rPr>
              <a:t>a 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100" y="606640"/>
            <a:ext cx="51054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56845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785870" cy="332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25" dirty="0"/>
              <a:t>Historia,</a:t>
            </a:r>
            <a:r>
              <a:rPr lang="es-PE" spc="-25" dirty="0"/>
              <a:t> Geografía </a:t>
            </a:r>
            <a:r>
              <a:rPr spc="-45" dirty="0"/>
              <a:t>y</a:t>
            </a:r>
            <a:r>
              <a:rPr lang="es-PE" spc="-45" dirty="0"/>
              <a:t> Economía</a:t>
            </a:r>
            <a:r>
              <a:rPr spc="-95" dirty="0"/>
              <a:t>: </a:t>
            </a:r>
            <a:r>
              <a:rPr spc="-45" dirty="0"/>
              <a:t>resultados </a:t>
            </a:r>
            <a:r>
              <a:rPr spc="-70" dirty="0"/>
              <a:t>de </a:t>
            </a:r>
            <a:r>
              <a:rPr spc="-25" dirty="0"/>
              <a:t>la</a:t>
            </a:r>
            <a:r>
              <a:rPr lang="es-PE" spc="-25" dirty="0"/>
              <a:t> región</a:t>
            </a:r>
            <a:r>
              <a:rPr spc="-125" dirty="0"/>
              <a:t> </a:t>
            </a:r>
            <a:r>
              <a:rPr spc="-40" dirty="0" err="1"/>
              <a:t>por</a:t>
            </a:r>
            <a:r>
              <a:rPr lang="es-PE" spc="-40" dirty="0"/>
              <a:t> características</a:t>
            </a:r>
            <a:r>
              <a:rPr spc="-70" dirty="0"/>
              <a:t> de </a:t>
            </a:r>
            <a:r>
              <a:rPr spc="-25" dirty="0"/>
              <a:t>la </a:t>
            </a:r>
            <a:r>
              <a:rPr spc="-40" dirty="0"/>
              <a:t>IE</a:t>
            </a:r>
            <a:r>
              <a:rPr lang="es-PE" spc="-40" dirty="0"/>
              <a:t> según</a:t>
            </a:r>
            <a:r>
              <a:rPr spc="-150" dirty="0"/>
              <a:t>  </a:t>
            </a:r>
            <a:r>
              <a:rPr spc="-50" dirty="0"/>
              <a:t>medida promedio </a:t>
            </a:r>
            <a:r>
              <a:rPr spc="-45" dirty="0"/>
              <a:t>y </a:t>
            </a:r>
            <a:r>
              <a:rPr spc="-50" dirty="0"/>
              <a:t>niveles </a:t>
            </a:r>
            <a:r>
              <a:rPr spc="-70" dirty="0"/>
              <a:t>de </a:t>
            </a:r>
            <a:r>
              <a:rPr spc="-35" dirty="0" err="1"/>
              <a:t>logro</a:t>
            </a:r>
            <a:endParaRPr spc="-35" dirty="0"/>
          </a:p>
        </p:txBody>
      </p:sp>
      <p:sp>
        <p:nvSpPr>
          <p:cNvPr id="4" name="object 4"/>
          <p:cNvSpPr txBox="1"/>
          <p:nvPr/>
        </p:nvSpPr>
        <p:spPr>
          <a:xfrm>
            <a:off x="2161679" y="419544"/>
            <a:ext cx="179059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ctr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secundaria 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Historia, </a:t>
            </a:r>
            <a:r>
              <a:rPr sz="800" spc="-40" dirty="0" err="1">
                <a:solidFill>
                  <a:srgbClr val="7F7F7F"/>
                </a:solidFill>
                <a:latin typeface="Arial"/>
                <a:cs typeface="Arial"/>
              </a:rPr>
              <a:t>Geograf</a:t>
            </a:r>
            <a:r>
              <a:rPr lang="es-PE" sz="800" spc="-40" dirty="0">
                <a:solidFill>
                  <a:srgbClr val="7F7F7F"/>
                </a:solidFill>
                <a:latin typeface="Arial"/>
                <a:cs typeface="Arial"/>
              </a:rPr>
              <a:t>í</a:t>
            </a:r>
            <a:r>
              <a:rPr sz="800" spc="-40" dirty="0">
                <a:solidFill>
                  <a:srgbClr val="7F7F7F"/>
                </a:solidFill>
                <a:latin typeface="Arial"/>
                <a:cs typeface="Arial"/>
              </a:rPr>
              <a:t>a 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sz="800" spc="-40" dirty="0" err="1">
                <a:solidFill>
                  <a:srgbClr val="7F7F7F"/>
                </a:solidFill>
                <a:latin typeface="Arial"/>
                <a:cs typeface="Arial"/>
              </a:rPr>
              <a:t>Econom</a:t>
            </a:r>
            <a:r>
              <a:rPr lang="es-PE" sz="800" spc="-40" dirty="0">
                <a:solidFill>
                  <a:srgbClr val="7F7F7F"/>
                </a:solidFill>
                <a:latin typeface="Arial"/>
                <a:cs typeface="Arial"/>
              </a:rPr>
              <a:t>í</a:t>
            </a:r>
            <a:r>
              <a:rPr sz="800" spc="-40" dirty="0">
                <a:solidFill>
                  <a:srgbClr val="7F7F7F"/>
                </a:solidFill>
                <a:latin typeface="Arial"/>
                <a:cs typeface="Arial"/>
              </a:rPr>
              <a:t>a 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3100" y="606640"/>
            <a:ext cx="4191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56845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646804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25" dirty="0"/>
              <a:t>Historia,</a:t>
            </a:r>
            <a:r>
              <a:rPr lang="es-PE" spc="-25" dirty="0"/>
              <a:t> Geografía</a:t>
            </a:r>
            <a:r>
              <a:rPr spc="-100" dirty="0"/>
              <a:t> </a:t>
            </a:r>
            <a:r>
              <a:rPr spc="-45" dirty="0"/>
              <a:t>y </a:t>
            </a:r>
            <a:r>
              <a:rPr lang="es-PE" spc="-45" dirty="0"/>
              <a:t>Economía</a:t>
            </a:r>
            <a:r>
              <a:rPr spc="-95" dirty="0"/>
              <a:t>: </a:t>
            </a:r>
            <a:r>
              <a:rPr spc="-45" dirty="0"/>
              <a:t>resultados </a:t>
            </a:r>
            <a:r>
              <a:rPr spc="-70" dirty="0"/>
              <a:t>de </a:t>
            </a:r>
            <a:r>
              <a:rPr spc="-40" dirty="0"/>
              <a:t>las </a:t>
            </a:r>
            <a:r>
              <a:rPr spc="20" dirty="0"/>
              <a:t>UGEL</a:t>
            </a:r>
            <a:r>
              <a:rPr lang="es-PE" spc="20" dirty="0"/>
              <a:t> según</a:t>
            </a:r>
            <a:r>
              <a:rPr spc="-150" dirty="0"/>
              <a:t>  </a:t>
            </a:r>
            <a:r>
              <a:rPr spc="-50" dirty="0"/>
              <a:t>medida promedio </a:t>
            </a:r>
            <a:r>
              <a:rPr spc="-45" dirty="0"/>
              <a:t>y </a:t>
            </a:r>
            <a:r>
              <a:rPr spc="-50" dirty="0"/>
              <a:t>niveles </a:t>
            </a:r>
            <a:r>
              <a:rPr spc="-70" dirty="0"/>
              <a:t>de </a:t>
            </a:r>
            <a:r>
              <a:rPr spc="95" dirty="0"/>
              <a:t> </a:t>
            </a:r>
            <a:r>
              <a:rPr spc="-35" dirty="0"/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1679" y="419544"/>
            <a:ext cx="179059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ctr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secundaria 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Historia, </a:t>
            </a:r>
            <a:r>
              <a:rPr sz="800" spc="-40" dirty="0">
                <a:solidFill>
                  <a:srgbClr val="7F7F7F"/>
                </a:solidFill>
                <a:latin typeface="Arial"/>
                <a:cs typeface="Arial"/>
              </a:rPr>
              <a:t>Geograf´ıa  </a:t>
            </a:r>
            <a:r>
              <a:rPr sz="800" spc="-10" dirty="0">
                <a:solidFill>
                  <a:srgbClr val="7F7F7F"/>
                </a:solidFill>
                <a:latin typeface="Arial"/>
                <a:cs typeface="Arial"/>
              </a:rPr>
              <a:t>y </a:t>
            </a:r>
            <a:r>
              <a:rPr sz="800" spc="-40" dirty="0">
                <a:solidFill>
                  <a:srgbClr val="7F7F7F"/>
                </a:solidFill>
                <a:latin typeface="Arial"/>
                <a:cs typeface="Arial"/>
              </a:rPr>
              <a:t>Econom´ıa 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300" y="606640"/>
            <a:ext cx="4953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56845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9988" cy="3239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43344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70" dirty="0" err="1"/>
              <a:t>Matem</a:t>
            </a:r>
            <a:r>
              <a:rPr lang="es-PE" spc="-70" dirty="0"/>
              <a:t>á</a:t>
            </a:r>
            <a:r>
              <a:rPr spc="-70" dirty="0" err="1"/>
              <a:t>tica</a:t>
            </a:r>
            <a:r>
              <a:rPr spc="-70" dirty="0"/>
              <a:t>: </a:t>
            </a:r>
            <a:r>
              <a:rPr spc="-45" dirty="0" err="1"/>
              <a:t>resultados</a:t>
            </a:r>
            <a:r>
              <a:rPr spc="-45" dirty="0"/>
              <a:t> </a:t>
            </a:r>
            <a:r>
              <a:rPr spc="-40" dirty="0" err="1"/>
              <a:t>por</a:t>
            </a:r>
            <a:r>
              <a:rPr lang="es-PE" spc="-40" dirty="0"/>
              <a:t> región según</a:t>
            </a:r>
            <a:r>
              <a:rPr spc="-155" dirty="0"/>
              <a:t> </a:t>
            </a:r>
            <a:r>
              <a:rPr spc="-50" dirty="0"/>
              <a:t>medida promedio  </a:t>
            </a:r>
            <a:r>
              <a:rPr spc="-45" dirty="0"/>
              <a:t>y </a:t>
            </a:r>
            <a:r>
              <a:rPr spc="-50" dirty="0"/>
              <a:t>niveles </a:t>
            </a:r>
            <a:r>
              <a:rPr spc="-70" dirty="0"/>
              <a:t>de</a:t>
            </a:r>
            <a:r>
              <a:rPr spc="130" dirty="0"/>
              <a:t> </a:t>
            </a:r>
            <a:r>
              <a:rPr spc="-35" dirty="0"/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8085" y="416750"/>
            <a:ext cx="11868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 marR="5080" indent="-27940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20" dirty="0" err="1">
                <a:solidFill>
                  <a:srgbClr val="7F7F7F"/>
                </a:solidFill>
                <a:latin typeface="Arial"/>
                <a:cs typeface="Arial"/>
              </a:rPr>
              <a:t>secundaria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Matem</a:t>
            </a:r>
            <a:r>
              <a:rPr lang="es-PE" sz="800" spc="-15" dirty="0">
                <a:solidFill>
                  <a:srgbClr val="7F7F7F"/>
                </a:solidFill>
                <a:latin typeface="Arial"/>
                <a:cs typeface="Arial"/>
              </a:rPr>
              <a:t>á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tica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900" y="589076"/>
            <a:ext cx="51054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88951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529329" cy="332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70" dirty="0" err="1"/>
              <a:t>Matem</a:t>
            </a:r>
            <a:r>
              <a:rPr lang="es-PE" spc="-70" dirty="0"/>
              <a:t>á</a:t>
            </a:r>
            <a:r>
              <a:rPr spc="-70" dirty="0" err="1"/>
              <a:t>tica</a:t>
            </a:r>
            <a:r>
              <a:rPr spc="-70" dirty="0"/>
              <a:t>: </a:t>
            </a:r>
            <a:r>
              <a:rPr spc="-45" dirty="0"/>
              <a:t>resultados </a:t>
            </a:r>
            <a:r>
              <a:rPr spc="-70" dirty="0"/>
              <a:t>de </a:t>
            </a:r>
            <a:r>
              <a:rPr spc="-25" dirty="0"/>
              <a:t>la</a:t>
            </a:r>
            <a:r>
              <a:rPr lang="es-PE" spc="-25" dirty="0"/>
              <a:t> región</a:t>
            </a:r>
            <a:r>
              <a:rPr spc="-125" dirty="0"/>
              <a:t> </a:t>
            </a:r>
            <a:r>
              <a:rPr spc="-40" dirty="0" err="1"/>
              <a:t>por</a:t>
            </a:r>
            <a:r>
              <a:rPr lang="es-PE" spc="-40" dirty="0"/>
              <a:t> características</a:t>
            </a:r>
            <a:r>
              <a:rPr spc="-70" dirty="0"/>
              <a:t> de </a:t>
            </a:r>
            <a:r>
              <a:rPr spc="-25" dirty="0"/>
              <a:t>la  </a:t>
            </a:r>
            <a:r>
              <a:rPr spc="-55" dirty="0" err="1"/>
              <a:t>escuela</a:t>
            </a:r>
            <a:r>
              <a:rPr lang="es-PE" spc="-55" dirty="0"/>
              <a:t> según</a:t>
            </a:r>
            <a:r>
              <a:rPr spc="-155" dirty="0"/>
              <a:t>  </a:t>
            </a:r>
            <a:r>
              <a:rPr spc="-50" dirty="0"/>
              <a:t>medida promedio </a:t>
            </a:r>
            <a:r>
              <a:rPr spc="-45" dirty="0"/>
              <a:t>y </a:t>
            </a:r>
            <a:r>
              <a:rPr spc="-50" dirty="0"/>
              <a:t>niveles </a:t>
            </a:r>
            <a:r>
              <a:rPr spc="-70" dirty="0"/>
              <a:t>de  </a:t>
            </a:r>
            <a:r>
              <a:rPr spc="-15" dirty="0"/>
              <a:t> </a:t>
            </a:r>
            <a:r>
              <a:rPr spc="-35" dirty="0"/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8085" y="416750"/>
            <a:ext cx="116654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 marR="5080" indent="-27940">
              <a:lnSpc>
                <a:spcPts val="700"/>
              </a:lnSpc>
            </a:pPr>
            <a:r>
              <a:rPr lang="es-PE" sz="800" spc="-50" dirty="0">
                <a:solidFill>
                  <a:srgbClr val="7F7F7F"/>
                </a:solidFill>
                <a:latin typeface="Arial"/>
                <a:cs typeface="Arial"/>
              </a:rPr>
              <a:t>2°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20" dirty="0" err="1">
                <a:solidFill>
                  <a:srgbClr val="7F7F7F"/>
                </a:solidFill>
                <a:latin typeface="Arial"/>
                <a:cs typeface="Arial"/>
              </a:rPr>
              <a:t>secundaria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Matem</a:t>
            </a:r>
            <a:r>
              <a:rPr lang="es-PE" sz="800" spc="-15" dirty="0">
                <a:solidFill>
                  <a:srgbClr val="7F7F7F"/>
                </a:solidFill>
                <a:latin typeface="Arial"/>
                <a:cs typeface="Arial"/>
              </a:rPr>
              <a:t>á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tica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3100" y="589076"/>
            <a:ext cx="42672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88951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570604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70" dirty="0" err="1"/>
              <a:t>Matem</a:t>
            </a:r>
            <a:r>
              <a:rPr lang="es-PE" spc="-70" dirty="0"/>
              <a:t>á</a:t>
            </a:r>
            <a:r>
              <a:rPr spc="-70" dirty="0" err="1"/>
              <a:t>tica</a:t>
            </a:r>
            <a:r>
              <a:rPr spc="-70" dirty="0"/>
              <a:t>: </a:t>
            </a:r>
            <a:r>
              <a:rPr spc="-45" dirty="0"/>
              <a:t>resultados </a:t>
            </a:r>
            <a:r>
              <a:rPr spc="-70" dirty="0"/>
              <a:t>de </a:t>
            </a:r>
            <a:r>
              <a:rPr spc="-40" dirty="0"/>
              <a:t>las </a:t>
            </a:r>
            <a:r>
              <a:rPr spc="20" dirty="0"/>
              <a:t>UGEL</a:t>
            </a:r>
            <a:r>
              <a:rPr lang="es-PE" spc="20" dirty="0"/>
              <a:t> según</a:t>
            </a:r>
            <a:r>
              <a:rPr spc="-150" dirty="0"/>
              <a:t> </a:t>
            </a:r>
            <a:r>
              <a:rPr spc="-50" dirty="0"/>
              <a:t>medida promedio  </a:t>
            </a:r>
            <a:r>
              <a:rPr spc="-45" dirty="0"/>
              <a:t>y </a:t>
            </a:r>
            <a:r>
              <a:rPr spc="-50" dirty="0"/>
              <a:t>niveles </a:t>
            </a:r>
            <a:r>
              <a:rPr spc="-70" dirty="0"/>
              <a:t>de</a:t>
            </a:r>
            <a:r>
              <a:rPr spc="130" dirty="0"/>
              <a:t> </a:t>
            </a:r>
            <a:r>
              <a:rPr spc="-35" dirty="0"/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8085" y="416750"/>
            <a:ext cx="1110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 marR="5080" indent="-27940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20" dirty="0" err="1">
                <a:solidFill>
                  <a:srgbClr val="7F7F7F"/>
                </a:solidFill>
                <a:latin typeface="Arial"/>
                <a:cs typeface="Arial"/>
              </a:rPr>
              <a:t>secundaria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Matem</a:t>
            </a:r>
            <a:r>
              <a:rPr lang="es-PE" sz="800" spc="-15" dirty="0">
                <a:solidFill>
                  <a:srgbClr val="7F7F7F"/>
                </a:solidFill>
                <a:latin typeface="Arial"/>
                <a:cs typeface="Arial"/>
              </a:rPr>
              <a:t>á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tica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100" y="589076"/>
            <a:ext cx="48768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88951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9988" cy="3239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18008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35" dirty="0"/>
              <a:t>Lectura: </a:t>
            </a:r>
            <a:r>
              <a:rPr spc="-45" dirty="0" err="1"/>
              <a:t>resultados</a:t>
            </a:r>
            <a:r>
              <a:rPr spc="-45" dirty="0"/>
              <a:t> </a:t>
            </a:r>
            <a:r>
              <a:rPr spc="-40" dirty="0" err="1"/>
              <a:t>por</a:t>
            </a:r>
            <a:r>
              <a:rPr lang="es-PE" spc="-40" dirty="0"/>
              <a:t> región según</a:t>
            </a:r>
            <a:r>
              <a:rPr spc="-155" dirty="0"/>
              <a:t> </a:t>
            </a:r>
            <a:r>
              <a:rPr spc="-50" dirty="0"/>
              <a:t>medida promedio  </a:t>
            </a:r>
            <a:r>
              <a:rPr spc="-45" dirty="0"/>
              <a:t>y </a:t>
            </a:r>
            <a:r>
              <a:rPr spc="-50" dirty="0"/>
              <a:t>niveles </a:t>
            </a:r>
            <a:r>
              <a:rPr spc="-70" dirty="0"/>
              <a:t>de</a:t>
            </a:r>
            <a:r>
              <a:rPr spc="130" dirty="0"/>
              <a:t> </a:t>
            </a:r>
            <a:r>
              <a:rPr spc="-35" dirty="0"/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8085" y="416750"/>
            <a:ext cx="11106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 marR="5080" indent="-101600">
              <a:lnSpc>
                <a:spcPts val="700"/>
              </a:lnSpc>
            </a:pPr>
            <a:r>
              <a:rPr lang="es-PE" sz="800" spc="-50" dirty="0">
                <a:solidFill>
                  <a:srgbClr val="7F7F7F"/>
                </a:solidFill>
                <a:latin typeface="Arial"/>
                <a:cs typeface="Arial"/>
              </a:rPr>
              <a:t>2°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secundaria  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Lectura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100" y="589076"/>
            <a:ext cx="50292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88951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00" y="36673"/>
            <a:ext cx="343344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lang="es-PE" spc="-70" dirty="0">
                <a:solidFill>
                  <a:srgbClr val="0070BF"/>
                </a:solidFill>
              </a:rPr>
              <a:t>Matemática</a:t>
            </a:r>
            <a:r>
              <a:rPr spc="-70" dirty="0">
                <a:solidFill>
                  <a:srgbClr val="0070BF"/>
                </a:solidFill>
              </a:rPr>
              <a:t>: </a:t>
            </a:r>
            <a:r>
              <a:rPr spc="-45" dirty="0" err="1">
                <a:solidFill>
                  <a:srgbClr val="0070BF"/>
                </a:solidFill>
              </a:rPr>
              <a:t>resultados</a:t>
            </a:r>
            <a:r>
              <a:rPr spc="-45" dirty="0">
                <a:solidFill>
                  <a:srgbClr val="0070BF"/>
                </a:solidFill>
              </a:rPr>
              <a:t> </a:t>
            </a:r>
            <a:r>
              <a:rPr lang="es-PE" spc="-40" dirty="0">
                <a:solidFill>
                  <a:srgbClr val="0070BF"/>
                </a:solidFill>
              </a:rPr>
              <a:t>por región según </a:t>
            </a:r>
            <a:r>
              <a:rPr spc="-50" dirty="0" err="1">
                <a:solidFill>
                  <a:srgbClr val="0070BF"/>
                </a:solidFill>
              </a:rPr>
              <a:t>medida</a:t>
            </a:r>
            <a:r>
              <a:rPr spc="-50" dirty="0">
                <a:solidFill>
                  <a:srgbClr val="0070BF"/>
                </a:solidFill>
              </a:rPr>
              <a:t> promedio  </a:t>
            </a:r>
            <a:r>
              <a:rPr spc="-45" dirty="0">
                <a:solidFill>
                  <a:srgbClr val="0070BF"/>
                </a:solidFill>
              </a:rPr>
              <a:t>y </a:t>
            </a:r>
            <a:r>
              <a:rPr spc="-50" dirty="0">
                <a:solidFill>
                  <a:srgbClr val="0070BF"/>
                </a:solidFill>
              </a:rPr>
              <a:t>niveles </a:t>
            </a:r>
            <a:r>
              <a:rPr spc="-70" dirty="0">
                <a:solidFill>
                  <a:srgbClr val="0070BF"/>
                </a:solidFill>
              </a:rPr>
              <a:t>de</a:t>
            </a:r>
            <a:r>
              <a:rPr spc="130" dirty="0">
                <a:solidFill>
                  <a:srgbClr val="0070BF"/>
                </a:solidFill>
              </a:rPr>
              <a:t> </a:t>
            </a:r>
            <a:r>
              <a:rPr spc="-35" dirty="0">
                <a:solidFill>
                  <a:srgbClr val="0070BF"/>
                </a:solidFill>
              </a:rPr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5668" y="416750"/>
            <a:ext cx="108303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sz="800" i="1" spc="-50" dirty="0">
                <a:solidFill>
                  <a:srgbClr val="7F7F7F"/>
                </a:solidFill>
                <a:latin typeface="Trebuchet MS"/>
                <a:cs typeface="Trebuchet MS"/>
              </a:rPr>
              <a:t>.</a:t>
            </a:r>
            <a:r>
              <a:rPr sz="800" i="1" spc="-75" baseline="27777" dirty="0">
                <a:solidFill>
                  <a:srgbClr val="7F7F7F"/>
                </a:solidFill>
                <a:latin typeface="Meiryo"/>
                <a:cs typeface="Meiryo"/>
              </a:rPr>
              <a:t>◦ 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grado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 err="1">
                <a:solidFill>
                  <a:srgbClr val="7F7F7F"/>
                </a:solidFill>
                <a:latin typeface="Arial"/>
                <a:cs typeface="Arial"/>
              </a:rPr>
              <a:t>primaria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Matem</a:t>
            </a:r>
            <a:r>
              <a:rPr lang="es-PE" sz="800" spc="-15" dirty="0">
                <a:solidFill>
                  <a:srgbClr val="7F7F7F"/>
                </a:solidFill>
                <a:latin typeface="Arial"/>
                <a:cs typeface="Arial"/>
              </a:rPr>
              <a:t>á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tica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900" y="589076"/>
            <a:ext cx="4950104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6678" y="2988951"/>
            <a:ext cx="1506616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275329" cy="332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35" dirty="0"/>
              <a:t>Lectura: </a:t>
            </a:r>
            <a:r>
              <a:rPr spc="-45" dirty="0"/>
              <a:t>resultados </a:t>
            </a:r>
            <a:r>
              <a:rPr spc="-70" dirty="0"/>
              <a:t>de </a:t>
            </a:r>
            <a:r>
              <a:rPr spc="-25" dirty="0"/>
              <a:t>la</a:t>
            </a:r>
            <a:r>
              <a:rPr lang="es-PE" spc="-25" dirty="0"/>
              <a:t> región</a:t>
            </a:r>
            <a:r>
              <a:rPr spc="-125" dirty="0"/>
              <a:t> </a:t>
            </a:r>
            <a:r>
              <a:rPr spc="-40" dirty="0" err="1"/>
              <a:t>por</a:t>
            </a:r>
            <a:r>
              <a:rPr lang="es-PE" spc="-40" dirty="0"/>
              <a:t> características</a:t>
            </a:r>
            <a:r>
              <a:rPr spc="-70" dirty="0"/>
              <a:t> de </a:t>
            </a:r>
            <a:r>
              <a:rPr spc="-25" dirty="0"/>
              <a:t>la  </a:t>
            </a:r>
            <a:r>
              <a:rPr spc="-55" dirty="0" err="1"/>
              <a:t>escuela</a:t>
            </a:r>
            <a:r>
              <a:rPr lang="es-PE" spc="-55" dirty="0"/>
              <a:t> según</a:t>
            </a:r>
            <a:r>
              <a:rPr spc="-155" dirty="0"/>
              <a:t>  </a:t>
            </a:r>
            <a:r>
              <a:rPr spc="-50" dirty="0"/>
              <a:t>medida promedio </a:t>
            </a:r>
            <a:r>
              <a:rPr spc="-45" dirty="0"/>
              <a:t>y </a:t>
            </a:r>
            <a:r>
              <a:rPr spc="-50" dirty="0"/>
              <a:t>niveles </a:t>
            </a:r>
            <a:r>
              <a:rPr spc="-70" dirty="0"/>
              <a:t>de  </a:t>
            </a:r>
            <a:r>
              <a:rPr spc="-15" dirty="0"/>
              <a:t> </a:t>
            </a:r>
            <a:r>
              <a:rPr spc="-35" dirty="0"/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8085" y="416750"/>
            <a:ext cx="11868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 marR="5080" indent="-101600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secundaria  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Lectura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700" y="589076"/>
            <a:ext cx="4572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88951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316604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35" dirty="0"/>
              <a:t>Lectura: </a:t>
            </a:r>
            <a:r>
              <a:rPr spc="-45" dirty="0"/>
              <a:t>resultados </a:t>
            </a:r>
            <a:r>
              <a:rPr spc="-70" dirty="0"/>
              <a:t>de </a:t>
            </a:r>
            <a:r>
              <a:rPr spc="-40" dirty="0"/>
              <a:t>las </a:t>
            </a:r>
            <a:r>
              <a:rPr spc="20" dirty="0"/>
              <a:t>UGEL</a:t>
            </a:r>
            <a:r>
              <a:rPr lang="es-PE" spc="20" dirty="0"/>
              <a:t> según</a:t>
            </a:r>
            <a:r>
              <a:rPr spc="-150" dirty="0"/>
              <a:t> </a:t>
            </a:r>
            <a:r>
              <a:rPr spc="-50" dirty="0"/>
              <a:t>medida promedio  </a:t>
            </a:r>
            <a:r>
              <a:rPr spc="-45" dirty="0"/>
              <a:t>y </a:t>
            </a:r>
            <a:r>
              <a:rPr spc="-50" dirty="0"/>
              <a:t>niveles </a:t>
            </a:r>
            <a:r>
              <a:rPr spc="-70" dirty="0"/>
              <a:t>de</a:t>
            </a:r>
            <a:r>
              <a:rPr spc="130" dirty="0"/>
              <a:t> </a:t>
            </a:r>
            <a:r>
              <a:rPr spc="-35" dirty="0"/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8085" y="416750"/>
            <a:ext cx="11868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 marR="5080" indent="-101600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secundaria  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Lectura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100" y="589076"/>
            <a:ext cx="48768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717" y="2988951"/>
            <a:ext cx="2144553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00" y="41620"/>
            <a:ext cx="3537585" cy="318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lang="es-PE" spc="-70" dirty="0">
                <a:solidFill>
                  <a:srgbClr val="0070BF"/>
                </a:solidFill>
              </a:rPr>
              <a:t>Matemática</a:t>
            </a:r>
            <a:r>
              <a:rPr spc="-70" dirty="0">
                <a:solidFill>
                  <a:srgbClr val="0070BF"/>
                </a:solidFill>
              </a:rPr>
              <a:t>: </a:t>
            </a:r>
            <a:r>
              <a:rPr spc="-45" dirty="0">
                <a:solidFill>
                  <a:srgbClr val="0070BF"/>
                </a:solidFill>
              </a:rPr>
              <a:t>resultados </a:t>
            </a:r>
            <a:r>
              <a:rPr spc="-70" dirty="0">
                <a:solidFill>
                  <a:srgbClr val="0070BF"/>
                </a:solidFill>
              </a:rPr>
              <a:t>de </a:t>
            </a:r>
            <a:r>
              <a:rPr spc="-25" dirty="0">
                <a:solidFill>
                  <a:srgbClr val="0070BF"/>
                </a:solidFill>
              </a:rPr>
              <a:t>la </a:t>
            </a:r>
            <a:r>
              <a:rPr lang="es-PE" spc="-25" dirty="0">
                <a:solidFill>
                  <a:srgbClr val="0070BF"/>
                </a:solidFill>
              </a:rPr>
              <a:t>Región Apurímac según </a:t>
            </a:r>
            <a:r>
              <a:rPr spc="-50" dirty="0" err="1">
                <a:solidFill>
                  <a:srgbClr val="0070BF"/>
                </a:solidFill>
              </a:rPr>
              <a:t>niveles</a:t>
            </a:r>
            <a:r>
              <a:rPr spc="-50" dirty="0">
                <a:solidFill>
                  <a:srgbClr val="0070BF"/>
                </a:solidFill>
              </a:rPr>
              <a:t> </a:t>
            </a:r>
            <a:r>
              <a:rPr spc="-70" dirty="0">
                <a:solidFill>
                  <a:srgbClr val="0070BF"/>
                </a:solidFill>
              </a:rPr>
              <a:t>de </a:t>
            </a:r>
            <a:r>
              <a:rPr spc="-35" dirty="0">
                <a:solidFill>
                  <a:srgbClr val="0070BF"/>
                </a:solidFill>
              </a:rPr>
              <a:t>logro </a:t>
            </a:r>
            <a:r>
              <a:rPr spc="-55" dirty="0">
                <a:solidFill>
                  <a:srgbClr val="0070BF"/>
                </a:solidFill>
              </a:rPr>
              <a:t>a </a:t>
            </a:r>
            <a:r>
              <a:rPr lang="es-PE" spc="-55" dirty="0">
                <a:solidFill>
                  <a:srgbClr val="0070BF"/>
                </a:solidFill>
              </a:rPr>
              <a:t>través </a:t>
            </a:r>
            <a:r>
              <a:rPr spc="-70" dirty="0">
                <a:solidFill>
                  <a:srgbClr val="0070BF"/>
                </a:solidFill>
              </a:rPr>
              <a:t>de </a:t>
            </a:r>
            <a:r>
              <a:rPr spc="-40" dirty="0" err="1">
                <a:solidFill>
                  <a:srgbClr val="0070BF"/>
                </a:solidFill>
              </a:rPr>
              <a:t>los</a:t>
            </a:r>
            <a:r>
              <a:rPr spc="50" dirty="0">
                <a:solidFill>
                  <a:srgbClr val="0070BF"/>
                </a:solidFill>
              </a:rPr>
              <a:t> </a:t>
            </a:r>
            <a:r>
              <a:rPr lang="es-PE" spc="50" dirty="0">
                <a:solidFill>
                  <a:srgbClr val="0070BF"/>
                </a:solidFill>
              </a:rPr>
              <a:t>años</a:t>
            </a:r>
            <a:endParaRPr sz="1200" baseline="27777" dirty="0"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7636" y="403225"/>
            <a:ext cx="142966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4775" algn="ctr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i="1" spc="-75" baseline="27777" dirty="0">
                <a:solidFill>
                  <a:srgbClr val="7F7F7F"/>
                </a:solidFill>
                <a:latin typeface="Meiryo"/>
                <a:cs typeface="Meiryo"/>
              </a:rPr>
              <a:t> 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grado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 err="1">
                <a:solidFill>
                  <a:srgbClr val="7F7F7F"/>
                </a:solidFill>
                <a:latin typeface="Arial"/>
                <a:cs typeface="Arial"/>
              </a:rPr>
              <a:t>primaria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Matem</a:t>
            </a:r>
            <a:r>
              <a:rPr lang="es-PE" sz="800" spc="-15" dirty="0">
                <a:solidFill>
                  <a:srgbClr val="7F7F7F"/>
                </a:solidFill>
                <a:latin typeface="Arial"/>
                <a:cs typeface="Arial"/>
              </a:rPr>
              <a:t>á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tica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2007-2016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300" y="589064"/>
            <a:ext cx="4569117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6340" y="2760344"/>
            <a:ext cx="1427321" cy="145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529329" cy="332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70" dirty="0" err="1">
                <a:solidFill>
                  <a:srgbClr val="0070BF"/>
                </a:solidFill>
              </a:rPr>
              <a:t>Matem</a:t>
            </a:r>
            <a:r>
              <a:rPr lang="es-PE" spc="-70" dirty="0">
                <a:solidFill>
                  <a:srgbClr val="0070BF"/>
                </a:solidFill>
              </a:rPr>
              <a:t>á</a:t>
            </a:r>
            <a:r>
              <a:rPr spc="-70" dirty="0" err="1">
                <a:solidFill>
                  <a:srgbClr val="0070BF"/>
                </a:solidFill>
              </a:rPr>
              <a:t>tica</a:t>
            </a:r>
            <a:r>
              <a:rPr spc="-70" dirty="0">
                <a:solidFill>
                  <a:srgbClr val="0070BF"/>
                </a:solidFill>
              </a:rPr>
              <a:t>: </a:t>
            </a:r>
            <a:r>
              <a:rPr spc="-45" dirty="0">
                <a:solidFill>
                  <a:srgbClr val="0070BF"/>
                </a:solidFill>
              </a:rPr>
              <a:t>resultados </a:t>
            </a:r>
            <a:r>
              <a:rPr spc="-70" dirty="0">
                <a:solidFill>
                  <a:srgbClr val="0070BF"/>
                </a:solidFill>
              </a:rPr>
              <a:t>de </a:t>
            </a:r>
            <a:r>
              <a:rPr spc="-25" dirty="0">
                <a:solidFill>
                  <a:srgbClr val="0070BF"/>
                </a:solidFill>
              </a:rPr>
              <a:t>la </a:t>
            </a:r>
            <a:r>
              <a:rPr lang="es-PE" spc="-25" dirty="0">
                <a:solidFill>
                  <a:srgbClr val="0070BF"/>
                </a:solidFill>
              </a:rPr>
              <a:t>Región Apurímac </a:t>
            </a:r>
            <a:r>
              <a:rPr spc="-40" dirty="0" err="1">
                <a:solidFill>
                  <a:srgbClr val="0070BF"/>
                </a:solidFill>
              </a:rPr>
              <a:t>por</a:t>
            </a:r>
            <a:r>
              <a:rPr spc="-40" dirty="0">
                <a:solidFill>
                  <a:srgbClr val="0070BF"/>
                </a:solidFill>
              </a:rPr>
              <a:t> </a:t>
            </a:r>
            <a:r>
              <a:rPr spc="-70" dirty="0" err="1">
                <a:solidFill>
                  <a:srgbClr val="0070BF"/>
                </a:solidFill>
              </a:rPr>
              <a:t>caracter</a:t>
            </a:r>
            <a:r>
              <a:rPr lang="es-PE" spc="-70" dirty="0">
                <a:solidFill>
                  <a:srgbClr val="0070BF"/>
                </a:solidFill>
              </a:rPr>
              <a:t>í</a:t>
            </a:r>
            <a:r>
              <a:rPr spc="-70" dirty="0" err="1">
                <a:solidFill>
                  <a:srgbClr val="0070BF"/>
                </a:solidFill>
              </a:rPr>
              <a:t>sticas</a:t>
            </a:r>
            <a:r>
              <a:rPr spc="-70" dirty="0">
                <a:solidFill>
                  <a:srgbClr val="0070BF"/>
                </a:solidFill>
              </a:rPr>
              <a:t> de </a:t>
            </a:r>
            <a:r>
              <a:rPr spc="-25" dirty="0">
                <a:solidFill>
                  <a:srgbClr val="0070BF"/>
                </a:solidFill>
              </a:rPr>
              <a:t>la  </a:t>
            </a:r>
            <a:r>
              <a:rPr spc="-55" dirty="0" err="1">
                <a:solidFill>
                  <a:srgbClr val="0070BF"/>
                </a:solidFill>
              </a:rPr>
              <a:t>escuela</a:t>
            </a:r>
            <a:r>
              <a:rPr lang="es-PE" spc="-55" dirty="0">
                <a:solidFill>
                  <a:srgbClr val="0070BF"/>
                </a:solidFill>
              </a:rPr>
              <a:t> según</a:t>
            </a:r>
            <a:r>
              <a:rPr spc="-155" dirty="0">
                <a:solidFill>
                  <a:srgbClr val="0070BF"/>
                </a:solidFill>
              </a:rPr>
              <a:t>  </a:t>
            </a:r>
            <a:r>
              <a:rPr spc="-50" dirty="0">
                <a:solidFill>
                  <a:srgbClr val="0070BF"/>
                </a:solidFill>
              </a:rPr>
              <a:t>medida promedio </a:t>
            </a:r>
            <a:r>
              <a:rPr spc="-45" dirty="0">
                <a:solidFill>
                  <a:srgbClr val="0070BF"/>
                </a:solidFill>
              </a:rPr>
              <a:t>y </a:t>
            </a:r>
            <a:r>
              <a:rPr spc="-50" dirty="0">
                <a:solidFill>
                  <a:srgbClr val="0070BF"/>
                </a:solidFill>
              </a:rPr>
              <a:t>niveles </a:t>
            </a:r>
            <a:r>
              <a:rPr spc="-70" dirty="0">
                <a:solidFill>
                  <a:srgbClr val="0070BF"/>
                </a:solidFill>
              </a:rPr>
              <a:t>de  </a:t>
            </a:r>
            <a:r>
              <a:rPr spc="-15" dirty="0">
                <a:solidFill>
                  <a:srgbClr val="0070BF"/>
                </a:solidFill>
              </a:rPr>
              <a:t> </a:t>
            </a:r>
            <a:r>
              <a:rPr spc="-35" dirty="0">
                <a:solidFill>
                  <a:srgbClr val="0070BF"/>
                </a:solidFill>
              </a:rPr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5668" y="416750"/>
            <a:ext cx="131163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" algn="ctr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s-PE" sz="800" spc="-50" dirty="0">
                <a:solidFill>
                  <a:srgbClr val="7F7F7F"/>
                </a:solidFill>
                <a:latin typeface="Arial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 err="1">
                <a:solidFill>
                  <a:srgbClr val="7F7F7F"/>
                </a:solidFill>
                <a:latin typeface="Arial"/>
                <a:cs typeface="Arial"/>
              </a:rPr>
              <a:t>primaria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Matem</a:t>
            </a:r>
            <a:r>
              <a:rPr lang="es-PE" sz="800" spc="-15" dirty="0">
                <a:solidFill>
                  <a:srgbClr val="7F7F7F"/>
                </a:solidFill>
                <a:latin typeface="Arial"/>
                <a:cs typeface="Arial"/>
              </a:rPr>
              <a:t>á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tica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3100" y="589076"/>
            <a:ext cx="4302404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6678" y="2988951"/>
            <a:ext cx="1506616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570604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70" dirty="0" err="1">
                <a:solidFill>
                  <a:srgbClr val="0070BF"/>
                </a:solidFill>
              </a:rPr>
              <a:t>Matem</a:t>
            </a:r>
            <a:r>
              <a:rPr lang="es-PE" spc="-70" dirty="0">
                <a:solidFill>
                  <a:srgbClr val="0070BF"/>
                </a:solidFill>
              </a:rPr>
              <a:t>á</a:t>
            </a:r>
            <a:r>
              <a:rPr spc="-70" dirty="0" err="1">
                <a:solidFill>
                  <a:srgbClr val="0070BF"/>
                </a:solidFill>
              </a:rPr>
              <a:t>tica</a:t>
            </a:r>
            <a:r>
              <a:rPr spc="-70" dirty="0">
                <a:solidFill>
                  <a:srgbClr val="0070BF"/>
                </a:solidFill>
              </a:rPr>
              <a:t>: </a:t>
            </a:r>
            <a:r>
              <a:rPr spc="-45" dirty="0">
                <a:solidFill>
                  <a:srgbClr val="0070BF"/>
                </a:solidFill>
              </a:rPr>
              <a:t>resultados </a:t>
            </a:r>
            <a:r>
              <a:rPr spc="-70" dirty="0">
                <a:solidFill>
                  <a:srgbClr val="0070BF"/>
                </a:solidFill>
              </a:rPr>
              <a:t>de </a:t>
            </a:r>
            <a:r>
              <a:rPr spc="-40" dirty="0">
                <a:solidFill>
                  <a:srgbClr val="0070BF"/>
                </a:solidFill>
              </a:rPr>
              <a:t>las </a:t>
            </a:r>
            <a:r>
              <a:rPr spc="20" dirty="0">
                <a:solidFill>
                  <a:srgbClr val="0070BF"/>
                </a:solidFill>
              </a:rPr>
              <a:t>UGEL</a:t>
            </a:r>
            <a:r>
              <a:rPr lang="es-PE" spc="20" dirty="0">
                <a:solidFill>
                  <a:srgbClr val="0070BF"/>
                </a:solidFill>
              </a:rPr>
              <a:t> según</a:t>
            </a:r>
            <a:r>
              <a:rPr spc="-150" dirty="0">
                <a:solidFill>
                  <a:srgbClr val="0070BF"/>
                </a:solidFill>
              </a:rPr>
              <a:t> </a:t>
            </a:r>
            <a:r>
              <a:rPr spc="-50" dirty="0">
                <a:solidFill>
                  <a:srgbClr val="0070BF"/>
                </a:solidFill>
              </a:rPr>
              <a:t>medida promedio  </a:t>
            </a:r>
            <a:r>
              <a:rPr spc="-45" dirty="0">
                <a:solidFill>
                  <a:srgbClr val="0070BF"/>
                </a:solidFill>
              </a:rPr>
              <a:t>y </a:t>
            </a:r>
            <a:r>
              <a:rPr spc="-50" dirty="0">
                <a:solidFill>
                  <a:srgbClr val="0070BF"/>
                </a:solidFill>
              </a:rPr>
              <a:t>niveles </a:t>
            </a:r>
            <a:r>
              <a:rPr spc="-70" dirty="0">
                <a:solidFill>
                  <a:srgbClr val="0070BF"/>
                </a:solidFill>
              </a:rPr>
              <a:t>de</a:t>
            </a:r>
            <a:r>
              <a:rPr spc="130" dirty="0">
                <a:solidFill>
                  <a:srgbClr val="0070BF"/>
                </a:solidFill>
              </a:rPr>
              <a:t> </a:t>
            </a:r>
            <a:r>
              <a:rPr spc="-35" dirty="0">
                <a:solidFill>
                  <a:srgbClr val="0070BF"/>
                </a:solidFill>
              </a:rPr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5668" y="416750"/>
            <a:ext cx="108303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 err="1">
                <a:solidFill>
                  <a:srgbClr val="7F7F7F"/>
                </a:solidFill>
                <a:latin typeface="Arial"/>
                <a:cs typeface="Arial"/>
              </a:rPr>
              <a:t>primaria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Matem</a:t>
            </a:r>
            <a:r>
              <a:rPr lang="es-PE" sz="800" spc="-15" dirty="0">
                <a:solidFill>
                  <a:srgbClr val="7F7F7F"/>
                </a:solidFill>
                <a:latin typeface="Arial"/>
                <a:cs typeface="Arial"/>
              </a:rPr>
              <a:t>á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tica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4500" y="596286"/>
            <a:ext cx="48006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6678" y="2988951"/>
            <a:ext cx="1506616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9988" cy="3239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18008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35" dirty="0">
                <a:solidFill>
                  <a:srgbClr val="0070BF"/>
                </a:solidFill>
              </a:rPr>
              <a:t>Lectura: </a:t>
            </a:r>
            <a:r>
              <a:rPr spc="-45" dirty="0" err="1">
                <a:solidFill>
                  <a:srgbClr val="0070BF"/>
                </a:solidFill>
              </a:rPr>
              <a:t>resultados</a:t>
            </a:r>
            <a:r>
              <a:rPr spc="-45" dirty="0">
                <a:solidFill>
                  <a:srgbClr val="0070BF"/>
                </a:solidFill>
              </a:rPr>
              <a:t> </a:t>
            </a:r>
            <a:r>
              <a:rPr spc="-40" dirty="0" err="1">
                <a:solidFill>
                  <a:srgbClr val="0070BF"/>
                </a:solidFill>
              </a:rPr>
              <a:t>por</a:t>
            </a:r>
            <a:r>
              <a:rPr lang="es-PE" spc="-40" dirty="0">
                <a:solidFill>
                  <a:srgbClr val="0070BF"/>
                </a:solidFill>
              </a:rPr>
              <a:t> región según</a:t>
            </a:r>
            <a:r>
              <a:rPr spc="-155" dirty="0">
                <a:solidFill>
                  <a:srgbClr val="0070BF"/>
                </a:solidFill>
              </a:rPr>
              <a:t> </a:t>
            </a:r>
            <a:r>
              <a:rPr spc="-50" dirty="0">
                <a:solidFill>
                  <a:srgbClr val="0070BF"/>
                </a:solidFill>
              </a:rPr>
              <a:t>medida promedio  </a:t>
            </a:r>
            <a:r>
              <a:rPr spc="-45" dirty="0">
                <a:solidFill>
                  <a:srgbClr val="0070BF"/>
                </a:solidFill>
              </a:rPr>
              <a:t>y </a:t>
            </a:r>
            <a:r>
              <a:rPr spc="-50" dirty="0">
                <a:solidFill>
                  <a:srgbClr val="0070BF"/>
                </a:solidFill>
              </a:rPr>
              <a:t>niveles </a:t>
            </a:r>
            <a:r>
              <a:rPr spc="-70" dirty="0">
                <a:solidFill>
                  <a:srgbClr val="0070BF"/>
                </a:solidFill>
              </a:rPr>
              <a:t>de</a:t>
            </a:r>
            <a:r>
              <a:rPr spc="130" dirty="0">
                <a:solidFill>
                  <a:srgbClr val="0070BF"/>
                </a:solidFill>
              </a:rPr>
              <a:t> </a:t>
            </a:r>
            <a:r>
              <a:rPr spc="-35" dirty="0">
                <a:solidFill>
                  <a:srgbClr val="0070BF"/>
                </a:solidFill>
              </a:rPr>
              <a:t>logro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6742" y="416750"/>
            <a:ext cx="107195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5080" indent="-62865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primaria  Lectura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F7F7F"/>
                </a:solidFill>
                <a:latin typeface="Arial"/>
                <a:cs typeface="Arial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4500" y="589076"/>
            <a:ext cx="4953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6678" y="2988951"/>
            <a:ext cx="1506616" cy="15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0"/>
            <a:ext cx="3284220" cy="332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35" dirty="0">
                <a:solidFill>
                  <a:srgbClr val="0070BF"/>
                </a:solidFill>
              </a:rPr>
              <a:t>Lectura: </a:t>
            </a:r>
            <a:r>
              <a:rPr spc="-45" dirty="0">
                <a:solidFill>
                  <a:srgbClr val="0070BF"/>
                </a:solidFill>
              </a:rPr>
              <a:t>resultados </a:t>
            </a:r>
            <a:r>
              <a:rPr spc="-70" dirty="0">
                <a:solidFill>
                  <a:srgbClr val="0070BF"/>
                </a:solidFill>
              </a:rPr>
              <a:t>de </a:t>
            </a:r>
            <a:r>
              <a:rPr spc="-25" dirty="0">
                <a:solidFill>
                  <a:srgbClr val="0070BF"/>
                </a:solidFill>
              </a:rPr>
              <a:t>la</a:t>
            </a:r>
            <a:r>
              <a:rPr lang="es-PE" spc="-25" dirty="0">
                <a:solidFill>
                  <a:srgbClr val="0070BF"/>
                </a:solidFill>
              </a:rPr>
              <a:t> región según</a:t>
            </a:r>
            <a:r>
              <a:rPr spc="-150" dirty="0">
                <a:solidFill>
                  <a:srgbClr val="0070BF"/>
                </a:solidFill>
              </a:rPr>
              <a:t> </a:t>
            </a:r>
            <a:r>
              <a:rPr spc="-50" dirty="0">
                <a:solidFill>
                  <a:srgbClr val="0070BF"/>
                </a:solidFill>
              </a:rPr>
              <a:t>niveles </a:t>
            </a:r>
            <a:r>
              <a:rPr spc="-70" dirty="0">
                <a:solidFill>
                  <a:srgbClr val="0070BF"/>
                </a:solidFill>
              </a:rPr>
              <a:t>de </a:t>
            </a:r>
            <a:r>
              <a:rPr spc="-35" dirty="0">
                <a:solidFill>
                  <a:srgbClr val="0070BF"/>
                </a:solidFill>
              </a:rPr>
              <a:t>logro </a:t>
            </a:r>
            <a:r>
              <a:rPr spc="-55" dirty="0">
                <a:solidFill>
                  <a:srgbClr val="0070BF"/>
                </a:solidFill>
              </a:rPr>
              <a:t>a </a:t>
            </a:r>
            <a:r>
              <a:rPr lang="es-PE" spc="-55" dirty="0">
                <a:solidFill>
                  <a:srgbClr val="0070BF"/>
                </a:solidFill>
              </a:rPr>
              <a:t>través</a:t>
            </a:r>
            <a:r>
              <a:rPr spc="-125" dirty="0">
                <a:solidFill>
                  <a:srgbClr val="0070BF"/>
                </a:solidFill>
              </a:rPr>
              <a:t>  </a:t>
            </a:r>
            <a:r>
              <a:rPr spc="-70" dirty="0">
                <a:solidFill>
                  <a:srgbClr val="0070BF"/>
                </a:solidFill>
              </a:rPr>
              <a:t>de</a:t>
            </a:r>
            <a:r>
              <a:rPr lang="es-PE" spc="-70" dirty="0">
                <a:solidFill>
                  <a:srgbClr val="0070BF"/>
                </a:solidFill>
              </a:rPr>
              <a:t> </a:t>
            </a:r>
            <a:r>
              <a:rPr lang="es-PE" spc="-40" dirty="0">
                <a:solidFill>
                  <a:srgbClr val="0070BF"/>
                </a:solidFill>
              </a:rPr>
              <a:t>los años</a:t>
            </a:r>
            <a:endParaRPr sz="1200" baseline="27777" dirty="0"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5183" y="416750"/>
            <a:ext cx="112847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115">
              <a:lnSpc>
                <a:spcPts val="700"/>
              </a:lnSpc>
            </a:pPr>
            <a:r>
              <a:rPr sz="8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s-PE" sz="800" i="1" spc="-50" dirty="0">
                <a:solidFill>
                  <a:srgbClr val="7F7F7F"/>
                </a:solidFill>
                <a:latin typeface="Trebuchet MS"/>
                <a:cs typeface="Arial"/>
              </a:rPr>
              <a:t>° </a:t>
            </a:r>
            <a:r>
              <a:rPr sz="800" spc="-15" dirty="0" err="1">
                <a:solidFill>
                  <a:srgbClr val="7F7F7F"/>
                </a:solidFill>
                <a:latin typeface="Arial"/>
                <a:cs typeface="Arial"/>
              </a:rPr>
              <a:t>grado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primaria  Lectura </a:t>
            </a:r>
            <a:r>
              <a:rPr sz="800" spc="-25" dirty="0">
                <a:solidFill>
                  <a:srgbClr val="7F7F7F"/>
                </a:solidFill>
                <a:latin typeface="Arial"/>
                <a:cs typeface="Arial"/>
              </a:rPr>
              <a:t>ECE</a:t>
            </a:r>
            <a:r>
              <a:rPr sz="8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7F7F7F"/>
                </a:solidFill>
                <a:latin typeface="Arial"/>
                <a:cs typeface="Arial"/>
              </a:rPr>
              <a:t>2007-2016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700" y="589064"/>
            <a:ext cx="4533442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6340" y="2760344"/>
            <a:ext cx="1427321" cy="145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1488"/>
            <a:ext cx="596504" cy="3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603</Words>
  <Application>Microsoft Office PowerPoint</Application>
  <PresentationFormat>Personalizado</PresentationFormat>
  <Paragraphs>49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Calibri</vt:lpstr>
      <vt:lpstr>Meiryo</vt:lpstr>
      <vt:lpstr>Tahoma</vt:lpstr>
      <vt:lpstr>Times New Roman</vt:lpstr>
      <vt:lpstr>Trebuchet MS</vt:lpstr>
      <vt:lpstr>Office Theme</vt:lpstr>
      <vt:lpstr>Presentación de PowerPoint</vt:lpstr>
      <vt:lpstr>Presentación de PowerPoint</vt:lpstr>
      <vt:lpstr>Matemática: resultados por región según medida promedio  y niveles de logro</vt:lpstr>
      <vt:lpstr>Matemática: resultados de la Región Apurímac según niveles de logro a través de los años</vt:lpstr>
      <vt:lpstr>Matemática: resultados de la Región Apurímac por características de la  escuela según  medida promedio y niveles de   logro</vt:lpstr>
      <vt:lpstr>Matemática: resultados de las UGEL según medida promedio  y niveles de logro</vt:lpstr>
      <vt:lpstr>Presentación de PowerPoint</vt:lpstr>
      <vt:lpstr>Lectura: resultados por región según medida promedio  y niveles de logro</vt:lpstr>
      <vt:lpstr>Lectura: resultados de la región según niveles de logro a través  de los años</vt:lpstr>
      <vt:lpstr>Lectura: resultados de la región por características de la  escuela según  medida promedio y niveles de   logro</vt:lpstr>
      <vt:lpstr>Lectura: resultados de las UGEL según medida promedio  y niveles de logro</vt:lpstr>
      <vt:lpstr>Presentación de PowerPoint</vt:lpstr>
      <vt:lpstr>Matemática: resultados por región según medida promedio  y niveles de logro</vt:lpstr>
      <vt:lpstr>Matemática: resultados de la región por características de la  escuela según  medida promedio y niveles de   logro</vt:lpstr>
      <vt:lpstr>Matemática: resultados de las UGEL según medida promedio  y niveles de logro</vt:lpstr>
      <vt:lpstr>Presentación de PowerPoint</vt:lpstr>
      <vt:lpstr>Lectura: resultados por regiónsegún medida promedio  y niveles de logro</vt:lpstr>
      <vt:lpstr>Lectura: resultados de la región por características de la  escuela según  medida promedio y niveles de   logro</vt:lpstr>
      <vt:lpstr>Lectura: resultados de las UGEL según medida promedio  y niveles de logro</vt:lpstr>
      <vt:lpstr>Presentación de PowerPoint</vt:lpstr>
      <vt:lpstr>Historia, Geografía y Economía: resultados por región según  medida promedio y niveles de  logro</vt:lpstr>
      <vt:lpstr>Historia, Geografía y Economía: resultados de la región por características de la IE según  medida promedio y niveles de logro</vt:lpstr>
      <vt:lpstr>Historia, Geografía y Economía: resultados de las UGEL según  medida promedio y niveles de  logro</vt:lpstr>
      <vt:lpstr>Presentación de PowerPoint</vt:lpstr>
      <vt:lpstr>Matemática: resultados por región según medida promedio  y niveles de logro</vt:lpstr>
      <vt:lpstr>Matemática: resultados de la región por características de la  escuela según  medida promedio y niveles de   logro</vt:lpstr>
      <vt:lpstr>Matemática: resultados de las UGEL según medida promedio  y niveles de logro</vt:lpstr>
      <vt:lpstr>Presentación de PowerPoint</vt:lpstr>
      <vt:lpstr>Lectura: resultados por región según medida promedio  y niveles de logro</vt:lpstr>
      <vt:lpstr>Lectura: resultados de la región por características de la  escuela según  medida promedio y niveles de   logro</vt:lpstr>
      <vt:lpstr>Lectura: resultados de las UGEL según medida promedio  y niveles de logro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 Clever Altamirano Alvitez</dc:creator>
  <cp:lastModifiedBy>DIRECTOR-DREA</cp:lastModifiedBy>
  <cp:revision>7</cp:revision>
  <dcterms:created xsi:type="dcterms:W3CDTF">2017-04-12T08:59:20Z</dcterms:created>
  <dcterms:modified xsi:type="dcterms:W3CDTF">2017-04-21T19:26:53Z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2017-04-10T00:00:00Z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2017-04-12T00:00:00Z</vt:filetime>
  </property>
</Properties>
</file>