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34" r:id="rId2"/>
    <p:sldId id="690" r:id="rId3"/>
    <p:sldId id="689" r:id="rId4"/>
    <p:sldId id="713" r:id="rId5"/>
    <p:sldId id="717" r:id="rId6"/>
    <p:sldId id="659" r:id="rId7"/>
    <p:sldId id="671" r:id="rId8"/>
    <p:sldId id="727" r:id="rId9"/>
    <p:sldId id="729" r:id="rId10"/>
    <p:sldId id="657" r:id="rId11"/>
    <p:sldId id="684" r:id="rId12"/>
    <p:sldId id="677" r:id="rId13"/>
    <p:sldId id="687" r:id="rId14"/>
    <p:sldId id="679" r:id="rId15"/>
    <p:sldId id="680" r:id="rId16"/>
    <p:sldId id="681" r:id="rId17"/>
    <p:sldId id="682" r:id="rId18"/>
    <p:sldId id="683" r:id="rId19"/>
    <p:sldId id="694" r:id="rId20"/>
    <p:sldId id="715" r:id="rId21"/>
    <p:sldId id="719" r:id="rId22"/>
    <p:sldId id="695" r:id="rId23"/>
    <p:sldId id="720" r:id="rId24"/>
    <p:sldId id="700" r:id="rId25"/>
    <p:sldId id="701" r:id="rId26"/>
    <p:sldId id="721" r:id="rId27"/>
    <p:sldId id="651" r:id="rId28"/>
  </p:sldIdLst>
  <p:sldSz cx="9906000" cy="6858000" type="A4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ia Paytan Riveros" initials="CP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FF99"/>
    <a:srgbClr val="339933"/>
    <a:srgbClr val="00CC99"/>
    <a:srgbClr val="006600"/>
    <a:srgbClr val="C0504D"/>
    <a:srgbClr val="385D8A"/>
    <a:srgbClr val="FFFFFF"/>
    <a:srgbClr val="AA394C"/>
    <a:srgbClr val="17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76" autoAdjust="0"/>
    <p:restoredTop sz="94280" autoAdjust="0"/>
  </p:normalViewPr>
  <p:slideViewPr>
    <p:cSldViewPr>
      <p:cViewPr>
        <p:scale>
          <a:sx n="100" d="100"/>
          <a:sy n="100" d="100"/>
        </p:scale>
        <p:origin x="1206" y="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8E372-814C-403D-89F9-12D892F4EB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684D455A-54A5-4CF2-BD12-4AF0E86F7B78}">
      <dgm:prSet custT="1"/>
      <dgm:spPr/>
      <dgm:t>
        <a:bodyPr/>
        <a:lstStyle/>
        <a:p>
          <a:pPr rtl="0"/>
          <a:r>
            <a:rPr lang="es-PE" sz="1100" b="1" i="1" dirty="0"/>
            <a:t>Identificación de las variables estratégicas.</a:t>
          </a:r>
          <a:endParaRPr lang="es-PE" sz="1100" dirty="0"/>
        </a:p>
      </dgm:t>
    </dgm:pt>
    <dgm:pt modelId="{D6C89488-22DC-4199-85FB-B270DCD6A6A7}" type="parTrans" cxnId="{B78EEFFC-CFF0-4746-9842-E793FE75B2EB}">
      <dgm:prSet/>
      <dgm:spPr/>
      <dgm:t>
        <a:bodyPr/>
        <a:lstStyle/>
        <a:p>
          <a:endParaRPr lang="es-PE" sz="2400"/>
        </a:p>
      </dgm:t>
    </dgm:pt>
    <dgm:pt modelId="{691F1B03-F94B-478B-BF4A-84B5EA27639C}" type="sibTrans" cxnId="{B78EEFFC-CFF0-4746-9842-E793FE75B2EB}">
      <dgm:prSet/>
      <dgm:spPr/>
      <dgm:t>
        <a:bodyPr/>
        <a:lstStyle/>
        <a:p>
          <a:endParaRPr lang="es-PE" sz="2400"/>
        </a:p>
      </dgm:t>
    </dgm:pt>
    <dgm:pt modelId="{B85443B0-1A60-4268-AF42-5FB936C836AE}">
      <dgm:prSet custT="1"/>
      <dgm:spPr/>
      <dgm:t>
        <a:bodyPr/>
        <a:lstStyle/>
        <a:p>
          <a:pPr rtl="0"/>
          <a:r>
            <a:rPr lang="es-PE" sz="1100" b="1" i="1"/>
            <a:t>Selección de indicadores</a:t>
          </a:r>
          <a:endParaRPr lang="es-PE" sz="1100"/>
        </a:p>
      </dgm:t>
    </dgm:pt>
    <dgm:pt modelId="{9DAAEB14-4FC1-412C-8DBA-A61477231F88}" type="parTrans" cxnId="{4ECDD0BE-D4F6-4447-AF51-476A9A110E83}">
      <dgm:prSet/>
      <dgm:spPr/>
      <dgm:t>
        <a:bodyPr/>
        <a:lstStyle/>
        <a:p>
          <a:endParaRPr lang="es-PE" sz="2400"/>
        </a:p>
      </dgm:t>
    </dgm:pt>
    <dgm:pt modelId="{6D9F5A1A-E5F4-4471-BF6D-B85E2A61005C}" type="sibTrans" cxnId="{4ECDD0BE-D4F6-4447-AF51-476A9A110E83}">
      <dgm:prSet/>
      <dgm:spPr/>
      <dgm:t>
        <a:bodyPr/>
        <a:lstStyle/>
        <a:p>
          <a:endParaRPr lang="es-PE" sz="2400"/>
        </a:p>
      </dgm:t>
    </dgm:pt>
    <dgm:pt modelId="{67AF64E3-CF38-43EE-9732-B154C4EBFE1C}">
      <dgm:prSet custT="1"/>
      <dgm:spPr/>
      <dgm:t>
        <a:bodyPr/>
        <a:lstStyle/>
        <a:p>
          <a:pPr rtl="0"/>
          <a:r>
            <a:rPr lang="es-PE" sz="1100" b="1" i="1"/>
            <a:t>Análisis de variables estratégicas</a:t>
          </a:r>
          <a:endParaRPr lang="es-PE" sz="1100"/>
        </a:p>
      </dgm:t>
    </dgm:pt>
    <dgm:pt modelId="{70241739-B538-470A-9B53-18C7C769BE4B}" type="parTrans" cxnId="{EC9F1084-85D9-43B4-A1F8-9C0559B6BB12}">
      <dgm:prSet/>
      <dgm:spPr/>
      <dgm:t>
        <a:bodyPr/>
        <a:lstStyle/>
        <a:p>
          <a:endParaRPr lang="es-PE" sz="2400"/>
        </a:p>
      </dgm:t>
    </dgm:pt>
    <dgm:pt modelId="{12F18F5F-E7F0-4A6D-BA1F-2AF300F8C67D}" type="sibTrans" cxnId="{EC9F1084-85D9-43B4-A1F8-9C0559B6BB12}">
      <dgm:prSet/>
      <dgm:spPr/>
      <dgm:t>
        <a:bodyPr/>
        <a:lstStyle/>
        <a:p>
          <a:endParaRPr lang="es-PE" sz="2400"/>
        </a:p>
      </dgm:t>
    </dgm:pt>
    <dgm:pt modelId="{AF6075D4-A11F-4F0B-996A-7EA201360E8B}">
      <dgm:prSet custT="1"/>
      <dgm:spPr/>
      <dgm:t>
        <a:bodyPr/>
        <a:lstStyle/>
        <a:p>
          <a:pPr rtl="0"/>
          <a:r>
            <a:rPr lang="es-PE" sz="1100" b="1" i="1"/>
            <a:t>Análisis de brechas</a:t>
          </a:r>
          <a:endParaRPr lang="es-PE" sz="1100"/>
        </a:p>
      </dgm:t>
    </dgm:pt>
    <dgm:pt modelId="{BB2F5BFC-0110-4C28-A820-A61597E2B2DC}" type="parTrans" cxnId="{9C8CA0BB-F2E2-4C9B-B005-C524BCEBBA28}">
      <dgm:prSet/>
      <dgm:spPr/>
      <dgm:t>
        <a:bodyPr/>
        <a:lstStyle/>
        <a:p>
          <a:endParaRPr lang="es-PE" sz="2400"/>
        </a:p>
      </dgm:t>
    </dgm:pt>
    <dgm:pt modelId="{4086651E-C57D-4527-AD24-10011D72F1EE}" type="sibTrans" cxnId="{9C8CA0BB-F2E2-4C9B-B005-C524BCEBBA28}">
      <dgm:prSet/>
      <dgm:spPr/>
      <dgm:t>
        <a:bodyPr/>
        <a:lstStyle/>
        <a:p>
          <a:endParaRPr lang="es-PE" sz="2400"/>
        </a:p>
      </dgm:t>
    </dgm:pt>
    <dgm:pt modelId="{20A216F1-18E4-4EC8-BC2F-75E5EF639045}" type="pres">
      <dgm:prSet presAssocID="{EB78E372-814C-403D-89F9-12D892F4EB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9186EF72-E96A-4250-997F-4D68066C641E}" type="pres">
      <dgm:prSet presAssocID="{EB78E372-814C-403D-89F9-12D892F4EBA4}" presName="Name1" presStyleCnt="0"/>
      <dgm:spPr/>
    </dgm:pt>
    <dgm:pt modelId="{13A9FE50-F114-49F6-83E8-D985D7CCB3EF}" type="pres">
      <dgm:prSet presAssocID="{EB78E372-814C-403D-89F9-12D892F4EBA4}" presName="cycle" presStyleCnt="0"/>
      <dgm:spPr/>
    </dgm:pt>
    <dgm:pt modelId="{A657BBCE-E7DC-4A0E-A05D-BAD1B1DFE7BB}" type="pres">
      <dgm:prSet presAssocID="{EB78E372-814C-403D-89F9-12D892F4EBA4}" presName="srcNode" presStyleLbl="node1" presStyleIdx="0" presStyleCnt="4"/>
      <dgm:spPr/>
    </dgm:pt>
    <dgm:pt modelId="{BBEF3BD0-EB4E-4E11-B8F2-5D94D783EE8B}" type="pres">
      <dgm:prSet presAssocID="{EB78E372-814C-403D-89F9-12D892F4EBA4}" presName="conn" presStyleLbl="parChTrans1D2" presStyleIdx="0" presStyleCnt="1"/>
      <dgm:spPr/>
      <dgm:t>
        <a:bodyPr/>
        <a:lstStyle/>
        <a:p>
          <a:endParaRPr lang="es-PE"/>
        </a:p>
      </dgm:t>
    </dgm:pt>
    <dgm:pt modelId="{60EF41C6-B802-4A3E-AEB1-52087E2F5953}" type="pres">
      <dgm:prSet presAssocID="{EB78E372-814C-403D-89F9-12D892F4EBA4}" presName="extraNode" presStyleLbl="node1" presStyleIdx="0" presStyleCnt="4"/>
      <dgm:spPr/>
    </dgm:pt>
    <dgm:pt modelId="{B9A50BA3-E711-44D5-887C-60AB42225845}" type="pres">
      <dgm:prSet presAssocID="{EB78E372-814C-403D-89F9-12D892F4EBA4}" presName="dstNode" presStyleLbl="node1" presStyleIdx="0" presStyleCnt="4"/>
      <dgm:spPr/>
    </dgm:pt>
    <dgm:pt modelId="{5899AF56-172C-4848-B6BC-F2928AE0BB89}" type="pres">
      <dgm:prSet presAssocID="{684D455A-54A5-4CF2-BD12-4AF0E86F7B7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A4DA735-75B8-4E51-B985-249DAFA10B46}" type="pres">
      <dgm:prSet presAssocID="{684D455A-54A5-4CF2-BD12-4AF0E86F7B78}" presName="accent_1" presStyleCnt="0"/>
      <dgm:spPr/>
    </dgm:pt>
    <dgm:pt modelId="{7029E827-CC1E-492F-B5AB-7B2A157EBE8B}" type="pres">
      <dgm:prSet presAssocID="{684D455A-54A5-4CF2-BD12-4AF0E86F7B78}" presName="accentRepeatNode" presStyleLbl="solidFgAcc1" presStyleIdx="0" presStyleCnt="4"/>
      <dgm:spPr/>
    </dgm:pt>
    <dgm:pt modelId="{54D25E01-1BD9-4AE4-A230-0888FEFE90F1}" type="pres">
      <dgm:prSet presAssocID="{B85443B0-1A60-4268-AF42-5FB936C836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B03867-45A7-4BC8-B4C3-D9D37BDFAF2F}" type="pres">
      <dgm:prSet presAssocID="{B85443B0-1A60-4268-AF42-5FB936C836AE}" presName="accent_2" presStyleCnt="0"/>
      <dgm:spPr/>
    </dgm:pt>
    <dgm:pt modelId="{C4BF4BB0-7164-4551-9728-0B11EB33B3E5}" type="pres">
      <dgm:prSet presAssocID="{B85443B0-1A60-4268-AF42-5FB936C836AE}" presName="accentRepeatNode" presStyleLbl="solidFgAcc1" presStyleIdx="1" presStyleCnt="4"/>
      <dgm:spPr/>
    </dgm:pt>
    <dgm:pt modelId="{3DDB16DF-BD5E-435B-AAAA-12BA51B43E12}" type="pres">
      <dgm:prSet presAssocID="{67AF64E3-CF38-43EE-9732-B154C4EBFE1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3CCD8B4-FD7F-446F-A8B7-4C26727EFF4E}" type="pres">
      <dgm:prSet presAssocID="{67AF64E3-CF38-43EE-9732-B154C4EBFE1C}" presName="accent_3" presStyleCnt="0"/>
      <dgm:spPr/>
    </dgm:pt>
    <dgm:pt modelId="{EADFDA58-3982-447D-9CC5-D9001CFBC6D8}" type="pres">
      <dgm:prSet presAssocID="{67AF64E3-CF38-43EE-9732-B154C4EBFE1C}" presName="accentRepeatNode" presStyleLbl="solidFgAcc1" presStyleIdx="2" presStyleCnt="4"/>
      <dgm:spPr/>
    </dgm:pt>
    <dgm:pt modelId="{BFB4F741-A520-4E2D-8EEA-CFA95086CBF2}" type="pres">
      <dgm:prSet presAssocID="{AF6075D4-A11F-4F0B-996A-7EA201360E8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C9C2A61-49E0-461A-9C58-8AAF560FA426}" type="pres">
      <dgm:prSet presAssocID="{AF6075D4-A11F-4F0B-996A-7EA201360E8B}" presName="accent_4" presStyleCnt="0"/>
      <dgm:spPr/>
    </dgm:pt>
    <dgm:pt modelId="{E80991D3-5BB5-4A64-BFEC-EE08C7B4C47B}" type="pres">
      <dgm:prSet presAssocID="{AF6075D4-A11F-4F0B-996A-7EA201360E8B}" presName="accentRepeatNode" presStyleLbl="solidFgAcc1" presStyleIdx="3" presStyleCnt="4"/>
      <dgm:spPr/>
    </dgm:pt>
  </dgm:ptLst>
  <dgm:cxnLst>
    <dgm:cxn modelId="{EDD5AA42-B6B5-4270-9129-1340EB9FB2D9}" type="presOf" srcId="{B85443B0-1A60-4268-AF42-5FB936C836AE}" destId="{54D25E01-1BD9-4AE4-A230-0888FEFE90F1}" srcOrd="0" destOrd="0" presId="urn:microsoft.com/office/officeart/2008/layout/VerticalCurvedList"/>
    <dgm:cxn modelId="{B78EEFFC-CFF0-4746-9842-E793FE75B2EB}" srcId="{EB78E372-814C-403D-89F9-12D892F4EBA4}" destId="{684D455A-54A5-4CF2-BD12-4AF0E86F7B78}" srcOrd="0" destOrd="0" parTransId="{D6C89488-22DC-4199-85FB-B270DCD6A6A7}" sibTransId="{691F1B03-F94B-478B-BF4A-84B5EA27639C}"/>
    <dgm:cxn modelId="{0CC629BE-B8AA-4D30-B5A7-5BEA6CE9A893}" type="presOf" srcId="{684D455A-54A5-4CF2-BD12-4AF0E86F7B78}" destId="{5899AF56-172C-4848-B6BC-F2928AE0BB89}" srcOrd="0" destOrd="0" presId="urn:microsoft.com/office/officeart/2008/layout/VerticalCurvedList"/>
    <dgm:cxn modelId="{47289DB6-79D4-4EE8-89D7-587EF917CF83}" type="presOf" srcId="{AF6075D4-A11F-4F0B-996A-7EA201360E8B}" destId="{BFB4F741-A520-4E2D-8EEA-CFA95086CBF2}" srcOrd="0" destOrd="0" presId="urn:microsoft.com/office/officeart/2008/layout/VerticalCurvedList"/>
    <dgm:cxn modelId="{FB8ECCF0-4476-4C42-BC83-4647E8D7D8D1}" type="presOf" srcId="{67AF64E3-CF38-43EE-9732-B154C4EBFE1C}" destId="{3DDB16DF-BD5E-435B-AAAA-12BA51B43E12}" srcOrd="0" destOrd="0" presId="urn:microsoft.com/office/officeart/2008/layout/VerticalCurvedList"/>
    <dgm:cxn modelId="{9C8CA0BB-F2E2-4C9B-B005-C524BCEBBA28}" srcId="{EB78E372-814C-403D-89F9-12D892F4EBA4}" destId="{AF6075D4-A11F-4F0B-996A-7EA201360E8B}" srcOrd="3" destOrd="0" parTransId="{BB2F5BFC-0110-4C28-A820-A61597E2B2DC}" sibTransId="{4086651E-C57D-4527-AD24-10011D72F1EE}"/>
    <dgm:cxn modelId="{5A996B30-CE93-4C92-A407-105C5EF449C1}" type="presOf" srcId="{EB78E372-814C-403D-89F9-12D892F4EBA4}" destId="{20A216F1-18E4-4EC8-BC2F-75E5EF639045}" srcOrd="0" destOrd="0" presId="urn:microsoft.com/office/officeart/2008/layout/VerticalCurvedList"/>
    <dgm:cxn modelId="{EC9F1084-85D9-43B4-A1F8-9C0559B6BB12}" srcId="{EB78E372-814C-403D-89F9-12D892F4EBA4}" destId="{67AF64E3-CF38-43EE-9732-B154C4EBFE1C}" srcOrd="2" destOrd="0" parTransId="{70241739-B538-470A-9B53-18C7C769BE4B}" sibTransId="{12F18F5F-E7F0-4A6D-BA1F-2AF300F8C67D}"/>
    <dgm:cxn modelId="{4ECDD0BE-D4F6-4447-AF51-476A9A110E83}" srcId="{EB78E372-814C-403D-89F9-12D892F4EBA4}" destId="{B85443B0-1A60-4268-AF42-5FB936C836AE}" srcOrd="1" destOrd="0" parTransId="{9DAAEB14-4FC1-412C-8DBA-A61477231F88}" sibTransId="{6D9F5A1A-E5F4-4471-BF6D-B85E2A61005C}"/>
    <dgm:cxn modelId="{18B6FD5A-B65D-42AB-A7BC-3C7CAB3C2ACC}" type="presOf" srcId="{691F1B03-F94B-478B-BF4A-84B5EA27639C}" destId="{BBEF3BD0-EB4E-4E11-B8F2-5D94D783EE8B}" srcOrd="0" destOrd="0" presId="urn:microsoft.com/office/officeart/2008/layout/VerticalCurvedList"/>
    <dgm:cxn modelId="{465BB3B8-99E8-40DF-971D-6AF24E231755}" type="presParOf" srcId="{20A216F1-18E4-4EC8-BC2F-75E5EF639045}" destId="{9186EF72-E96A-4250-997F-4D68066C641E}" srcOrd="0" destOrd="0" presId="urn:microsoft.com/office/officeart/2008/layout/VerticalCurvedList"/>
    <dgm:cxn modelId="{CF9599B9-5147-4874-A42B-D438924689EE}" type="presParOf" srcId="{9186EF72-E96A-4250-997F-4D68066C641E}" destId="{13A9FE50-F114-49F6-83E8-D985D7CCB3EF}" srcOrd="0" destOrd="0" presId="urn:microsoft.com/office/officeart/2008/layout/VerticalCurvedList"/>
    <dgm:cxn modelId="{72C889CB-A818-41FB-99C1-C6304EEB8E7C}" type="presParOf" srcId="{13A9FE50-F114-49F6-83E8-D985D7CCB3EF}" destId="{A657BBCE-E7DC-4A0E-A05D-BAD1B1DFE7BB}" srcOrd="0" destOrd="0" presId="urn:microsoft.com/office/officeart/2008/layout/VerticalCurvedList"/>
    <dgm:cxn modelId="{15C35F68-10CF-4F7E-B8B8-049F329EE305}" type="presParOf" srcId="{13A9FE50-F114-49F6-83E8-D985D7CCB3EF}" destId="{BBEF3BD0-EB4E-4E11-B8F2-5D94D783EE8B}" srcOrd="1" destOrd="0" presId="urn:microsoft.com/office/officeart/2008/layout/VerticalCurvedList"/>
    <dgm:cxn modelId="{C4B23697-8230-4C4C-BDC6-8327FC9C914B}" type="presParOf" srcId="{13A9FE50-F114-49F6-83E8-D985D7CCB3EF}" destId="{60EF41C6-B802-4A3E-AEB1-52087E2F5953}" srcOrd="2" destOrd="0" presId="urn:microsoft.com/office/officeart/2008/layout/VerticalCurvedList"/>
    <dgm:cxn modelId="{77F03398-11E9-426E-83EF-AD91AAE4DD59}" type="presParOf" srcId="{13A9FE50-F114-49F6-83E8-D985D7CCB3EF}" destId="{B9A50BA3-E711-44D5-887C-60AB42225845}" srcOrd="3" destOrd="0" presId="urn:microsoft.com/office/officeart/2008/layout/VerticalCurvedList"/>
    <dgm:cxn modelId="{FB64F143-B599-4B1B-8A63-6F7C2D42952B}" type="presParOf" srcId="{9186EF72-E96A-4250-997F-4D68066C641E}" destId="{5899AF56-172C-4848-B6BC-F2928AE0BB89}" srcOrd="1" destOrd="0" presId="urn:microsoft.com/office/officeart/2008/layout/VerticalCurvedList"/>
    <dgm:cxn modelId="{D97804D6-337E-4286-B766-05AC07E4B91F}" type="presParOf" srcId="{9186EF72-E96A-4250-997F-4D68066C641E}" destId="{DA4DA735-75B8-4E51-B985-249DAFA10B46}" srcOrd="2" destOrd="0" presId="urn:microsoft.com/office/officeart/2008/layout/VerticalCurvedList"/>
    <dgm:cxn modelId="{137F3583-19EB-425B-87A4-D3DDEB4D73D0}" type="presParOf" srcId="{DA4DA735-75B8-4E51-B985-249DAFA10B46}" destId="{7029E827-CC1E-492F-B5AB-7B2A157EBE8B}" srcOrd="0" destOrd="0" presId="urn:microsoft.com/office/officeart/2008/layout/VerticalCurvedList"/>
    <dgm:cxn modelId="{B48344E9-7896-48B6-BBB0-DF03C032558A}" type="presParOf" srcId="{9186EF72-E96A-4250-997F-4D68066C641E}" destId="{54D25E01-1BD9-4AE4-A230-0888FEFE90F1}" srcOrd="3" destOrd="0" presId="urn:microsoft.com/office/officeart/2008/layout/VerticalCurvedList"/>
    <dgm:cxn modelId="{994D7B26-B4E7-4FE1-860C-7C1FE44926BB}" type="presParOf" srcId="{9186EF72-E96A-4250-997F-4D68066C641E}" destId="{7FB03867-45A7-4BC8-B4C3-D9D37BDFAF2F}" srcOrd="4" destOrd="0" presId="urn:microsoft.com/office/officeart/2008/layout/VerticalCurvedList"/>
    <dgm:cxn modelId="{DC6AB46E-FD27-42F8-930B-3AE40755C2F5}" type="presParOf" srcId="{7FB03867-45A7-4BC8-B4C3-D9D37BDFAF2F}" destId="{C4BF4BB0-7164-4551-9728-0B11EB33B3E5}" srcOrd="0" destOrd="0" presId="urn:microsoft.com/office/officeart/2008/layout/VerticalCurvedList"/>
    <dgm:cxn modelId="{2E9C774C-D2B2-42F2-8E77-E62F5C702F8D}" type="presParOf" srcId="{9186EF72-E96A-4250-997F-4D68066C641E}" destId="{3DDB16DF-BD5E-435B-AAAA-12BA51B43E12}" srcOrd="5" destOrd="0" presId="urn:microsoft.com/office/officeart/2008/layout/VerticalCurvedList"/>
    <dgm:cxn modelId="{4BD10145-74DD-477C-9EAC-CEFD90E3126D}" type="presParOf" srcId="{9186EF72-E96A-4250-997F-4D68066C641E}" destId="{33CCD8B4-FD7F-446F-A8B7-4C26727EFF4E}" srcOrd="6" destOrd="0" presId="urn:microsoft.com/office/officeart/2008/layout/VerticalCurvedList"/>
    <dgm:cxn modelId="{98F1C053-D498-4B04-8ED1-9C51967A0CDB}" type="presParOf" srcId="{33CCD8B4-FD7F-446F-A8B7-4C26727EFF4E}" destId="{EADFDA58-3982-447D-9CC5-D9001CFBC6D8}" srcOrd="0" destOrd="0" presId="urn:microsoft.com/office/officeart/2008/layout/VerticalCurvedList"/>
    <dgm:cxn modelId="{71AE64C9-A3F9-427F-BCA4-D84E3665A2DA}" type="presParOf" srcId="{9186EF72-E96A-4250-997F-4D68066C641E}" destId="{BFB4F741-A520-4E2D-8EEA-CFA95086CBF2}" srcOrd="7" destOrd="0" presId="urn:microsoft.com/office/officeart/2008/layout/VerticalCurvedList"/>
    <dgm:cxn modelId="{61457D11-6CB6-4821-A8F4-2A1FFFCD192E}" type="presParOf" srcId="{9186EF72-E96A-4250-997F-4D68066C641E}" destId="{2C9C2A61-49E0-461A-9C58-8AAF560FA426}" srcOrd="8" destOrd="0" presId="urn:microsoft.com/office/officeart/2008/layout/VerticalCurvedList"/>
    <dgm:cxn modelId="{EEDCF532-E68A-4865-A2B2-3AA06B57ECA1}" type="presParOf" srcId="{2C9C2A61-49E0-461A-9C58-8AAF560FA426}" destId="{E80991D3-5BB5-4A64-BFEC-EE08C7B4C4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4367B-DEC0-4145-91BD-D468AEBF2C4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EED873-3FEC-4F3B-A658-BBE8FB34C8E4}">
      <dgm:prSet phldrT="[Texto]" custT="1"/>
      <dgm:spPr/>
      <dgm:t>
        <a:bodyPr/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solidFill>
                <a:srgbClr val="339933"/>
              </a:solidFill>
              <a:latin typeface="+mn-lt"/>
              <a:cs typeface="Calibri" panose="020F0502020204030204" pitchFamily="34" charset="0"/>
            </a:rPr>
            <a:t>Prospectiva</a:t>
          </a:r>
        </a:p>
        <a:p>
          <a:pPr lvl="0" algn="just" defTabSz="622300">
            <a:lnSpc>
              <a:spcPct val="100000"/>
            </a:lnSpc>
            <a:spcBef>
              <a:spcPts val="600"/>
            </a:spcBef>
            <a:spcAft>
              <a:spcPct val="35000"/>
            </a:spcAft>
          </a:pPr>
          <a:r>
            <a:rPr lang="es-MX" sz="17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rPr>
            <a:t>Conocer integralmente la realidad, así como explorar futuros posibles, a través de la identificación de tendencias, diagnóstico de variables y la construcción y análisis de escenarios, para poder anticiparse y articular esfuerzos hacia el logro de un futuro </a:t>
          </a:r>
          <a:r>
            <a:rPr lang="es-MX" sz="17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rPr>
            <a:t>deseado.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Calibri" panose="020F0502020204030204" pitchFamily="34" charset="0"/>
          </a:endParaRPr>
        </a:p>
      </dgm:t>
    </dgm:pt>
    <dgm:pt modelId="{098C3DC3-F459-4322-97D0-56863088AED3}" type="sibTrans" cxnId="{9F17CD27-692D-49B6-9613-5E72F800D039}">
      <dgm:prSet/>
      <dgm:spPr/>
      <dgm:t>
        <a:bodyPr/>
        <a:lstStyle/>
        <a:p>
          <a:endParaRPr lang="es-PE" sz="14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F031036A-50F8-4432-A210-7D61C8C1CF7D}" type="parTrans" cxnId="{9F17CD27-692D-49B6-9613-5E72F800D039}">
      <dgm:prSet/>
      <dgm:spPr/>
      <dgm:t>
        <a:bodyPr/>
        <a:lstStyle/>
        <a:p>
          <a:endParaRPr lang="es-PE" sz="14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3DD0A931-B1B2-4FDC-8DE5-9CCD199E85D4}">
      <dgm:prSet phldrT="[Texto]" custT="1"/>
      <dgm:spPr/>
      <dgm:t>
        <a:bodyPr/>
        <a:lstStyle/>
        <a:p>
          <a:pPr algn="ctr"/>
          <a:endParaRPr lang="es-PE" sz="1400" b="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gm:t>
    </dgm:pt>
    <dgm:pt modelId="{7D988235-D253-48DB-BD8B-A3B154D7A84B}" type="parTrans" cxnId="{D85FA3C9-040F-4071-8FB3-79BE0C0CA95A}">
      <dgm:prSet/>
      <dgm:spPr/>
      <dgm:t>
        <a:bodyPr/>
        <a:lstStyle/>
        <a:p>
          <a:endParaRPr lang="es-MX"/>
        </a:p>
      </dgm:t>
    </dgm:pt>
    <dgm:pt modelId="{63B4C370-84F4-43D6-8C14-77BA9D2A67BA}" type="sibTrans" cxnId="{D85FA3C9-040F-4071-8FB3-79BE0C0CA95A}">
      <dgm:prSet/>
      <dgm:spPr/>
      <dgm:t>
        <a:bodyPr/>
        <a:lstStyle/>
        <a:p>
          <a:endParaRPr lang="es-MX"/>
        </a:p>
      </dgm:t>
    </dgm:pt>
    <dgm:pt modelId="{0BF59395-4F58-4D10-B30A-D2539B083720}" type="pres">
      <dgm:prSet presAssocID="{8514367B-DEC0-4145-91BD-D468AEBF2C4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2F74E60-429E-408E-AAEF-C0F8A06D520C}" type="pres">
      <dgm:prSet presAssocID="{8514367B-DEC0-4145-91BD-D468AEBF2C47}" presName="arrow" presStyleLbl="bgShp" presStyleIdx="0" presStyleCnt="1" custAng="20253926" custScaleX="87491" custScaleY="40843" custLinFactNeighborX="237" custLinFactNeighborY="3101"/>
      <dgm:spPr>
        <a:solidFill>
          <a:schemeClr val="accent2">
            <a:tint val="40000"/>
            <a:hueOff val="0"/>
            <a:satOff val="0"/>
            <a:lumOff val="0"/>
            <a:alpha val="78000"/>
          </a:schemeClr>
        </a:solidFill>
      </dgm:spPr>
    </dgm:pt>
    <dgm:pt modelId="{99171379-2801-4E17-AD52-41D77AE113F6}" type="pres">
      <dgm:prSet presAssocID="{8514367B-DEC0-4145-91BD-D468AEBF2C47}" presName="arrowDiagram2" presStyleCnt="0"/>
      <dgm:spPr/>
    </dgm:pt>
    <dgm:pt modelId="{B1BE856A-8D3C-4646-9F94-0C27BBA7CCD8}" type="pres">
      <dgm:prSet presAssocID="{3DD0A931-B1B2-4FDC-8DE5-9CCD199E85D4}" presName="bullet2a" presStyleLbl="node1" presStyleIdx="0" presStyleCnt="2" custLinFactX="294541" custLinFactY="-9846" custLinFactNeighborX="300000" custLinFactNeighborY="-1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PE"/>
        </a:p>
      </dgm:t>
    </dgm:pt>
    <dgm:pt modelId="{4FE98099-065F-4807-A0A2-676D6770A6B6}" type="pres">
      <dgm:prSet presAssocID="{3DD0A931-B1B2-4FDC-8DE5-9CCD199E85D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237F53E-2A1C-411A-85C9-2D23DC908701}" type="pres">
      <dgm:prSet presAssocID="{B8EED873-3FEC-4F3B-A658-BBE8FB34C8E4}" presName="bullet2b" presStyleLbl="node1" presStyleIdx="1" presStyleCnt="2" custScaleX="85135" custScaleY="77364" custLinFactX="166477" custLinFactY="-21000" custLinFactNeighborX="200000" custLinFactNeighborY="-100000"/>
      <dgm:spPr/>
    </dgm:pt>
    <dgm:pt modelId="{296C22B3-2782-4EF3-863E-8835F4FD71A3}" type="pres">
      <dgm:prSet presAssocID="{B8EED873-3FEC-4F3B-A658-BBE8FB34C8E4}" presName="textBox2b" presStyleLbl="revTx" presStyleIdx="1" presStyleCnt="2" custScaleX="98200" custScaleY="127933" custLinFactNeighborX="34952" custLinFactNeighborY="639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DC0E017-3B0D-46D7-9E68-ADB6C5A51474}" type="presOf" srcId="{3DD0A931-B1B2-4FDC-8DE5-9CCD199E85D4}" destId="{4FE98099-065F-4807-A0A2-676D6770A6B6}" srcOrd="0" destOrd="0" presId="urn:microsoft.com/office/officeart/2005/8/layout/arrow2"/>
    <dgm:cxn modelId="{6811FC40-2A89-42FF-9507-D26685B7ACC6}" type="presOf" srcId="{8514367B-DEC0-4145-91BD-D468AEBF2C47}" destId="{0BF59395-4F58-4D10-B30A-D2539B083720}" srcOrd="0" destOrd="0" presId="urn:microsoft.com/office/officeart/2005/8/layout/arrow2"/>
    <dgm:cxn modelId="{9F17CD27-692D-49B6-9613-5E72F800D039}" srcId="{8514367B-DEC0-4145-91BD-D468AEBF2C47}" destId="{B8EED873-3FEC-4F3B-A658-BBE8FB34C8E4}" srcOrd="1" destOrd="0" parTransId="{F031036A-50F8-4432-A210-7D61C8C1CF7D}" sibTransId="{098C3DC3-F459-4322-97D0-56863088AED3}"/>
    <dgm:cxn modelId="{D85FA3C9-040F-4071-8FB3-79BE0C0CA95A}" srcId="{8514367B-DEC0-4145-91BD-D468AEBF2C47}" destId="{3DD0A931-B1B2-4FDC-8DE5-9CCD199E85D4}" srcOrd="0" destOrd="0" parTransId="{7D988235-D253-48DB-BD8B-A3B154D7A84B}" sibTransId="{63B4C370-84F4-43D6-8C14-77BA9D2A67BA}"/>
    <dgm:cxn modelId="{88C41277-E984-464C-A69B-8FADAA310F96}" type="presOf" srcId="{B8EED873-3FEC-4F3B-A658-BBE8FB34C8E4}" destId="{296C22B3-2782-4EF3-863E-8835F4FD71A3}" srcOrd="0" destOrd="0" presId="urn:microsoft.com/office/officeart/2005/8/layout/arrow2"/>
    <dgm:cxn modelId="{F4968C62-D69C-4827-86E1-0A304BB1B421}" type="presParOf" srcId="{0BF59395-4F58-4D10-B30A-D2539B083720}" destId="{02F74E60-429E-408E-AAEF-C0F8A06D520C}" srcOrd="0" destOrd="0" presId="urn:microsoft.com/office/officeart/2005/8/layout/arrow2"/>
    <dgm:cxn modelId="{D13C9DAA-89EB-4C10-9A2D-80A7459027EC}" type="presParOf" srcId="{0BF59395-4F58-4D10-B30A-D2539B083720}" destId="{99171379-2801-4E17-AD52-41D77AE113F6}" srcOrd="1" destOrd="0" presId="urn:microsoft.com/office/officeart/2005/8/layout/arrow2"/>
    <dgm:cxn modelId="{8BE4946E-B263-456A-8245-ED44B21D083A}" type="presParOf" srcId="{99171379-2801-4E17-AD52-41D77AE113F6}" destId="{B1BE856A-8D3C-4646-9F94-0C27BBA7CCD8}" srcOrd="0" destOrd="0" presId="urn:microsoft.com/office/officeart/2005/8/layout/arrow2"/>
    <dgm:cxn modelId="{F0231379-C0F7-4BD8-9EA8-5073B4AA0493}" type="presParOf" srcId="{99171379-2801-4E17-AD52-41D77AE113F6}" destId="{4FE98099-065F-4807-A0A2-676D6770A6B6}" srcOrd="1" destOrd="0" presId="urn:microsoft.com/office/officeart/2005/8/layout/arrow2"/>
    <dgm:cxn modelId="{F7509C38-371D-48B1-9AE7-1447B86BF8B6}" type="presParOf" srcId="{99171379-2801-4E17-AD52-41D77AE113F6}" destId="{9237F53E-2A1C-411A-85C9-2D23DC908701}" srcOrd="2" destOrd="0" presId="urn:microsoft.com/office/officeart/2005/8/layout/arrow2"/>
    <dgm:cxn modelId="{F95F359C-2EB4-4206-A12B-034ECFEE5592}" type="presParOf" srcId="{99171379-2801-4E17-AD52-41D77AE113F6}" destId="{296C22B3-2782-4EF3-863E-8835F4FD71A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4EB1F-C802-4FC1-8E1A-73B552C62188}" type="doc">
      <dgm:prSet loTypeId="urn:microsoft.com/office/officeart/2005/8/layout/cycle5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33AC273B-0DAA-4B94-818C-659DBEDE839E}">
      <dgm:prSet phldrT="[Texto]" phldr="1"/>
      <dgm:spPr/>
      <dgm:t>
        <a:bodyPr/>
        <a:lstStyle/>
        <a:p>
          <a:endParaRPr lang="en-US" dirty="0"/>
        </a:p>
      </dgm:t>
    </dgm:pt>
    <dgm:pt modelId="{2B5C8E2B-4C52-4B6C-838A-5CC191DA36B0}" type="parTrans" cxnId="{25D825B0-D023-4736-A901-5D5B4A1C2C02}">
      <dgm:prSet/>
      <dgm:spPr/>
      <dgm:t>
        <a:bodyPr/>
        <a:lstStyle/>
        <a:p>
          <a:endParaRPr lang="en-US"/>
        </a:p>
      </dgm:t>
    </dgm:pt>
    <dgm:pt modelId="{A8B35DA2-58EB-45A7-BC74-952781373613}" type="sibTrans" cxnId="{25D825B0-D023-4736-A901-5D5B4A1C2C0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D40284E-AEDB-423C-8A5E-96F8B7478752}">
      <dgm:prSet phldrT="[Texto]" phldr="1"/>
      <dgm:spPr/>
      <dgm:t>
        <a:bodyPr/>
        <a:lstStyle/>
        <a:p>
          <a:endParaRPr lang="en-US"/>
        </a:p>
      </dgm:t>
    </dgm:pt>
    <dgm:pt modelId="{F34A304B-CAAB-4034-AF71-AD3DC442C730}" type="parTrans" cxnId="{E7760E62-A13D-43AE-AB6C-8458F3B7F3C1}">
      <dgm:prSet/>
      <dgm:spPr/>
      <dgm:t>
        <a:bodyPr/>
        <a:lstStyle/>
        <a:p>
          <a:endParaRPr lang="en-US"/>
        </a:p>
      </dgm:t>
    </dgm:pt>
    <dgm:pt modelId="{683B6CC5-62E9-47F7-A351-40D11CCFE25C}" type="sibTrans" cxnId="{E7760E62-A13D-43AE-AB6C-8458F3B7F3C1}">
      <dgm:prSet/>
      <dgm:spPr>
        <a:solidFill>
          <a:srgbClr val="339933"/>
        </a:solidFill>
        <a:ln w="28575"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6247B816-245B-4CED-B161-C2538FA42C63}">
      <dgm:prSet phldrT="[Texto]" phldr="1"/>
      <dgm:spPr/>
      <dgm:t>
        <a:bodyPr/>
        <a:lstStyle/>
        <a:p>
          <a:endParaRPr lang="en-US" dirty="0"/>
        </a:p>
      </dgm:t>
    </dgm:pt>
    <dgm:pt modelId="{8FCD7978-C4F4-41DC-9DE3-05DB6DBF5AA9}" type="parTrans" cxnId="{0B778842-A593-43D8-9A5D-E3AC75455CDE}">
      <dgm:prSet/>
      <dgm:spPr/>
      <dgm:t>
        <a:bodyPr/>
        <a:lstStyle/>
        <a:p>
          <a:endParaRPr lang="en-US"/>
        </a:p>
      </dgm:t>
    </dgm:pt>
    <dgm:pt modelId="{988A728B-7BD7-4E49-BA65-A661C5464B48}" type="sibTrans" cxnId="{0B778842-A593-43D8-9A5D-E3AC75455CDE}">
      <dgm:prSet/>
      <dgm:spPr>
        <a:ln w="3810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069A5BD9-24BB-4062-B745-5F3EE2BCE89E}">
      <dgm:prSet phldrT="[Texto]" phldr="1"/>
      <dgm:spPr/>
      <dgm:t>
        <a:bodyPr/>
        <a:lstStyle/>
        <a:p>
          <a:endParaRPr lang="en-US"/>
        </a:p>
      </dgm:t>
    </dgm:pt>
    <dgm:pt modelId="{FBA99E46-4E64-431A-9BA2-BB5537BA9442}" type="parTrans" cxnId="{38AA3E76-30DD-4A2A-BFED-90BE25FF515B}">
      <dgm:prSet/>
      <dgm:spPr/>
      <dgm:t>
        <a:bodyPr/>
        <a:lstStyle/>
        <a:p>
          <a:endParaRPr lang="en-US"/>
        </a:p>
      </dgm:t>
    </dgm:pt>
    <dgm:pt modelId="{0F2C2A57-AFD6-4224-B86B-7B8550816C1F}" type="sibTrans" cxnId="{38AA3E76-30DD-4A2A-BFED-90BE25FF515B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CAC267F-1D45-45DF-82D0-A976AD6CC8C3}" type="pres">
      <dgm:prSet presAssocID="{82F4EB1F-C802-4FC1-8E1A-73B552C621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914A3C-64B2-48DE-8D5F-C6F4EC20738D}" type="pres">
      <dgm:prSet presAssocID="{33AC273B-0DAA-4B94-818C-659DBEDE83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06F2B-27A6-4AD0-97DC-7F6A9073E8FF}" type="pres">
      <dgm:prSet presAssocID="{33AC273B-0DAA-4B94-818C-659DBEDE839E}" presName="spNode" presStyleCnt="0"/>
      <dgm:spPr/>
      <dgm:t>
        <a:bodyPr/>
        <a:lstStyle/>
        <a:p>
          <a:endParaRPr lang="en-US"/>
        </a:p>
      </dgm:t>
    </dgm:pt>
    <dgm:pt modelId="{4654B619-B098-42F0-88E6-157F3727BDF4}" type="pres">
      <dgm:prSet presAssocID="{A8B35DA2-58EB-45A7-BC74-95278137361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0A8316C-E50F-43C8-9110-30B38BEBBDF6}" type="pres">
      <dgm:prSet presAssocID="{2D40284E-AEDB-423C-8A5E-96F8B74787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992D8-BA92-4100-9ED3-43194273CEEF}" type="pres">
      <dgm:prSet presAssocID="{2D40284E-AEDB-423C-8A5E-96F8B7478752}" presName="spNode" presStyleCnt="0"/>
      <dgm:spPr/>
      <dgm:t>
        <a:bodyPr/>
        <a:lstStyle/>
        <a:p>
          <a:endParaRPr lang="en-US"/>
        </a:p>
      </dgm:t>
    </dgm:pt>
    <dgm:pt modelId="{BB19900F-2646-426F-96F4-A55FD2B48C31}" type="pres">
      <dgm:prSet presAssocID="{683B6CC5-62E9-47F7-A351-40D11CCFE25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F6F0FAB-C2E8-4FDC-888C-64BFA0410292}" type="pres">
      <dgm:prSet presAssocID="{6247B816-245B-4CED-B161-C2538FA42C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2FC57-7FE4-4B3C-88B8-C952B62C369D}" type="pres">
      <dgm:prSet presAssocID="{6247B816-245B-4CED-B161-C2538FA42C63}" presName="spNode" presStyleCnt="0"/>
      <dgm:spPr/>
      <dgm:t>
        <a:bodyPr/>
        <a:lstStyle/>
        <a:p>
          <a:endParaRPr lang="en-US"/>
        </a:p>
      </dgm:t>
    </dgm:pt>
    <dgm:pt modelId="{1B26741B-EE8C-4538-9874-DDE8704D50E4}" type="pres">
      <dgm:prSet presAssocID="{988A728B-7BD7-4E49-BA65-A661C5464B4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FBBC01F4-C5C9-411F-ABB0-9B957002D11B}" type="pres">
      <dgm:prSet presAssocID="{069A5BD9-24BB-4062-B745-5F3EE2BCE8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8CB89-6E23-4CAE-B0ED-F24A8FB70781}" type="pres">
      <dgm:prSet presAssocID="{069A5BD9-24BB-4062-B745-5F3EE2BCE89E}" presName="spNode" presStyleCnt="0"/>
      <dgm:spPr/>
      <dgm:t>
        <a:bodyPr/>
        <a:lstStyle/>
        <a:p>
          <a:endParaRPr lang="en-US"/>
        </a:p>
      </dgm:t>
    </dgm:pt>
    <dgm:pt modelId="{13C0F8F6-A349-4510-AC92-891B21B5E497}" type="pres">
      <dgm:prSet presAssocID="{0F2C2A57-AFD6-4224-B86B-7B8550816C1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D741A77-CAE4-4DBD-98E6-09E9BE915287}" type="presOf" srcId="{6247B816-245B-4CED-B161-C2538FA42C63}" destId="{CF6F0FAB-C2E8-4FDC-888C-64BFA0410292}" srcOrd="0" destOrd="0" presId="urn:microsoft.com/office/officeart/2005/8/layout/cycle5"/>
    <dgm:cxn modelId="{64DB7929-8D96-41ED-8103-28763C62F88C}" type="presOf" srcId="{2D40284E-AEDB-423C-8A5E-96F8B7478752}" destId="{90A8316C-E50F-43C8-9110-30B38BEBBDF6}" srcOrd="0" destOrd="0" presId="urn:microsoft.com/office/officeart/2005/8/layout/cycle5"/>
    <dgm:cxn modelId="{41D058A9-8E32-4CFC-BD8B-FC68115E87FE}" type="presOf" srcId="{069A5BD9-24BB-4062-B745-5F3EE2BCE89E}" destId="{FBBC01F4-C5C9-411F-ABB0-9B957002D11B}" srcOrd="0" destOrd="0" presId="urn:microsoft.com/office/officeart/2005/8/layout/cycle5"/>
    <dgm:cxn modelId="{0B778842-A593-43D8-9A5D-E3AC75455CDE}" srcId="{82F4EB1F-C802-4FC1-8E1A-73B552C62188}" destId="{6247B816-245B-4CED-B161-C2538FA42C63}" srcOrd="2" destOrd="0" parTransId="{8FCD7978-C4F4-41DC-9DE3-05DB6DBF5AA9}" sibTransId="{988A728B-7BD7-4E49-BA65-A661C5464B48}"/>
    <dgm:cxn modelId="{38AA3E76-30DD-4A2A-BFED-90BE25FF515B}" srcId="{82F4EB1F-C802-4FC1-8E1A-73B552C62188}" destId="{069A5BD9-24BB-4062-B745-5F3EE2BCE89E}" srcOrd="3" destOrd="0" parTransId="{FBA99E46-4E64-431A-9BA2-BB5537BA9442}" sibTransId="{0F2C2A57-AFD6-4224-B86B-7B8550816C1F}"/>
    <dgm:cxn modelId="{6CF84BD6-5321-4B5F-B455-C61D2C8B778B}" type="presOf" srcId="{988A728B-7BD7-4E49-BA65-A661C5464B48}" destId="{1B26741B-EE8C-4538-9874-DDE8704D50E4}" srcOrd="0" destOrd="0" presId="urn:microsoft.com/office/officeart/2005/8/layout/cycle5"/>
    <dgm:cxn modelId="{2A887A90-F63E-4C6F-AADA-D3D7CB636FD5}" type="presOf" srcId="{33AC273B-0DAA-4B94-818C-659DBEDE839E}" destId="{54914A3C-64B2-48DE-8D5F-C6F4EC20738D}" srcOrd="0" destOrd="0" presId="urn:microsoft.com/office/officeart/2005/8/layout/cycle5"/>
    <dgm:cxn modelId="{E258BA2D-0C5C-4E85-BE92-CA1BF369E6F9}" type="presOf" srcId="{683B6CC5-62E9-47F7-A351-40D11CCFE25C}" destId="{BB19900F-2646-426F-96F4-A55FD2B48C31}" srcOrd="0" destOrd="0" presId="urn:microsoft.com/office/officeart/2005/8/layout/cycle5"/>
    <dgm:cxn modelId="{25D825B0-D023-4736-A901-5D5B4A1C2C02}" srcId="{82F4EB1F-C802-4FC1-8E1A-73B552C62188}" destId="{33AC273B-0DAA-4B94-818C-659DBEDE839E}" srcOrd="0" destOrd="0" parTransId="{2B5C8E2B-4C52-4B6C-838A-5CC191DA36B0}" sibTransId="{A8B35DA2-58EB-45A7-BC74-952781373613}"/>
    <dgm:cxn modelId="{B8ED4250-0C96-46F7-ACE2-4ADC67132C87}" type="presOf" srcId="{A8B35DA2-58EB-45A7-BC74-952781373613}" destId="{4654B619-B098-42F0-88E6-157F3727BDF4}" srcOrd="0" destOrd="0" presId="urn:microsoft.com/office/officeart/2005/8/layout/cycle5"/>
    <dgm:cxn modelId="{E7760E62-A13D-43AE-AB6C-8458F3B7F3C1}" srcId="{82F4EB1F-C802-4FC1-8E1A-73B552C62188}" destId="{2D40284E-AEDB-423C-8A5E-96F8B7478752}" srcOrd="1" destOrd="0" parTransId="{F34A304B-CAAB-4034-AF71-AD3DC442C730}" sibTransId="{683B6CC5-62E9-47F7-A351-40D11CCFE25C}"/>
    <dgm:cxn modelId="{D811F8F8-60DA-4B86-9D60-BB1371729E95}" type="presOf" srcId="{82F4EB1F-C802-4FC1-8E1A-73B552C62188}" destId="{ACAC267F-1D45-45DF-82D0-A976AD6CC8C3}" srcOrd="0" destOrd="0" presId="urn:microsoft.com/office/officeart/2005/8/layout/cycle5"/>
    <dgm:cxn modelId="{DC450ED5-D4DB-47A3-B163-5686171F22ED}" type="presOf" srcId="{0F2C2A57-AFD6-4224-B86B-7B8550816C1F}" destId="{13C0F8F6-A349-4510-AC92-891B21B5E497}" srcOrd="0" destOrd="0" presId="urn:microsoft.com/office/officeart/2005/8/layout/cycle5"/>
    <dgm:cxn modelId="{2C08CA54-5369-44AB-807D-8E8BDB31BDEB}" type="presParOf" srcId="{ACAC267F-1D45-45DF-82D0-A976AD6CC8C3}" destId="{54914A3C-64B2-48DE-8D5F-C6F4EC20738D}" srcOrd="0" destOrd="0" presId="urn:microsoft.com/office/officeart/2005/8/layout/cycle5"/>
    <dgm:cxn modelId="{12395DA1-4822-43E1-A4EC-52C3D317F029}" type="presParOf" srcId="{ACAC267F-1D45-45DF-82D0-A976AD6CC8C3}" destId="{00406F2B-27A6-4AD0-97DC-7F6A9073E8FF}" srcOrd="1" destOrd="0" presId="urn:microsoft.com/office/officeart/2005/8/layout/cycle5"/>
    <dgm:cxn modelId="{7663EFB7-3D19-4C27-AA8E-18EB4C4F91E4}" type="presParOf" srcId="{ACAC267F-1D45-45DF-82D0-A976AD6CC8C3}" destId="{4654B619-B098-42F0-88E6-157F3727BDF4}" srcOrd="2" destOrd="0" presId="urn:microsoft.com/office/officeart/2005/8/layout/cycle5"/>
    <dgm:cxn modelId="{FB6B7D84-1B3F-49D6-864D-AF7162EDE82D}" type="presParOf" srcId="{ACAC267F-1D45-45DF-82D0-A976AD6CC8C3}" destId="{90A8316C-E50F-43C8-9110-30B38BEBBDF6}" srcOrd="3" destOrd="0" presId="urn:microsoft.com/office/officeart/2005/8/layout/cycle5"/>
    <dgm:cxn modelId="{6759F542-4A28-423C-ADC6-E21A7B9F6A5B}" type="presParOf" srcId="{ACAC267F-1D45-45DF-82D0-A976AD6CC8C3}" destId="{E02992D8-BA92-4100-9ED3-43194273CEEF}" srcOrd="4" destOrd="0" presId="urn:microsoft.com/office/officeart/2005/8/layout/cycle5"/>
    <dgm:cxn modelId="{17447080-5677-4C99-8AAF-2F00A32CC1E4}" type="presParOf" srcId="{ACAC267F-1D45-45DF-82D0-A976AD6CC8C3}" destId="{BB19900F-2646-426F-96F4-A55FD2B48C31}" srcOrd="5" destOrd="0" presId="urn:microsoft.com/office/officeart/2005/8/layout/cycle5"/>
    <dgm:cxn modelId="{AABE1A39-895F-4EBB-98D3-936C38C0EF94}" type="presParOf" srcId="{ACAC267F-1D45-45DF-82D0-A976AD6CC8C3}" destId="{CF6F0FAB-C2E8-4FDC-888C-64BFA0410292}" srcOrd="6" destOrd="0" presId="urn:microsoft.com/office/officeart/2005/8/layout/cycle5"/>
    <dgm:cxn modelId="{2BB09DCA-A6BE-4061-AF73-43B7B657E965}" type="presParOf" srcId="{ACAC267F-1D45-45DF-82D0-A976AD6CC8C3}" destId="{D3C2FC57-7FE4-4B3C-88B8-C952B62C369D}" srcOrd="7" destOrd="0" presId="urn:microsoft.com/office/officeart/2005/8/layout/cycle5"/>
    <dgm:cxn modelId="{30EF2A3E-7DA2-4C32-9A70-D9DCEF473384}" type="presParOf" srcId="{ACAC267F-1D45-45DF-82D0-A976AD6CC8C3}" destId="{1B26741B-EE8C-4538-9874-DDE8704D50E4}" srcOrd="8" destOrd="0" presId="urn:microsoft.com/office/officeart/2005/8/layout/cycle5"/>
    <dgm:cxn modelId="{00200C3A-E0BF-4B11-8BF4-BCFA05F0E131}" type="presParOf" srcId="{ACAC267F-1D45-45DF-82D0-A976AD6CC8C3}" destId="{FBBC01F4-C5C9-411F-ABB0-9B957002D11B}" srcOrd="9" destOrd="0" presId="urn:microsoft.com/office/officeart/2005/8/layout/cycle5"/>
    <dgm:cxn modelId="{FC1EFE2D-556B-492E-A784-5D9CBC0B4828}" type="presParOf" srcId="{ACAC267F-1D45-45DF-82D0-A976AD6CC8C3}" destId="{A898CB89-6E23-4CAE-B0ED-F24A8FB70781}" srcOrd="10" destOrd="0" presId="urn:microsoft.com/office/officeart/2005/8/layout/cycle5"/>
    <dgm:cxn modelId="{3D6E243E-94A2-4280-AE42-E171B1CFC72D}" type="presParOf" srcId="{ACAC267F-1D45-45DF-82D0-A976AD6CC8C3}" destId="{13C0F8F6-A349-4510-AC92-891B21B5E49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F3BD0-EB4E-4E11-B8F2-5D94D783EE8B}">
      <dsp:nvSpPr>
        <dsp:cNvPr id="0" name=""/>
        <dsp:cNvSpPr/>
      </dsp:nvSpPr>
      <dsp:spPr>
        <a:xfrm>
          <a:off x="-2595986" y="-400605"/>
          <a:ext cx="3098920" cy="3098920"/>
        </a:xfrm>
        <a:prstGeom prst="blockArc">
          <a:avLst>
            <a:gd name="adj1" fmla="val 18900000"/>
            <a:gd name="adj2" fmla="val 2700000"/>
            <a:gd name="adj3" fmla="val 6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9AF56-172C-4848-B6BC-F2928AE0BB89}">
      <dsp:nvSpPr>
        <dsp:cNvPr id="0" name=""/>
        <dsp:cNvSpPr/>
      </dsp:nvSpPr>
      <dsp:spPr>
        <a:xfrm>
          <a:off x="264059" y="176647"/>
          <a:ext cx="1796883" cy="35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7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i="1" kern="1200" dirty="0"/>
            <a:t>Identificación de las variables estratégicas.</a:t>
          </a:r>
          <a:endParaRPr lang="es-PE" sz="1100" kern="1200" dirty="0"/>
        </a:p>
      </dsp:txBody>
      <dsp:txXfrm>
        <a:off x="264059" y="176647"/>
        <a:ext cx="1796883" cy="353479"/>
      </dsp:txXfrm>
    </dsp:sp>
    <dsp:sp modelId="{7029E827-CC1E-492F-B5AB-7B2A157EBE8B}">
      <dsp:nvSpPr>
        <dsp:cNvPr id="0" name=""/>
        <dsp:cNvSpPr/>
      </dsp:nvSpPr>
      <dsp:spPr>
        <a:xfrm>
          <a:off x="43134" y="132462"/>
          <a:ext cx="441849" cy="441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25E01-1BD9-4AE4-A230-0888FEFE90F1}">
      <dsp:nvSpPr>
        <dsp:cNvPr id="0" name=""/>
        <dsp:cNvSpPr/>
      </dsp:nvSpPr>
      <dsp:spPr>
        <a:xfrm>
          <a:off x="466717" y="706959"/>
          <a:ext cx="1594225" cy="35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7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i="1" kern="1200"/>
            <a:t>Selección de indicadores</a:t>
          </a:r>
          <a:endParaRPr lang="es-PE" sz="1100" kern="1200"/>
        </a:p>
      </dsp:txBody>
      <dsp:txXfrm>
        <a:off x="466717" y="706959"/>
        <a:ext cx="1594225" cy="353479"/>
      </dsp:txXfrm>
    </dsp:sp>
    <dsp:sp modelId="{C4BF4BB0-7164-4551-9728-0B11EB33B3E5}">
      <dsp:nvSpPr>
        <dsp:cNvPr id="0" name=""/>
        <dsp:cNvSpPr/>
      </dsp:nvSpPr>
      <dsp:spPr>
        <a:xfrm>
          <a:off x="245792" y="662774"/>
          <a:ext cx="441849" cy="441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B16DF-BD5E-435B-AAAA-12BA51B43E12}">
      <dsp:nvSpPr>
        <dsp:cNvPr id="0" name=""/>
        <dsp:cNvSpPr/>
      </dsp:nvSpPr>
      <dsp:spPr>
        <a:xfrm>
          <a:off x="466717" y="1237270"/>
          <a:ext cx="1594225" cy="35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7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i="1" kern="1200"/>
            <a:t>Análisis de variables estratégicas</a:t>
          </a:r>
          <a:endParaRPr lang="es-PE" sz="1100" kern="1200"/>
        </a:p>
      </dsp:txBody>
      <dsp:txXfrm>
        <a:off x="466717" y="1237270"/>
        <a:ext cx="1594225" cy="353479"/>
      </dsp:txXfrm>
    </dsp:sp>
    <dsp:sp modelId="{EADFDA58-3982-447D-9CC5-D9001CFBC6D8}">
      <dsp:nvSpPr>
        <dsp:cNvPr id="0" name=""/>
        <dsp:cNvSpPr/>
      </dsp:nvSpPr>
      <dsp:spPr>
        <a:xfrm>
          <a:off x="245792" y="1193085"/>
          <a:ext cx="441849" cy="441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4F741-A520-4E2D-8EEA-CFA95086CBF2}">
      <dsp:nvSpPr>
        <dsp:cNvPr id="0" name=""/>
        <dsp:cNvSpPr/>
      </dsp:nvSpPr>
      <dsp:spPr>
        <a:xfrm>
          <a:off x="264059" y="1767581"/>
          <a:ext cx="1796883" cy="35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57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i="1" kern="1200"/>
            <a:t>Análisis de brechas</a:t>
          </a:r>
          <a:endParaRPr lang="es-PE" sz="1100" kern="1200"/>
        </a:p>
      </dsp:txBody>
      <dsp:txXfrm>
        <a:off x="264059" y="1767581"/>
        <a:ext cx="1796883" cy="353479"/>
      </dsp:txXfrm>
    </dsp:sp>
    <dsp:sp modelId="{E80991D3-5BB5-4A64-BFEC-EE08C7B4C47B}">
      <dsp:nvSpPr>
        <dsp:cNvPr id="0" name=""/>
        <dsp:cNvSpPr/>
      </dsp:nvSpPr>
      <dsp:spPr>
        <a:xfrm>
          <a:off x="43134" y="1723396"/>
          <a:ext cx="441849" cy="441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74E60-429E-408E-AAEF-C0F8A06D520C}">
      <dsp:nvSpPr>
        <dsp:cNvPr id="0" name=""/>
        <dsp:cNvSpPr/>
      </dsp:nvSpPr>
      <dsp:spPr>
        <a:xfrm rot="20253926">
          <a:off x="1183686" y="800797"/>
          <a:ext cx="7104162" cy="20727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 val="7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E856A-8D3C-4646-9F94-0C27BBA7CCD8}">
      <dsp:nvSpPr>
        <dsp:cNvPr id="0" name=""/>
        <dsp:cNvSpPr/>
      </dsp:nvSpPr>
      <dsp:spPr>
        <a:xfrm>
          <a:off x="4234116" y="1595993"/>
          <a:ext cx="284195" cy="284195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FE98099-065F-4807-A0A2-676D6770A6B6}">
      <dsp:nvSpPr>
        <dsp:cNvPr id="0" name=""/>
        <dsp:cNvSpPr/>
      </dsp:nvSpPr>
      <dsp:spPr>
        <a:xfrm>
          <a:off x="2686554" y="2050269"/>
          <a:ext cx="2638960" cy="216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8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sp:txBody>
      <dsp:txXfrm>
        <a:off x="2686554" y="2050269"/>
        <a:ext cx="2638960" cy="2166992"/>
      </dsp:txXfrm>
    </dsp:sp>
    <dsp:sp modelId="{9237F53E-2A1C-411A-85C9-2D23DC908701}">
      <dsp:nvSpPr>
        <dsp:cNvPr id="0" name=""/>
        <dsp:cNvSpPr/>
      </dsp:nvSpPr>
      <dsp:spPr>
        <a:xfrm>
          <a:off x="6984777" y="79703"/>
          <a:ext cx="414771" cy="3769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C22B3-2782-4EF3-863E-8835F4FD71A3}">
      <dsp:nvSpPr>
        <dsp:cNvPr id="0" name=""/>
        <dsp:cNvSpPr/>
      </dsp:nvSpPr>
      <dsp:spPr>
        <a:xfrm>
          <a:off x="6352833" y="603189"/>
          <a:ext cx="2591459" cy="42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15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solidFill>
                <a:srgbClr val="339933"/>
              </a:solidFill>
              <a:latin typeface="+mn-lt"/>
              <a:cs typeface="Calibri" panose="020F0502020204030204" pitchFamily="34" charset="0"/>
            </a:rPr>
            <a:t>Prospectiva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rPr>
            <a:t>Conocer integralmente la realidad, así como explorar futuros posibles, a través de la identificación de tendencias, diagnóstico de variables y la construcción y análisis de escenarios, para poder anticiparse y articular esfuerzos hacia el logro de un futuro </a:t>
          </a:r>
          <a:r>
            <a:rPr lang="es-MX" sz="1700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rPr>
            <a:t>deseado.</a:t>
          </a:r>
          <a:endParaRPr lang="es-PE" sz="1700" kern="1200" dirty="0">
            <a:solidFill>
              <a:schemeClr val="tx1"/>
            </a:solidFill>
            <a:latin typeface="+mn-lt"/>
            <a:ea typeface="+mn-ea"/>
            <a:cs typeface="Calibri" panose="020F0502020204030204" pitchFamily="34" charset="0"/>
          </a:endParaRPr>
        </a:p>
      </dsp:txBody>
      <dsp:txXfrm>
        <a:off x="6352833" y="603189"/>
        <a:ext cx="2591459" cy="4298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14A3C-64B2-48DE-8D5F-C6F4EC20738D}">
      <dsp:nvSpPr>
        <dsp:cNvPr id="0" name=""/>
        <dsp:cNvSpPr/>
      </dsp:nvSpPr>
      <dsp:spPr>
        <a:xfrm>
          <a:off x="1851418" y="817"/>
          <a:ext cx="1541568" cy="1002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900333" y="49732"/>
        <a:ext cx="1443738" cy="904189"/>
      </dsp:txXfrm>
    </dsp:sp>
    <dsp:sp modelId="{4654B619-B098-42F0-88E6-157F3727BDF4}">
      <dsp:nvSpPr>
        <dsp:cNvPr id="0" name=""/>
        <dsp:cNvSpPr/>
      </dsp:nvSpPr>
      <dsp:spPr>
        <a:xfrm>
          <a:off x="964258" y="501827"/>
          <a:ext cx="3315887" cy="3315887"/>
        </a:xfrm>
        <a:custGeom>
          <a:avLst/>
          <a:gdLst/>
          <a:ahLst/>
          <a:cxnLst/>
          <a:rect l="0" t="0" r="0" b="0"/>
          <a:pathLst>
            <a:path>
              <a:moveTo>
                <a:pt x="2642271" y="323823"/>
              </a:moveTo>
              <a:arcTo wR="1657943" hR="1657943" stAng="18385216" swAng="1636465"/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90A8316C-E50F-43C8-9110-30B38BEBBDF6}">
      <dsp:nvSpPr>
        <dsp:cNvPr id="0" name=""/>
        <dsp:cNvSpPr/>
      </dsp:nvSpPr>
      <dsp:spPr>
        <a:xfrm>
          <a:off x="3509362" y="1658761"/>
          <a:ext cx="1541568" cy="100201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558277" y="1707676"/>
        <a:ext cx="1443738" cy="904189"/>
      </dsp:txXfrm>
    </dsp:sp>
    <dsp:sp modelId="{BB19900F-2646-426F-96F4-A55FD2B48C31}">
      <dsp:nvSpPr>
        <dsp:cNvPr id="0" name=""/>
        <dsp:cNvSpPr/>
      </dsp:nvSpPr>
      <dsp:spPr>
        <a:xfrm>
          <a:off x="964258" y="501827"/>
          <a:ext cx="3315887" cy="3315887"/>
        </a:xfrm>
        <a:custGeom>
          <a:avLst/>
          <a:gdLst/>
          <a:ahLst/>
          <a:cxnLst/>
          <a:rect l="0" t="0" r="0" b="0"/>
          <a:pathLst>
            <a:path>
              <a:moveTo>
                <a:pt x="3144200" y="2392669"/>
              </a:moveTo>
              <a:arcTo wR="1657943" hR="1657943" stAng="1578319" swAng="1636465"/>
            </a:path>
          </a:pathLst>
        </a:custGeom>
        <a:noFill/>
        <a:ln w="28575" cap="flat" cmpd="sng" algn="ctr">
          <a:solidFill>
            <a:srgbClr val="00CC99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F0FAB-C2E8-4FDC-888C-64BFA0410292}">
      <dsp:nvSpPr>
        <dsp:cNvPr id="0" name=""/>
        <dsp:cNvSpPr/>
      </dsp:nvSpPr>
      <dsp:spPr>
        <a:xfrm>
          <a:off x="1851418" y="3316705"/>
          <a:ext cx="1541568" cy="100201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900333" y="3365620"/>
        <a:ext cx="1443738" cy="904189"/>
      </dsp:txXfrm>
    </dsp:sp>
    <dsp:sp modelId="{1B26741B-EE8C-4538-9874-DDE8704D50E4}">
      <dsp:nvSpPr>
        <dsp:cNvPr id="0" name=""/>
        <dsp:cNvSpPr/>
      </dsp:nvSpPr>
      <dsp:spPr>
        <a:xfrm>
          <a:off x="964258" y="501827"/>
          <a:ext cx="3315887" cy="3315887"/>
        </a:xfrm>
        <a:custGeom>
          <a:avLst/>
          <a:gdLst/>
          <a:ahLst/>
          <a:cxnLst/>
          <a:rect l="0" t="0" r="0" b="0"/>
          <a:pathLst>
            <a:path>
              <a:moveTo>
                <a:pt x="673616" y="2992064"/>
              </a:moveTo>
              <a:arcTo wR="1657943" hR="1657943" stAng="7585216" swAng="1636465"/>
            </a:path>
          </a:pathLst>
        </a:custGeom>
        <a:noFill/>
        <a:ln w="38100" cap="flat" cmpd="sng" algn="ctr">
          <a:solidFill>
            <a:srgbClr val="FFC000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C01F4-C5C9-411F-ABB0-9B957002D11B}">
      <dsp:nvSpPr>
        <dsp:cNvPr id="0" name=""/>
        <dsp:cNvSpPr/>
      </dsp:nvSpPr>
      <dsp:spPr>
        <a:xfrm>
          <a:off x="193474" y="1658761"/>
          <a:ext cx="1541568" cy="100201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242389" y="1707676"/>
        <a:ext cx="1443738" cy="904189"/>
      </dsp:txXfrm>
    </dsp:sp>
    <dsp:sp modelId="{13C0F8F6-A349-4510-AC92-891B21B5E497}">
      <dsp:nvSpPr>
        <dsp:cNvPr id="0" name=""/>
        <dsp:cNvSpPr/>
      </dsp:nvSpPr>
      <dsp:spPr>
        <a:xfrm>
          <a:off x="964258" y="501827"/>
          <a:ext cx="3315887" cy="3315887"/>
        </a:xfrm>
        <a:custGeom>
          <a:avLst/>
          <a:gdLst/>
          <a:ahLst/>
          <a:cxnLst/>
          <a:rect l="0" t="0" r="0" b="0"/>
          <a:pathLst>
            <a:path>
              <a:moveTo>
                <a:pt x="171687" y="923218"/>
              </a:moveTo>
              <a:arcTo wR="1657943" hR="1657943" stAng="12378319" swAng="1636465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4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D338-EC9C-43C4-A7A8-71552F21EFB3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ABB85-493E-48DC-8AEB-B399B8A4E6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2933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DEEF4-BCC5-43C6-A99B-219EBBFFD31D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6E32C-5994-4F11-8A60-B6E45C790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922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006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686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1437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16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6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35A48-A09A-4BC2-B3AE-6EC794A07B3A}" type="slidenum">
              <a:rPr lang="es-PE" smtClean="0"/>
              <a:pPr>
                <a:defRPr/>
              </a:pPr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96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40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40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Re frasear preguntas y corregir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04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Re frasear preguntas y corregir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07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407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032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/>
              <a:t>FUNCIONES: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/>
              <a:t>1. Conducir el proceso de formulación y difusión de una </a:t>
            </a:r>
            <a:r>
              <a:rPr lang="es-PE" sz="1400" dirty="0">
                <a:solidFill>
                  <a:srgbClr val="0070C0"/>
                </a:solidFill>
              </a:rPr>
              <a:t>visión compartida y concertada de futuro del país </a:t>
            </a:r>
            <a:r>
              <a:rPr lang="es-PE" sz="1200" dirty="0"/>
              <a:t>en sus diversos sectores y niveles de gobierno.</a:t>
            </a:r>
            <a:endParaRPr lang="es-PE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3. Asesorar a las Entidades del Estado y a los gobiernos regionales y orientar a los gobiernos locales en la formulación, el seguimiento y la evaluación de políticas y planes estratégicos de desarrollos, con la finalidad de lograr que se ajusten a los objetivos estratégicos de desarrollo nacional previstos en el Plan Estratégico de Desarrollo Nacional.</a:t>
            </a:r>
          </a:p>
          <a:p>
            <a:r>
              <a:rPr lang="es-PE" sz="1200" dirty="0"/>
              <a:t>2. Elaborar y Presentar (…) el </a:t>
            </a:r>
            <a:r>
              <a:rPr lang="es-PE" sz="1400" dirty="0">
                <a:solidFill>
                  <a:srgbClr val="0070C0"/>
                </a:solidFill>
              </a:rPr>
              <a:t>Plan Estratégico de Desarrollo Nacional </a:t>
            </a:r>
            <a:r>
              <a:rPr lang="es-PE" sz="1200" dirty="0"/>
              <a:t>que debe contener los lineamientos de política, las prioridades, los objetivos, las metas y la definición de las acciones de orden estratégico para el desarrollo armónico y sostenido del país.</a:t>
            </a:r>
          </a:p>
          <a:p>
            <a:endParaRPr lang="es-PE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35A48-A09A-4BC2-B3AE-6EC794A07B3A}" type="slidenum">
              <a:rPr lang="es-PE" smtClean="0"/>
              <a:pPr>
                <a:defRPr/>
              </a:pPr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19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agrega o reemplaza un ejemplo tendencias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98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35A48-A09A-4BC2-B3AE-6EC794A07B3A}" type="slidenum">
              <a:rPr lang="es-PE" smtClean="0"/>
              <a:pPr>
                <a:defRPr/>
              </a:pPr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80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919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35A48-A09A-4BC2-B3AE-6EC794A07B3A}" type="slidenum">
              <a:rPr lang="es-PE" smtClean="0"/>
              <a:pPr>
                <a:defRPr/>
              </a:pPr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84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35A48-A09A-4BC2-B3AE-6EC794A07B3A}" type="slidenum">
              <a:rPr lang="es-PE" smtClean="0"/>
              <a:pPr>
                <a:defRPr/>
              </a:pPr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9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52FD-EAA7-4F0E-BC77-73BF7E4DB74F}" type="datetime1">
              <a:rPr lang="es-PE" smtClean="0"/>
              <a:t>13/11/2017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96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288-EB90-4007-ADE5-36FB8C0C79B9}" type="datetime1">
              <a:rPr lang="es-PE" smtClean="0"/>
              <a:t>13/11/2017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109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6" y="274639"/>
            <a:ext cx="7078663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C668-9EAD-4B2F-B5E8-5F6DA9983FBD}" type="datetime1">
              <a:rPr lang="es-PE" smtClean="0"/>
              <a:t>13/11/2017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94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03-4499-4165-9FDC-2A701328F440}" type="datetime1">
              <a:rPr lang="es-PE" smtClean="0"/>
              <a:t>13/11/2017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317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FF4-0AB6-416D-B421-506755828F00}" type="datetime1">
              <a:rPr lang="es-PE" smtClean="0"/>
              <a:t>13/11/2017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15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175C-4863-46AA-AB38-2B0869A66931}" type="datetime1">
              <a:rPr lang="es-PE" smtClean="0"/>
              <a:t>13/11/2017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61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2EB5-8D32-454C-807B-4446166AAE96}" type="datetime1">
              <a:rPr lang="es-PE" smtClean="0"/>
              <a:t>13/11/2017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158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E97B-9616-4C3B-A2B8-5CEAEBC4FC34}" type="datetime1">
              <a:rPr lang="es-PE" smtClean="0"/>
              <a:t>13/11/2017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5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D06A-E518-403A-889C-48C3273B4464}" type="datetime1">
              <a:rPr lang="es-PE" smtClean="0"/>
              <a:t>13/11/2017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14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85EE-63A9-468E-A523-C8606936B5DA}" type="datetime1">
              <a:rPr lang="es-PE" smtClean="0"/>
              <a:t>13/11/2017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673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171-4698-4898-BB6C-CD788CA2C273}" type="datetime1">
              <a:rPr lang="es-PE" smtClean="0"/>
              <a:t>13/11/2017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010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691C-D5C2-48DD-B690-791BDA7B5FC1}" type="datetime1">
              <a:rPr lang="es-PE" smtClean="0"/>
              <a:t>13/11/2017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BAD3-E55E-4992-BC5D-EAC6CCDD15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47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43.png"/><Relationship Id="rId18" Type="http://schemas.microsoft.com/office/2007/relationships/hdphoto" Target="../media/hdphoto8.wdp"/><Relationship Id="rId3" Type="http://schemas.openxmlformats.org/officeDocument/2006/relationships/image" Target="../media/image39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microsoft.com/office/2007/relationships/diagramDrawing" Target="../diagrams/drawing3.xml"/><Relationship Id="rId19" Type="http://schemas.openxmlformats.org/officeDocument/2006/relationships/image" Target="../media/image47.png"/><Relationship Id="rId4" Type="http://schemas.microsoft.com/office/2007/relationships/hdphoto" Target="../media/hdphoto6.wdp"/><Relationship Id="rId9" Type="http://schemas.openxmlformats.org/officeDocument/2006/relationships/diagramColors" Target="../diagrams/colors3.xml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microsoft.com/office/2007/relationships/hdphoto" Target="../media/hdphoto6.wdp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microsoft.com/office/2007/relationships/hdphoto" Target="../media/hdphoto9.wdp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microsoft.com/office/2007/relationships/hdphoto" Target="../media/hdphoto7.wdp"/><Relationship Id="rId9" Type="http://schemas.microsoft.com/office/2007/relationships/hdphoto" Target="../media/hdphoto1.wdp"/><Relationship Id="rId1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908720"/>
            <a:ext cx="3763185" cy="478579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249144" y="407193"/>
            <a:ext cx="3656855" cy="501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600" b="1" i="1" dirty="0" smtClean="0">
                <a:solidFill>
                  <a:schemeClr val="bg1"/>
                </a:solidFill>
                <a:latin typeface="Arial" pitchFamily="34" charset="0"/>
              </a:rPr>
              <a:t>CAJAMARCA, noviembre de 2017      </a:t>
            </a:r>
            <a:endParaRPr lang="es-PE" sz="1600" dirty="0"/>
          </a:p>
        </p:txBody>
      </p:sp>
      <p:pic>
        <p:nvPicPr>
          <p:cNvPr id="11266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/>
          <a:stretch/>
        </p:blipFill>
        <p:spPr bwMode="auto">
          <a:xfrm>
            <a:off x="8314048" y="5888016"/>
            <a:ext cx="1591952" cy="96418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9" descr="http://dntdt.pcm.gob.pe/wp-content/uploads/2016/02/LOGO_PCM_APROBAD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57" y="6256364"/>
            <a:ext cx="1595877" cy="3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1</a:t>
            </a:fld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4376936" y="2163228"/>
            <a:ext cx="4373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PE" sz="2800" dirty="0">
                <a:solidFill>
                  <a:srgbClr val="1787B2"/>
                </a:solidFill>
                <a:ea typeface="Times New Roman" panose="02020603050405020304" pitchFamily="18" charset="0"/>
              </a:rPr>
              <a:t>Taller: “Los acuerdos de gobernabilidad, El PDC y la Visión al 2030”</a:t>
            </a:r>
            <a:endParaRPr lang="es-PE" sz="2800" dirty="0">
              <a:solidFill>
                <a:srgbClr val="1787B2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4270638" y="2163228"/>
            <a:ext cx="0" cy="1415367"/>
          </a:xfrm>
          <a:prstGeom prst="line">
            <a:avLst/>
          </a:prstGeom>
          <a:ln w="19050">
            <a:solidFill>
              <a:srgbClr val="178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232920" y="3822139"/>
            <a:ext cx="5673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latin typeface="Trebuchet MS" panose="020B0603020202020204" pitchFamily="34" charset="0"/>
              </a:rPr>
              <a:t>Eco. Julio Pérez Coaguila</a:t>
            </a:r>
            <a:endParaRPr lang="es-PE" sz="500" b="1" dirty="0"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latin typeface="Trebuchet MS" panose="020B0603020202020204" pitchFamily="34" charset="0"/>
              </a:rPr>
              <a:t>Dirección Nacional de Prospectiva y Estudios Estratégicos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Trebuchet MS" panose="020B0603020202020204" pitchFamily="34" charset="0"/>
              </a:rPr>
              <a:t>Centro Nacional de Planeamiento Estratégico - CEPLAN</a:t>
            </a:r>
          </a:p>
        </p:txBody>
      </p:sp>
    </p:spTree>
    <p:extLst>
      <p:ext uri="{BB962C8B-B14F-4D97-AF65-F5344CB8AC3E}">
        <p14:creationId xmlns:p14="http://schemas.microsoft.com/office/powerpoint/2010/main" val="24399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8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51" y="1545960"/>
            <a:ext cx="3438710" cy="499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11 Diagrama"/>
          <p:cNvGraphicFramePr/>
          <p:nvPr>
            <p:extLst>
              <p:ext uri="{D42A27DB-BD31-4B8C-83A1-F6EECF244321}">
                <p14:modId xmlns:p14="http://schemas.microsoft.com/office/powerpoint/2010/main" val="4276617240"/>
              </p:ext>
            </p:extLst>
          </p:nvPr>
        </p:nvGraphicFramePr>
        <p:xfrm>
          <a:off x="-879648" y="1820259"/>
          <a:ext cx="9433048" cy="507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12 CuadroTexto"/>
          <p:cNvSpPr txBox="1"/>
          <p:nvPr/>
        </p:nvSpPr>
        <p:spPr>
          <a:xfrm>
            <a:off x="203703" y="800157"/>
            <a:ext cx="434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Hacia una visión de futuro </a:t>
            </a:r>
            <a:r>
              <a:rPr lang="es-PE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compartida</a:t>
            </a:r>
            <a:r>
              <a:rPr lang="es-PE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y </a:t>
            </a:r>
            <a:r>
              <a:rPr lang="es-PE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concertada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207734" y="3981490"/>
            <a:ext cx="1586026" cy="28765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19"/>
          <p:cNvSpPr/>
          <p:nvPr/>
        </p:nvSpPr>
        <p:spPr>
          <a:xfrm>
            <a:off x="2594341" y="3791472"/>
            <a:ext cx="2435649" cy="2797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206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kern="1200" dirty="0">
                <a:solidFill>
                  <a:srgbClr val="002060"/>
                </a:solidFill>
                <a:latin typeface="+mj-lt"/>
              </a:rPr>
              <a:t>Marco Institucional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tx1"/>
                </a:solidFill>
              </a:rPr>
              <a:t>Agenda 2030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tx1"/>
                </a:solidFill>
              </a:rPr>
              <a:t>Acuerdo de París</a:t>
            </a:r>
          </a:p>
          <a:p>
            <a:pPr marL="285750" lvl="0" indent="-2857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Calibri" panose="020F0502020204030204" pitchFamily="34" charset="0"/>
              </a:rPr>
              <a:t>Marco de Sendai para la Reducción </a:t>
            </a:r>
            <a:r>
              <a:rPr lang="es-MX" dirty="0">
                <a:solidFill>
                  <a:schemeClr val="tx1"/>
                </a:solidFill>
              </a:rPr>
              <a:t>del Riesgo de Desastres 2015-2030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Agenda de Acción de Addis Abeba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PE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PE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PE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10</a:t>
            </a:fld>
            <a:endParaRPr lang="es-P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3272" y="116632"/>
            <a:ext cx="6696744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>
                <a:latin typeface="Cambria" panose="02040503050406030204" pitchFamily="18" charset="0"/>
              </a:rPr>
              <a:t>Construyendo una visión de país</a:t>
            </a:r>
            <a:endParaRPr lang="es-ES" sz="2300" b="1" dirty="0">
              <a:latin typeface="Cambria" panose="02040503050406030204" pitchFamily="18" charset="0"/>
            </a:endParaRPr>
          </a:p>
        </p:txBody>
      </p:sp>
      <p:cxnSp>
        <p:nvCxnSpPr>
          <p:cNvPr id="15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9"/>
          <p:cNvSpPr/>
          <p:nvPr/>
        </p:nvSpPr>
        <p:spPr>
          <a:xfrm>
            <a:off x="324177" y="3313079"/>
            <a:ext cx="2571393" cy="2664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206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kern="1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Perú HOY</a:t>
            </a:r>
            <a:endParaRPr lang="es-PE" sz="2000" b="1" kern="1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Funciones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tx1"/>
                </a:solidFill>
              </a:rPr>
              <a:t>19 Ministerios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tx1"/>
                </a:solidFill>
              </a:rPr>
              <a:t>26 </a:t>
            </a:r>
            <a:r>
              <a:rPr lang="es-PE" dirty="0">
                <a:solidFill>
                  <a:schemeClr val="tx1"/>
                </a:solidFill>
              </a:rPr>
              <a:t>Gobiernos </a:t>
            </a:r>
            <a:r>
              <a:rPr lang="es-PE" dirty="0" smtClean="0">
                <a:solidFill>
                  <a:schemeClr val="tx1"/>
                </a:solidFill>
              </a:rPr>
              <a:t>Regionales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tx1"/>
                </a:solidFill>
              </a:rPr>
              <a:t>196 </a:t>
            </a:r>
            <a:r>
              <a:rPr lang="es-PE" dirty="0">
                <a:solidFill>
                  <a:schemeClr val="tx1"/>
                </a:solidFill>
              </a:rPr>
              <a:t>provincias, </a:t>
            </a:r>
            <a:r>
              <a:rPr lang="es-PE" dirty="0" smtClean="0">
                <a:solidFill>
                  <a:schemeClr val="tx1"/>
                </a:solidFill>
              </a:rPr>
              <a:t>y 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tx1"/>
                </a:solidFill>
              </a:rPr>
              <a:t>1874 distritos</a:t>
            </a:r>
            <a:endParaRPr lang="es-PE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824076" y="5810094"/>
            <a:ext cx="349592" cy="3345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/>
          <a:srcRect l="59176" t="32957" r="35788" b="15243"/>
          <a:stretch/>
        </p:blipFill>
        <p:spPr>
          <a:xfrm>
            <a:off x="8481392" y="1352950"/>
            <a:ext cx="938254" cy="491989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753200" y="67362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latin typeface="Arial Narrow" panose="020B0606020202030204" pitchFamily="34" charset="0"/>
              </a:rPr>
              <a:t>P</a:t>
            </a:r>
            <a:r>
              <a:rPr lang="es-PE" sz="1600" b="1" dirty="0" smtClean="0">
                <a:latin typeface="Arial Narrow" panose="020B0606020202030204" pitchFamily="34" charset="0"/>
              </a:rPr>
              <a:t>ropuesta </a:t>
            </a:r>
            <a:r>
              <a:rPr lang="es-PE" sz="1600" b="1" dirty="0">
                <a:latin typeface="Arial Narrow" panose="020B0606020202030204" pitchFamily="34" charset="0"/>
              </a:rPr>
              <a:t>de </a:t>
            </a:r>
            <a:r>
              <a:rPr lang="es-PE" sz="1600" b="1" dirty="0" smtClean="0">
                <a:latin typeface="Arial Narrow" panose="020B0606020202030204" pitchFamily="34" charset="0"/>
              </a:rPr>
              <a:t>imagen</a:t>
            </a:r>
          </a:p>
          <a:p>
            <a:pPr algn="ctr"/>
            <a:r>
              <a:rPr lang="es-PE" sz="1600" b="1" dirty="0" smtClean="0">
                <a:latin typeface="Arial Narrow" panose="020B0606020202030204" pitchFamily="34" charset="0"/>
              </a:rPr>
              <a:t>de futuro al 2030 </a:t>
            </a:r>
            <a:endParaRPr lang="es-MX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66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76736" y="6926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Arial Narrow" panose="020B0606020202030204" pitchFamily="34" charset="0"/>
              </a:rPr>
              <a:t>Propuesta de </a:t>
            </a:r>
            <a:r>
              <a:rPr lang="es-PE" b="1" dirty="0" smtClean="0">
                <a:latin typeface="Arial Narrow" panose="020B0606020202030204" pitchFamily="34" charset="0"/>
              </a:rPr>
              <a:t>Imagen </a:t>
            </a:r>
            <a:r>
              <a:rPr lang="es-PE" b="1" dirty="0">
                <a:latin typeface="Arial Narrow" panose="020B0606020202030204" pitchFamily="34" charset="0"/>
              </a:rPr>
              <a:t>de </a:t>
            </a:r>
            <a:r>
              <a:rPr lang="es-PE" b="1" dirty="0" smtClean="0">
                <a:latin typeface="Arial Narrow" panose="020B0606020202030204" pitchFamily="34" charset="0"/>
              </a:rPr>
              <a:t>Futuro </a:t>
            </a:r>
            <a:r>
              <a:rPr lang="es-PE" b="1" dirty="0">
                <a:latin typeface="Arial Narrow" panose="020B0606020202030204" pitchFamily="34" charset="0"/>
              </a:rPr>
              <a:t>al 2030 </a:t>
            </a:r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207734" y="3981490"/>
            <a:ext cx="1586026" cy="28765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11</a:t>
            </a:fld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0" t="13479" r="31763" b="-265"/>
          <a:stretch/>
        </p:blipFill>
        <p:spPr>
          <a:xfrm>
            <a:off x="1280592" y="1062943"/>
            <a:ext cx="7128792" cy="58224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3272" y="116632"/>
            <a:ext cx="6696744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>
                <a:latin typeface="Cambria" panose="02040503050406030204" pitchFamily="18" charset="0"/>
              </a:rPr>
              <a:t>Construyendo una visión de país</a:t>
            </a:r>
            <a:endParaRPr lang="es-ES" sz="2300" b="1" dirty="0">
              <a:latin typeface="Cambria" panose="02040503050406030204" pitchFamily="18" charset="0"/>
            </a:endParaRPr>
          </a:p>
        </p:txBody>
      </p:sp>
      <p:cxnSp>
        <p:nvCxnSpPr>
          <p:cNvPr id="9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67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b="10913"/>
          <a:stretch/>
        </p:blipFill>
        <p:spPr>
          <a:xfrm>
            <a:off x="632520" y="1501699"/>
            <a:ext cx="8748995" cy="24169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3272" y="116632"/>
            <a:ext cx="6696744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Proceso de diálogo, acuerdo y concertación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1815" y="927557"/>
            <a:ext cx="4853744" cy="371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6419" y="940271"/>
            <a:ext cx="4767132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Diálogo sobre la propuesta de imagen de futuro</a:t>
            </a:r>
          </a:p>
        </p:txBody>
      </p:sp>
      <p:cxnSp>
        <p:nvCxnSpPr>
          <p:cNvPr id="3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3265" y="6492875"/>
            <a:ext cx="2311400" cy="365125"/>
          </a:xfrm>
        </p:spPr>
        <p:txBody>
          <a:bodyPr/>
          <a:lstStyle/>
          <a:p>
            <a:fld id="{BB4CBAD3-E55E-4992-BC5D-EAC6CCDD1526}" type="slidenum">
              <a:rPr lang="es-PE" smtClean="0"/>
              <a:t>12</a:t>
            </a:fld>
            <a:endParaRPr lang="es-PE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920552" y="4100149"/>
            <a:ext cx="8007066" cy="0"/>
          </a:xfrm>
          <a:prstGeom prst="line">
            <a:avLst/>
          </a:prstGeom>
          <a:ln w="19050">
            <a:solidFill>
              <a:srgbClr val="29ADC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FDB11C3E-3B3D-4408-B3E3-52C30C2CCA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1746">
            <a:off x="1969958" y="4275457"/>
            <a:ext cx="832880" cy="83288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CD23D39C-A9BE-44B0-9E17-615DFD7312B2}"/>
              </a:ext>
            </a:extLst>
          </p:cNvPr>
          <p:cNvSpPr txBox="1"/>
          <p:nvPr/>
        </p:nvSpPr>
        <p:spPr>
          <a:xfrm>
            <a:off x="2552486" y="4596944"/>
            <a:ext cx="115212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1600" b="1" dirty="0">
                <a:solidFill>
                  <a:schemeClr val="accent2"/>
                </a:solidFill>
              </a:rPr>
              <a:t>Informar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4B1CE954-3432-4187-83EF-672B607D9828}"/>
              </a:ext>
            </a:extLst>
          </p:cNvPr>
          <p:cNvSpPr txBox="1"/>
          <p:nvPr/>
        </p:nvSpPr>
        <p:spPr>
          <a:xfrm>
            <a:off x="2635905" y="5104683"/>
            <a:ext cx="1212725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1600" b="1" dirty="0">
                <a:solidFill>
                  <a:schemeClr val="accent2"/>
                </a:solidFill>
              </a:rPr>
              <a:t>Recoger opiniones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154FA9F8-6B54-4548-AC7F-55179C7B8A9C}"/>
              </a:ext>
            </a:extLst>
          </p:cNvPr>
          <p:cNvSpPr txBox="1"/>
          <p:nvPr/>
        </p:nvSpPr>
        <p:spPr>
          <a:xfrm>
            <a:off x="2624494" y="5824763"/>
            <a:ext cx="1224136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1600" b="1" dirty="0">
                <a:solidFill>
                  <a:schemeClr val="accent2"/>
                </a:solidFill>
              </a:rPr>
              <a:t>Generar apropiación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D7C44CEF-60FB-487A-A59D-D19F648A59FC}"/>
              </a:ext>
            </a:extLst>
          </p:cNvPr>
          <p:cNvSpPr txBox="1"/>
          <p:nvPr/>
        </p:nvSpPr>
        <p:spPr>
          <a:xfrm>
            <a:off x="4075236" y="4272031"/>
            <a:ext cx="2235841" cy="246220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1400" dirty="0"/>
              <a:t>Acuerdo Nacional</a:t>
            </a:r>
          </a:p>
          <a:p>
            <a:r>
              <a:rPr lang="es-PE" sz="1400" dirty="0"/>
              <a:t>MCLCP</a:t>
            </a:r>
          </a:p>
          <a:p>
            <a:r>
              <a:rPr lang="es-PE" sz="1400" dirty="0"/>
              <a:t>Organizaciones Soc. Civil </a:t>
            </a:r>
          </a:p>
          <a:p>
            <a:r>
              <a:rPr lang="es-PE" sz="1400" dirty="0"/>
              <a:t>Grupos vulnerables</a:t>
            </a:r>
          </a:p>
          <a:p>
            <a:r>
              <a:rPr lang="es-PE" sz="1400" dirty="0"/>
              <a:t>Gremios </a:t>
            </a:r>
          </a:p>
          <a:p>
            <a:r>
              <a:rPr lang="es-PE" sz="1400" dirty="0"/>
              <a:t>Academia</a:t>
            </a:r>
          </a:p>
          <a:p>
            <a:r>
              <a:rPr lang="es-PE" sz="1400" dirty="0"/>
              <a:t>Líderes políticos</a:t>
            </a:r>
          </a:p>
          <a:p>
            <a:r>
              <a:rPr lang="es-PE" sz="1400" dirty="0"/>
              <a:t>Expertos</a:t>
            </a:r>
          </a:p>
          <a:p>
            <a:r>
              <a:rPr lang="es-PE" sz="1400" dirty="0"/>
              <a:t>SINAPLAN</a:t>
            </a:r>
          </a:p>
          <a:p>
            <a:r>
              <a:rPr lang="es-PE" sz="1400" dirty="0"/>
              <a:t>Ciudadanía</a:t>
            </a:r>
          </a:p>
          <a:p>
            <a:r>
              <a:rPr lang="es-PE" sz="1400" dirty="0"/>
              <a:t>Otras Organizaciones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CE667184-612D-4BC0-9EB0-A651DADC7B12}"/>
              </a:ext>
            </a:extLst>
          </p:cNvPr>
          <p:cNvSpPr/>
          <p:nvPr/>
        </p:nvSpPr>
        <p:spPr>
          <a:xfrm>
            <a:off x="4008802" y="4609774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FB8C1C58-5B69-48D7-8911-D236426BE410}"/>
              </a:ext>
            </a:extLst>
          </p:cNvPr>
          <p:cNvSpPr/>
          <p:nvPr/>
        </p:nvSpPr>
        <p:spPr>
          <a:xfrm>
            <a:off x="4008802" y="4808042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AF075589-74A4-47CF-8507-F1FD1D650D5F}"/>
              </a:ext>
            </a:extLst>
          </p:cNvPr>
          <p:cNvSpPr/>
          <p:nvPr/>
        </p:nvSpPr>
        <p:spPr>
          <a:xfrm>
            <a:off x="4008802" y="5024066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7C3E846D-027D-4434-B1B3-25523E822A00}"/>
              </a:ext>
            </a:extLst>
          </p:cNvPr>
          <p:cNvSpPr/>
          <p:nvPr/>
        </p:nvSpPr>
        <p:spPr>
          <a:xfrm>
            <a:off x="4008802" y="5240090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57EF85A9-578E-4648-9D20-2AAA10F97E68}"/>
              </a:ext>
            </a:extLst>
          </p:cNvPr>
          <p:cNvSpPr/>
          <p:nvPr/>
        </p:nvSpPr>
        <p:spPr>
          <a:xfrm>
            <a:off x="4008802" y="5455130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E468AE92-EC83-4633-AF66-874EF379A4BA}"/>
              </a:ext>
            </a:extLst>
          </p:cNvPr>
          <p:cNvSpPr/>
          <p:nvPr/>
        </p:nvSpPr>
        <p:spPr>
          <a:xfrm>
            <a:off x="4008802" y="5672138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3E94996C-F8D5-4814-9A38-DC9FA67D5A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832" y="5010065"/>
            <a:ext cx="773998" cy="773999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654F93BF-E220-4095-A594-3D8FC1221F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636" y="5872452"/>
            <a:ext cx="672391" cy="672391"/>
          </a:xfrm>
          <a:prstGeom prst="rect">
            <a:avLst/>
          </a:prstGeom>
        </p:spPr>
      </p:pic>
      <p:sp>
        <p:nvSpPr>
          <p:cNvPr id="57" name="Elipse 22">
            <a:extLst>
              <a:ext uri="{FF2B5EF4-FFF2-40B4-BE49-F238E27FC236}">
                <a16:creationId xmlns:a16="http://schemas.microsoft.com/office/drawing/2014/main" xmlns="" id="{ADB61EDD-4088-4705-B254-7EA192B300E3}"/>
              </a:ext>
            </a:extLst>
          </p:cNvPr>
          <p:cNvSpPr/>
          <p:nvPr/>
        </p:nvSpPr>
        <p:spPr>
          <a:xfrm>
            <a:off x="4008802" y="4393750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58" name="Elipse 22">
            <a:extLst>
              <a:ext uri="{FF2B5EF4-FFF2-40B4-BE49-F238E27FC236}">
                <a16:creationId xmlns:a16="http://schemas.microsoft.com/office/drawing/2014/main" xmlns="" id="{C3EB2A25-E5DC-4C83-A05D-0FAC76A94123}"/>
              </a:ext>
            </a:extLst>
          </p:cNvPr>
          <p:cNvSpPr/>
          <p:nvPr/>
        </p:nvSpPr>
        <p:spPr>
          <a:xfrm>
            <a:off x="4008802" y="5879284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pic>
        <p:nvPicPr>
          <p:cNvPr id="59" name="Picture 2" descr="C:\Users\evargas\AppData\Local\Microsoft\Windows\Temporary Internet Files\Content.Outlook\OF6AIPGY\pre-imagen 2030.png">
            <a:extLst>
              <a:ext uri="{FF2B5EF4-FFF2-40B4-BE49-F238E27FC236}">
                <a16:creationId xmlns:a16="http://schemas.microsoft.com/office/drawing/2014/main" xmlns="" id="{D6ADECD2-640F-42A2-B8F9-ABD258ED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4402115"/>
            <a:ext cx="2088232" cy="18505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7 Rectángulo">
            <a:extLst>
              <a:ext uri="{FF2B5EF4-FFF2-40B4-BE49-F238E27FC236}">
                <a16:creationId xmlns:a16="http://schemas.microsoft.com/office/drawing/2014/main" xmlns="" id="{464B7487-6DD8-47D4-83DF-F554A7591278}"/>
              </a:ext>
            </a:extLst>
          </p:cNvPr>
          <p:cNvSpPr/>
          <p:nvPr/>
        </p:nvSpPr>
        <p:spPr>
          <a:xfrm>
            <a:off x="6418802" y="6301470"/>
            <a:ext cx="1892932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es-PE" b="1" dirty="0">
                <a:solidFill>
                  <a:schemeClr val="tx2"/>
                </a:solidFill>
              </a:rPr>
              <a:t>Imagen de futuro</a:t>
            </a:r>
          </a:p>
        </p:txBody>
      </p:sp>
      <p:sp>
        <p:nvSpPr>
          <p:cNvPr id="61" name="Flecha: a la derecha 44">
            <a:extLst>
              <a:ext uri="{FF2B5EF4-FFF2-40B4-BE49-F238E27FC236}">
                <a16:creationId xmlns:a16="http://schemas.microsoft.com/office/drawing/2014/main" xmlns="" id="{9032D805-A77A-483D-9EFB-95E3B2D4A13E}"/>
              </a:ext>
            </a:extLst>
          </p:cNvPr>
          <p:cNvSpPr/>
          <p:nvPr/>
        </p:nvSpPr>
        <p:spPr>
          <a:xfrm>
            <a:off x="5590997" y="5253183"/>
            <a:ext cx="663724" cy="4808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62" name="Elipse 22">
            <a:extLst>
              <a:ext uri="{FF2B5EF4-FFF2-40B4-BE49-F238E27FC236}">
                <a16:creationId xmlns:a16="http://schemas.microsoft.com/office/drawing/2014/main" xmlns="" id="{456ABA94-3367-458E-86F5-A84F4F9F3463}"/>
              </a:ext>
            </a:extLst>
          </p:cNvPr>
          <p:cNvSpPr/>
          <p:nvPr/>
        </p:nvSpPr>
        <p:spPr>
          <a:xfrm>
            <a:off x="4008802" y="6085446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63" name="Elipse 22">
            <a:extLst>
              <a:ext uri="{FF2B5EF4-FFF2-40B4-BE49-F238E27FC236}">
                <a16:creationId xmlns:a16="http://schemas.microsoft.com/office/drawing/2014/main" xmlns="" id="{205A160E-545F-42D5-A5F0-69FDF1562E5A}"/>
              </a:ext>
            </a:extLst>
          </p:cNvPr>
          <p:cNvSpPr/>
          <p:nvPr/>
        </p:nvSpPr>
        <p:spPr>
          <a:xfrm>
            <a:off x="4008802" y="6301470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64" name="Cerrar llave 63">
            <a:extLst>
              <a:ext uri="{FF2B5EF4-FFF2-40B4-BE49-F238E27FC236}">
                <a16:creationId xmlns:a16="http://schemas.microsoft.com/office/drawing/2014/main" xmlns="" id="{C4283689-7C29-4229-926A-717D94286FF8}"/>
              </a:ext>
            </a:extLst>
          </p:cNvPr>
          <p:cNvSpPr/>
          <p:nvPr/>
        </p:nvSpPr>
        <p:spPr>
          <a:xfrm>
            <a:off x="3692558" y="4389144"/>
            <a:ext cx="156072" cy="2155699"/>
          </a:xfrm>
          <a:prstGeom prst="rightBrace">
            <a:avLst>
              <a:gd name="adj1" fmla="val 8333"/>
              <a:gd name="adj2" fmla="val 50412"/>
            </a:avLst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Elipse 22">
            <a:extLst>
              <a:ext uri="{FF2B5EF4-FFF2-40B4-BE49-F238E27FC236}">
                <a16:creationId xmlns:a16="http://schemas.microsoft.com/office/drawing/2014/main" xmlns="" id="{BFFA5119-D08E-4290-B950-734702696135}"/>
              </a:ext>
            </a:extLst>
          </p:cNvPr>
          <p:cNvSpPr/>
          <p:nvPr/>
        </p:nvSpPr>
        <p:spPr>
          <a:xfrm>
            <a:off x="4008802" y="6518478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4895E55-F82C-4182-AAE8-CC2F7D2D45E3}"/>
              </a:ext>
            </a:extLst>
          </p:cNvPr>
          <p:cNvSpPr txBox="1"/>
          <p:nvPr/>
        </p:nvSpPr>
        <p:spPr>
          <a:xfrm>
            <a:off x="492810" y="563481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Diálogo social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BC97078-45B6-4EBD-A4FB-2EEA24AAE5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5" y="4732172"/>
            <a:ext cx="1158554" cy="7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3272" y="116632"/>
            <a:ext cx="6696744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Proceso de diálogo, acuerdo y concertación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1815" y="927557"/>
            <a:ext cx="4853744" cy="371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6419" y="940271"/>
            <a:ext cx="4767132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Diálogo sobre la propuesta de imagen de futuro</a:t>
            </a:r>
          </a:p>
        </p:txBody>
      </p:sp>
      <p:cxnSp>
        <p:nvCxnSpPr>
          <p:cNvPr id="3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3265" y="6492875"/>
            <a:ext cx="2311400" cy="365125"/>
          </a:xfrm>
        </p:spPr>
        <p:txBody>
          <a:bodyPr/>
          <a:lstStyle/>
          <a:p>
            <a:fld id="{BB4CBAD3-E55E-4992-BC5D-EAC6CCDD1526}" type="slidenum">
              <a:rPr lang="es-PE" smtClean="0"/>
              <a:t>13</a:t>
            </a:fld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680881" y="1772816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Sociedad civil y ciudadanía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CD23D39C-A9BE-44B0-9E17-615DFD7312B2}"/>
              </a:ext>
            </a:extLst>
          </p:cNvPr>
          <p:cNvSpPr txBox="1"/>
          <p:nvPr/>
        </p:nvSpPr>
        <p:spPr>
          <a:xfrm>
            <a:off x="670095" y="2132856"/>
            <a:ext cx="4469063" cy="166198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rgbClr val="0070C0"/>
                </a:solidFill>
              </a:rPr>
              <a:t>F3ST: Festival de Sostenibilidad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 err="1">
                <a:solidFill>
                  <a:srgbClr val="0070C0"/>
                </a:solidFill>
              </a:rPr>
              <a:t>Hackathon</a:t>
            </a:r>
            <a:r>
              <a:rPr lang="es-PE" sz="1700" dirty="0">
                <a:solidFill>
                  <a:srgbClr val="0070C0"/>
                </a:solidFill>
              </a:rPr>
              <a:t> </a:t>
            </a:r>
            <a:r>
              <a:rPr lang="es-PE" sz="1700" dirty="0" smtClean="0">
                <a:solidFill>
                  <a:srgbClr val="0070C0"/>
                </a:solidFill>
              </a:rPr>
              <a:t>ODS</a:t>
            </a:r>
            <a:endParaRPr lang="es-PE" sz="17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rgbClr val="0070C0"/>
                </a:solidFill>
              </a:rPr>
              <a:t>Reunión de trabajo con el Consejo Interreligioso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solidFill>
                  <a:srgbClr val="0070C0"/>
                </a:solidFill>
              </a:rPr>
              <a:t>Mesas de trabajo con representantes de la sociedad civil - MINJUS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4266" y="1696408"/>
            <a:ext cx="4290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MCLCP y organizaciones de la sociedad civil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CD23D39C-A9BE-44B0-9E17-615DFD7312B2}"/>
              </a:ext>
            </a:extLst>
          </p:cNvPr>
          <p:cNvSpPr txBox="1"/>
          <p:nvPr/>
        </p:nvSpPr>
        <p:spPr>
          <a:xfrm>
            <a:off x="5628211" y="1988840"/>
            <a:ext cx="3110754" cy="206209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2060"/>
                </a:solidFill>
              </a:rPr>
              <a:t>Taller Regional (Tacna)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2060"/>
                </a:solidFill>
              </a:rPr>
              <a:t>Taller Regional (Ica)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2060"/>
                </a:solidFill>
              </a:rPr>
              <a:t>Taller Regional (Amazonas)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2060"/>
                </a:solidFill>
              </a:rPr>
              <a:t>Taller Regional (Pasco</a:t>
            </a:r>
            <a:r>
              <a:rPr lang="es-PE" sz="16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2060"/>
                </a:solidFill>
              </a:rPr>
              <a:t>Taller Regional </a:t>
            </a:r>
            <a:r>
              <a:rPr lang="es-PE" sz="1600" dirty="0" smtClean="0">
                <a:solidFill>
                  <a:srgbClr val="002060"/>
                </a:solidFill>
              </a:rPr>
              <a:t>(Ancash)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2060"/>
                </a:solidFill>
              </a:rPr>
              <a:t>Taller Regional </a:t>
            </a:r>
            <a:r>
              <a:rPr lang="es-PE" sz="1600" dirty="0" smtClean="0">
                <a:solidFill>
                  <a:srgbClr val="002060"/>
                </a:solidFill>
              </a:rPr>
              <a:t>(San Martin)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2060"/>
                </a:solidFill>
              </a:rPr>
              <a:t>Taller Regional </a:t>
            </a:r>
            <a:r>
              <a:rPr lang="es-PE" sz="1600" dirty="0" smtClean="0">
                <a:solidFill>
                  <a:srgbClr val="002060"/>
                </a:solidFill>
              </a:rPr>
              <a:t>(Cusco)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solidFill>
                  <a:srgbClr val="002060"/>
                </a:solidFill>
              </a:rPr>
              <a:t>Taller Regional (Lima)</a:t>
            </a:r>
            <a:endParaRPr lang="es-PE" sz="1600" dirty="0">
              <a:solidFill>
                <a:srgbClr val="00206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0881" y="4168995"/>
            <a:ext cx="187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Acuerdo Nacional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CD23D39C-A9BE-44B0-9E17-615DFD7312B2}"/>
              </a:ext>
            </a:extLst>
          </p:cNvPr>
          <p:cNvSpPr txBox="1"/>
          <p:nvPr/>
        </p:nvSpPr>
        <p:spPr>
          <a:xfrm>
            <a:off x="623229" y="4692445"/>
            <a:ext cx="4469063" cy="147731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2060"/>
                </a:solidFill>
              </a:rPr>
              <a:t>Presentación de la propuesta de imagen ante el Foro del Acuerdo 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2060"/>
                </a:solidFill>
              </a:rPr>
              <a:t>Desayuno de trabajo con representantes de las organizaciones de la Sociedad Civil del Acuerdo Nacional.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5563610" y="4167819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Expertos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CD23D39C-A9BE-44B0-9E17-615DFD7312B2}"/>
              </a:ext>
            </a:extLst>
          </p:cNvPr>
          <p:cNvSpPr txBox="1"/>
          <p:nvPr/>
        </p:nvSpPr>
        <p:spPr>
          <a:xfrm>
            <a:off x="5628211" y="4682272"/>
            <a:ext cx="3110754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70C0"/>
                </a:solidFill>
              </a:rPr>
              <a:t>Desayunos de consulta con expertos (Tendencias)</a:t>
            </a:r>
          </a:p>
        </p:txBody>
      </p:sp>
      <p:cxnSp>
        <p:nvCxnSpPr>
          <p:cNvPr id="71" name="Conector recto 165"/>
          <p:cNvCxnSpPr>
            <a:cxnSpLocks/>
          </p:cNvCxnSpPr>
          <p:nvPr/>
        </p:nvCxnSpPr>
        <p:spPr>
          <a:xfrm>
            <a:off x="632520" y="4034762"/>
            <a:ext cx="9221574" cy="1617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ector recto 165"/>
          <p:cNvCxnSpPr>
            <a:cxnSpLocks/>
          </p:cNvCxnSpPr>
          <p:nvPr/>
        </p:nvCxnSpPr>
        <p:spPr>
          <a:xfrm>
            <a:off x="5313040" y="1556792"/>
            <a:ext cx="0" cy="504056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72401" y="6492876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/>
              <a:t>14</a:t>
            </a:fld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4" y="775205"/>
            <a:ext cx="7992087" cy="60827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Indicadores ilustrativos de la propuesta de imagen de futuro al 2030</a:t>
            </a:r>
          </a:p>
        </p:txBody>
      </p:sp>
      <p:cxnSp>
        <p:nvCxnSpPr>
          <p:cNvPr id="8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29AF4C2-7771-4452-86EF-BF87D339190A}"/>
              </a:ext>
            </a:extLst>
          </p:cNvPr>
          <p:cNvSpPr/>
          <p:nvPr/>
        </p:nvSpPr>
        <p:spPr>
          <a:xfrm>
            <a:off x="4448943" y="1484784"/>
            <a:ext cx="3323457" cy="432048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45B3AA0-C332-4978-BE28-D6119E78D815}"/>
              </a:ext>
            </a:extLst>
          </p:cNvPr>
          <p:cNvSpPr/>
          <p:nvPr/>
        </p:nvSpPr>
        <p:spPr>
          <a:xfrm>
            <a:off x="4464741" y="6309320"/>
            <a:ext cx="3323457" cy="432048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76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38144" y="6520260"/>
            <a:ext cx="2311400" cy="365125"/>
          </a:xfrm>
        </p:spPr>
        <p:txBody>
          <a:bodyPr/>
          <a:lstStyle/>
          <a:p>
            <a:fld id="{BB4CBAD3-E55E-4992-BC5D-EAC6CCDD1526}" type="slidenum">
              <a:rPr lang="es-PE" smtClean="0"/>
              <a:t>15</a:t>
            </a:fld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775205"/>
            <a:ext cx="8109582" cy="60827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Indicadores ilustrativos de la propuesta de imagen de futuro al 2030</a:t>
            </a:r>
          </a:p>
        </p:txBody>
      </p:sp>
      <p:cxnSp>
        <p:nvCxnSpPr>
          <p:cNvPr id="1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262F355-DFF9-49AC-AB27-75B901991E45}"/>
              </a:ext>
            </a:extLst>
          </p:cNvPr>
          <p:cNvSpPr/>
          <p:nvPr/>
        </p:nvSpPr>
        <p:spPr>
          <a:xfrm>
            <a:off x="4509863" y="1628800"/>
            <a:ext cx="3323457" cy="576064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4884630-0C1D-4ED0-B54D-B71DFE15D519}"/>
              </a:ext>
            </a:extLst>
          </p:cNvPr>
          <p:cNvSpPr/>
          <p:nvPr/>
        </p:nvSpPr>
        <p:spPr>
          <a:xfrm>
            <a:off x="4509863" y="3212976"/>
            <a:ext cx="3323457" cy="577431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35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38144" y="6448252"/>
            <a:ext cx="2311400" cy="365125"/>
          </a:xfrm>
        </p:spPr>
        <p:txBody>
          <a:bodyPr/>
          <a:lstStyle/>
          <a:p>
            <a:fld id="{BB4CBAD3-E55E-4992-BC5D-EAC6CCDD1526}" type="slidenum">
              <a:rPr lang="es-PE" smtClean="0"/>
              <a:t>16</a:t>
            </a:fld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782707"/>
            <a:ext cx="8099580" cy="607529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Indicadores ilustrativos de la propuesta de imagen de futuro al 2030</a:t>
            </a:r>
          </a:p>
        </p:txBody>
      </p:sp>
      <p:cxnSp>
        <p:nvCxnSpPr>
          <p:cNvPr id="1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D6BA771-6BE8-46F0-9AF2-E45C951439E3}"/>
              </a:ext>
            </a:extLst>
          </p:cNvPr>
          <p:cNvSpPr/>
          <p:nvPr/>
        </p:nvSpPr>
        <p:spPr>
          <a:xfrm>
            <a:off x="4448943" y="3356992"/>
            <a:ext cx="3323457" cy="576064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07FF762-529B-49BB-82E0-49E66E2A0649}"/>
              </a:ext>
            </a:extLst>
          </p:cNvPr>
          <p:cNvSpPr/>
          <p:nvPr/>
        </p:nvSpPr>
        <p:spPr>
          <a:xfrm>
            <a:off x="4448943" y="5013176"/>
            <a:ext cx="3323457" cy="432048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2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38144" y="6448252"/>
            <a:ext cx="2311400" cy="365125"/>
          </a:xfrm>
        </p:spPr>
        <p:txBody>
          <a:bodyPr/>
          <a:lstStyle/>
          <a:p>
            <a:fld id="{BB4CBAD3-E55E-4992-BC5D-EAC6CCDD1526}" type="slidenum">
              <a:rPr lang="es-PE" smtClean="0"/>
              <a:t>17</a:t>
            </a:fld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0" y="764704"/>
            <a:ext cx="8099580" cy="607529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Indicadores ilustrativos de la propuesta de imagen de futuro al 2030</a:t>
            </a:r>
          </a:p>
        </p:txBody>
      </p:sp>
      <p:cxnSp>
        <p:nvCxnSpPr>
          <p:cNvPr id="1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50EB7B9-28B4-4F02-B282-F0EB60079F91}"/>
              </a:ext>
            </a:extLst>
          </p:cNvPr>
          <p:cNvSpPr/>
          <p:nvPr/>
        </p:nvSpPr>
        <p:spPr>
          <a:xfrm>
            <a:off x="4448943" y="2276872"/>
            <a:ext cx="3323457" cy="1008112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9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45288" y="6448252"/>
            <a:ext cx="2311400" cy="365125"/>
          </a:xfrm>
        </p:spPr>
        <p:txBody>
          <a:bodyPr/>
          <a:lstStyle/>
          <a:p>
            <a:fld id="{BB4CBAD3-E55E-4992-BC5D-EAC6CCDD1526}" type="slidenum">
              <a:rPr lang="es-PE" smtClean="0"/>
              <a:t>18</a:t>
            </a:fld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783050"/>
            <a:ext cx="8092784" cy="60701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Indicadores ilustrativos de la propuesta de imagen de futuro al 2030</a:t>
            </a:r>
          </a:p>
        </p:txBody>
      </p:sp>
      <p:cxnSp>
        <p:nvCxnSpPr>
          <p:cNvPr id="1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9D221A4-F5EF-4DFA-914D-8B4082D28CE9}"/>
              </a:ext>
            </a:extLst>
          </p:cNvPr>
          <p:cNvSpPr/>
          <p:nvPr/>
        </p:nvSpPr>
        <p:spPr>
          <a:xfrm>
            <a:off x="4448943" y="5598452"/>
            <a:ext cx="3323457" cy="638860"/>
          </a:xfrm>
          <a:prstGeom prst="rect">
            <a:avLst/>
          </a:prstGeom>
          <a:noFill/>
          <a:ln>
            <a:solidFill>
              <a:srgbClr val="99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19</a:t>
            </a:fld>
            <a:endParaRPr lang="es-PE"/>
          </a:p>
        </p:txBody>
      </p:sp>
      <p:pic>
        <p:nvPicPr>
          <p:cNvPr id="5" name="4 Imagen" descr="Recorte de pantall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39"/>
          <a:stretch/>
        </p:blipFill>
        <p:spPr>
          <a:xfrm>
            <a:off x="128464" y="1268760"/>
            <a:ext cx="9649072" cy="46805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Tu voz es clave: Encuesta</a:t>
            </a:r>
          </a:p>
        </p:txBody>
      </p:sp>
      <p:cxnSp>
        <p:nvCxnSpPr>
          <p:cNvPr id="7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</a:t>
            </a:fld>
            <a:endParaRPr lang="es-PE"/>
          </a:p>
        </p:txBody>
      </p:sp>
      <p:sp>
        <p:nvSpPr>
          <p:cNvPr id="6" name="object 22"/>
          <p:cNvSpPr/>
          <p:nvPr/>
        </p:nvSpPr>
        <p:spPr>
          <a:xfrm>
            <a:off x="835811" y="1397737"/>
            <a:ext cx="3866247" cy="2059771"/>
          </a:xfrm>
          <a:custGeom>
            <a:avLst/>
            <a:gdLst/>
            <a:ahLst/>
            <a:cxnLst/>
            <a:rect l="l" t="t" r="r" b="b"/>
            <a:pathLst>
              <a:path w="2956560" h="2747645">
                <a:moveTo>
                  <a:pt x="2956458" y="2747162"/>
                </a:moveTo>
                <a:lnTo>
                  <a:pt x="0" y="2747162"/>
                </a:lnTo>
                <a:lnTo>
                  <a:pt x="0" y="0"/>
                </a:lnTo>
                <a:lnTo>
                  <a:pt x="2956458" y="0"/>
                </a:lnTo>
                <a:lnTo>
                  <a:pt x="2956458" y="27471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8" name="object 27"/>
          <p:cNvSpPr/>
          <p:nvPr/>
        </p:nvSpPr>
        <p:spPr>
          <a:xfrm>
            <a:off x="4138454" y="2815146"/>
            <a:ext cx="324964" cy="462915"/>
          </a:xfrm>
          <a:custGeom>
            <a:avLst/>
            <a:gdLst/>
            <a:ahLst/>
            <a:cxnLst/>
            <a:rect l="l" t="t" r="r" b="b"/>
            <a:pathLst>
              <a:path w="446404" h="664845">
                <a:moveTo>
                  <a:pt x="446135" y="545833"/>
                </a:moveTo>
                <a:lnTo>
                  <a:pt x="35709" y="545833"/>
                </a:lnTo>
                <a:lnTo>
                  <a:pt x="35709" y="664489"/>
                </a:lnTo>
                <a:lnTo>
                  <a:pt x="446135" y="664489"/>
                </a:lnTo>
                <a:lnTo>
                  <a:pt x="446135" y="545833"/>
                </a:lnTo>
                <a:close/>
              </a:path>
              <a:path w="446404" h="664845">
                <a:moveTo>
                  <a:pt x="334451" y="131216"/>
                </a:moveTo>
                <a:lnTo>
                  <a:pt x="178114" y="131216"/>
                </a:lnTo>
                <a:lnTo>
                  <a:pt x="178114" y="545833"/>
                </a:lnTo>
                <a:lnTo>
                  <a:pt x="334451" y="545833"/>
                </a:lnTo>
                <a:lnTo>
                  <a:pt x="334451" y="131216"/>
                </a:lnTo>
                <a:close/>
              </a:path>
              <a:path w="446404" h="664845">
                <a:moveTo>
                  <a:pt x="334451" y="0"/>
                </a:moveTo>
                <a:lnTo>
                  <a:pt x="196250" y="0"/>
                </a:lnTo>
                <a:lnTo>
                  <a:pt x="810" y="83743"/>
                </a:lnTo>
                <a:lnTo>
                  <a:pt x="0" y="123161"/>
                </a:lnTo>
                <a:lnTo>
                  <a:pt x="12149" y="154071"/>
                </a:lnTo>
                <a:lnTo>
                  <a:pt x="37127" y="174249"/>
                </a:lnTo>
                <a:lnTo>
                  <a:pt x="74800" y="181470"/>
                </a:lnTo>
                <a:lnTo>
                  <a:pt x="101348" y="178525"/>
                </a:lnTo>
                <a:lnTo>
                  <a:pt x="126981" y="169430"/>
                </a:lnTo>
                <a:lnTo>
                  <a:pt x="152352" y="153791"/>
                </a:lnTo>
                <a:lnTo>
                  <a:pt x="178114" y="131216"/>
                </a:lnTo>
                <a:lnTo>
                  <a:pt x="334451" y="131216"/>
                </a:lnTo>
                <a:lnTo>
                  <a:pt x="334451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9" name="object 28"/>
          <p:cNvSpPr/>
          <p:nvPr/>
        </p:nvSpPr>
        <p:spPr>
          <a:xfrm>
            <a:off x="5191209" y="1397737"/>
            <a:ext cx="3866247" cy="2059770"/>
          </a:xfrm>
          <a:custGeom>
            <a:avLst/>
            <a:gdLst/>
            <a:ahLst/>
            <a:cxnLst/>
            <a:rect l="l" t="t" r="r" b="b"/>
            <a:pathLst>
              <a:path w="6083934" h="2747645">
                <a:moveTo>
                  <a:pt x="6083909" y="2747162"/>
                </a:moveTo>
                <a:lnTo>
                  <a:pt x="0" y="2747162"/>
                </a:lnTo>
                <a:lnTo>
                  <a:pt x="0" y="0"/>
                </a:lnTo>
                <a:lnTo>
                  <a:pt x="6083909" y="0"/>
                </a:lnTo>
                <a:lnTo>
                  <a:pt x="6083909" y="2747162"/>
                </a:lnTo>
                <a:close/>
              </a:path>
            </a:pathLst>
          </a:custGeom>
          <a:solidFill>
            <a:srgbClr val="64646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11" name="object 30"/>
          <p:cNvSpPr txBox="1"/>
          <p:nvPr/>
        </p:nvSpPr>
        <p:spPr>
          <a:xfrm>
            <a:off x="5313040" y="2878588"/>
            <a:ext cx="295232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0" algn="ctr">
              <a:lnSpc>
                <a:spcPts val="2776"/>
              </a:lnSpc>
            </a:pPr>
            <a:r>
              <a:rPr lang="es-ES" sz="2708" b="1" spc="176" dirty="0">
                <a:solidFill>
                  <a:srgbClr val="FFFFFF"/>
                </a:solidFill>
                <a:latin typeface="Calibri"/>
                <a:cs typeface="Calibri"/>
              </a:rPr>
              <a:t>Tu voz / Encuesta</a:t>
            </a:r>
            <a:endParaRPr sz="2708" dirty="0">
              <a:latin typeface="Calibri"/>
              <a:cs typeface="Calibri"/>
            </a:endParaRPr>
          </a:p>
        </p:txBody>
      </p:sp>
      <p:sp>
        <p:nvSpPr>
          <p:cNvPr id="12" name="object 31"/>
          <p:cNvSpPr/>
          <p:nvPr/>
        </p:nvSpPr>
        <p:spPr>
          <a:xfrm>
            <a:off x="8361603" y="2842266"/>
            <a:ext cx="407821" cy="435795"/>
          </a:xfrm>
          <a:custGeom>
            <a:avLst/>
            <a:gdLst/>
            <a:ahLst/>
            <a:cxnLst/>
            <a:rect l="l" t="t" r="r" b="b"/>
            <a:pathLst>
              <a:path w="553084" h="680085">
                <a:moveTo>
                  <a:pt x="514800" y="118668"/>
                </a:moveTo>
                <a:lnTo>
                  <a:pt x="262458" y="118668"/>
                </a:lnTo>
                <a:lnTo>
                  <a:pt x="318929" y="128179"/>
                </a:lnTo>
                <a:lnTo>
                  <a:pt x="351980" y="151823"/>
                </a:lnTo>
                <a:lnTo>
                  <a:pt x="367496" y="182271"/>
                </a:lnTo>
                <a:lnTo>
                  <a:pt x="371360" y="212191"/>
                </a:lnTo>
                <a:lnTo>
                  <a:pt x="365457" y="251733"/>
                </a:lnTo>
                <a:lnTo>
                  <a:pt x="348919" y="290304"/>
                </a:lnTo>
                <a:lnTo>
                  <a:pt x="323502" y="327768"/>
                </a:lnTo>
                <a:lnTo>
                  <a:pt x="290960" y="363984"/>
                </a:lnTo>
                <a:lnTo>
                  <a:pt x="253051" y="398816"/>
                </a:lnTo>
                <a:lnTo>
                  <a:pt x="211529" y="432124"/>
                </a:lnTo>
                <a:lnTo>
                  <a:pt x="168151" y="463771"/>
                </a:lnTo>
                <a:lnTo>
                  <a:pt x="124672" y="493618"/>
                </a:lnTo>
                <a:lnTo>
                  <a:pt x="44435" y="547360"/>
                </a:lnTo>
                <a:lnTo>
                  <a:pt x="11188" y="570979"/>
                </a:lnTo>
                <a:lnTo>
                  <a:pt x="36296" y="679856"/>
                </a:lnTo>
                <a:lnTo>
                  <a:pt x="552830" y="679856"/>
                </a:lnTo>
                <a:lnTo>
                  <a:pt x="552830" y="545846"/>
                </a:lnTo>
                <a:lnTo>
                  <a:pt x="238721" y="545846"/>
                </a:lnTo>
                <a:lnTo>
                  <a:pt x="286242" y="517038"/>
                </a:lnTo>
                <a:lnTo>
                  <a:pt x="331250" y="487436"/>
                </a:lnTo>
                <a:lnTo>
                  <a:pt x="373158" y="456829"/>
                </a:lnTo>
                <a:lnTo>
                  <a:pt x="411381" y="425009"/>
                </a:lnTo>
                <a:lnTo>
                  <a:pt x="445333" y="391764"/>
                </a:lnTo>
                <a:lnTo>
                  <a:pt x="474426" y="356887"/>
                </a:lnTo>
                <a:lnTo>
                  <a:pt x="498075" y="320166"/>
                </a:lnTo>
                <a:lnTo>
                  <a:pt x="515693" y="281392"/>
                </a:lnTo>
                <a:lnTo>
                  <a:pt x="526694" y="240357"/>
                </a:lnTo>
                <a:lnTo>
                  <a:pt x="530491" y="196850"/>
                </a:lnTo>
                <a:lnTo>
                  <a:pt x="525368" y="148307"/>
                </a:lnTo>
                <a:lnTo>
                  <a:pt x="514800" y="118668"/>
                </a:lnTo>
                <a:close/>
              </a:path>
              <a:path w="553084" h="680085">
                <a:moveTo>
                  <a:pt x="282003" y="0"/>
                </a:moveTo>
                <a:lnTo>
                  <a:pt x="225795" y="3364"/>
                </a:lnTo>
                <a:lnTo>
                  <a:pt x="173153" y="13044"/>
                </a:lnTo>
                <a:lnTo>
                  <a:pt x="125289" y="28417"/>
                </a:lnTo>
                <a:lnTo>
                  <a:pt x="83413" y="48861"/>
                </a:lnTo>
                <a:lnTo>
                  <a:pt x="48736" y="73756"/>
                </a:lnTo>
                <a:lnTo>
                  <a:pt x="22467" y="102478"/>
                </a:lnTo>
                <a:lnTo>
                  <a:pt x="0" y="168922"/>
                </a:lnTo>
                <a:lnTo>
                  <a:pt x="5847" y="202252"/>
                </a:lnTo>
                <a:lnTo>
                  <a:pt x="22691" y="229303"/>
                </a:lnTo>
                <a:lnTo>
                  <a:pt x="49484" y="247455"/>
                </a:lnTo>
                <a:lnTo>
                  <a:pt x="85178" y="254088"/>
                </a:lnTo>
                <a:lnTo>
                  <a:pt x="121442" y="247455"/>
                </a:lnTo>
                <a:lnTo>
                  <a:pt x="164679" y="202252"/>
                </a:lnTo>
                <a:lnTo>
                  <a:pt x="170046" y="161592"/>
                </a:lnTo>
                <a:lnTo>
                  <a:pt x="164731" y="139598"/>
                </a:lnTo>
                <a:lnTo>
                  <a:pt x="183542" y="132213"/>
                </a:lnTo>
                <a:lnTo>
                  <a:pt x="206274" y="125476"/>
                </a:lnTo>
                <a:lnTo>
                  <a:pt x="232666" y="120567"/>
                </a:lnTo>
                <a:lnTo>
                  <a:pt x="262458" y="118668"/>
                </a:lnTo>
                <a:lnTo>
                  <a:pt x="514800" y="118668"/>
                </a:lnTo>
                <a:lnTo>
                  <a:pt x="510708" y="107193"/>
                </a:lnTo>
                <a:lnTo>
                  <a:pt x="487574" y="73212"/>
                </a:lnTo>
                <a:lnTo>
                  <a:pt x="457030" y="46070"/>
                </a:lnTo>
                <a:lnTo>
                  <a:pt x="420137" y="25473"/>
                </a:lnTo>
                <a:lnTo>
                  <a:pt x="377960" y="11125"/>
                </a:lnTo>
                <a:lnTo>
                  <a:pt x="331561" y="2732"/>
                </a:lnTo>
                <a:lnTo>
                  <a:pt x="28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13" name="object 32"/>
          <p:cNvSpPr/>
          <p:nvPr/>
        </p:nvSpPr>
        <p:spPr>
          <a:xfrm>
            <a:off x="2888244" y="3896096"/>
            <a:ext cx="4181801" cy="2084524"/>
          </a:xfrm>
          <a:custGeom>
            <a:avLst/>
            <a:gdLst/>
            <a:ahLst/>
            <a:cxnLst/>
            <a:rect l="l" t="t" r="r" b="b"/>
            <a:pathLst>
              <a:path w="3837304" h="2780665">
                <a:moveTo>
                  <a:pt x="3836695" y="2780385"/>
                </a:moveTo>
                <a:lnTo>
                  <a:pt x="0" y="2780385"/>
                </a:lnTo>
                <a:lnTo>
                  <a:pt x="0" y="0"/>
                </a:lnTo>
                <a:lnTo>
                  <a:pt x="3836695" y="0"/>
                </a:lnTo>
                <a:lnTo>
                  <a:pt x="3836695" y="2780385"/>
                </a:lnTo>
                <a:close/>
              </a:path>
            </a:pathLst>
          </a:custGeom>
          <a:solidFill>
            <a:srgbClr val="298FC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15" name="object 34"/>
          <p:cNvSpPr/>
          <p:nvPr/>
        </p:nvSpPr>
        <p:spPr>
          <a:xfrm>
            <a:off x="4629742" y="4417123"/>
            <a:ext cx="635187" cy="665162"/>
          </a:xfrm>
          <a:custGeom>
            <a:avLst/>
            <a:gdLst/>
            <a:ahLst/>
            <a:cxnLst/>
            <a:rect l="l" t="t" r="r" b="b"/>
            <a:pathLst>
              <a:path w="500379" h="466089">
                <a:moveTo>
                  <a:pt x="158584" y="250190"/>
                </a:moveTo>
                <a:lnTo>
                  <a:pt x="149072" y="250190"/>
                </a:lnTo>
                <a:lnTo>
                  <a:pt x="134551" y="252730"/>
                </a:lnTo>
                <a:lnTo>
                  <a:pt x="101089" y="274320"/>
                </a:lnTo>
                <a:lnTo>
                  <a:pt x="96921" y="278130"/>
                </a:lnTo>
                <a:lnTo>
                  <a:pt x="93013" y="284480"/>
                </a:lnTo>
                <a:lnTo>
                  <a:pt x="89357" y="290830"/>
                </a:lnTo>
                <a:lnTo>
                  <a:pt x="86024" y="295910"/>
                </a:lnTo>
                <a:lnTo>
                  <a:pt x="83043" y="302260"/>
                </a:lnTo>
                <a:lnTo>
                  <a:pt x="80422" y="308610"/>
                </a:lnTo>
                <a:lnTo>
                  <a:pt x="78168" y="316230"/>
                </a:lnTo>
                <a:lnTo>
                  <a:pt x="76171" y="322580"/>
                </a:lnTo>
                <a:lnTo>
                  <a:pt x="68179" y="365760"/>
                </a:lnTo>
                <a:lnTo>
                  <a:pt x="66700" y="398780"/>
                </a:lnTo>
                <a:lnTo>
                  <a:pt x="67890" y="414020"/>
                </a:lnTo>
                <a:lnTo>
                  <a:pt x="85725" y="448310"/>
                </a:lnTo>
                <a:lnTo>
                  <a:pt x="121291" y="466090"/>
                </a:lnTo>
                <a:lnTo>
                  <a:pt x="378962" y="466090"/>
                </a:lnTo>
                <a:lnTo>
                  <a:pt x="414515" y="448310"/>
                </a:lnTo>
                <a:lnTo>
                  <a:pt x="432349" y="414020"/>
                </a:lnTo>
                <a:lnTo>
                  <a:pt x="433539" y="398780"/>
                </a:lnTo>
                <a:lnTo>
                  <a:pt x="433484" y="392430"/>
                </a:lnTo>
                <a:lnTo>
                  <a:pt x="428980" y="344170"/>
                </a:lnTo>
                <a:lnTo>
                  <a:pt x="422084" y="316230"/>
                </a:lnTo>
                <a:lnTo>
                  <a:pt x="419817" y="308610"/>
                </a:lnTo>
                <a:lnTo>
                  <a:pt x="417191" y="302260"/>
                </a:lnTo>
                <a:lnTo>
                  <a:pt x="414208" y="295910"/>
                </a:lnTo>
                <a:lnTo>
                  <a:pt x="410870" y="290830"/>
                </a:lnTo>
                <a:lnTo>
                  <a:pt x="407953" y="285750"/>
                </a:lnTo>
                <a:lnTo>
                  <a:pt x="241284" y="285750"/>
                </a:lnTo>
                <a:lnTo>
                  <a:pt x="223700" y="283210"/>
                </a:lnTo>
                <a:lnTo>
                  <a:pt x="214960" y="280670"/>
                </a:lnTo>
                <a:lnTo>
                  <a:pt x="206662" y="278130"/>
                </a:lnTo>
                <a:lnTo>
                  <a:pt x="199255" y="274320"/>
                </a:lnTo>
                <a:lnTo>
                  <a:pt x="192730" y="271780"/>
                </a:lnTo>
                <a:lnTo>
                  <a:pt x="187083" y="267970"/>
                </a:lnTo>
                <a:lnTo>
                  <a:pt x="180136" y="262890"/>
                </a:lnTo>
                <a:lnTo>
                  <a:pt x="173786" y="259080"/>
                </a:lnTo>
                <a:lnTo>
                  <a:pt x="162331" y="251460"/>
                </a:lnTo>
                <a:lnTo>
                  <a:pt x="158584" y="250190"/>
                </a:lnTo>
                <a:close/>
              </a:path>
              <a:path w="500379" h="466089">
                <a:moveTo>
                  <a:pt x="351157" y="250190"/>
                </a:moveTo>
                <a:lnTo>
                  <a:pt x="341668" y="250190"/>
                </a:lnTo>
                <a:lnTo>
                  <a:pt x="337921" y="251460"/>
                </a:lnTo>
                <a:lnTo>
                  <a:pt x="326440" y="259080"/>
                </a:lnTo>
                <a:lnTo>
                  <a:pt x="320090" y="262890"/>
                </a:lnTo>
                <a:lnTo>
                  <a:pt x="313169" y="267970"/>
                </a:lnTo>
                <a:lnTo>
                  <a:pt x="307520" y="271780"/>
                </a:lnTo>
                <a:lnTo>
                  <a:pt x="300994" y="274320"/>
                </a:lnTo>
                <a:lnTo>
                  <a:pt x="293590" y="278130"/>
                </a:lnTo>
                <a:lnTo>
                  <a:pt x="285305" y="280670"/>
                </a:lnTo>
                <a:lnTo>
                  <a:pt x="276551" y="283210"/>
                </a:lnTo>
                <a:lnTo>
                  <a:pt x="258971" y="285750"/>
                </a:lnTo>
                <a:lnTo>
                  <a:pt x="407953" y="285750"/>
                </a:lnTo>
                <a:lnTo>
                  <a:pt x="407224" y="284480"/>
                </a:lnTo>
                <a:lnTo>
                  <a:pt x="403315" y="278130"/>
                </a:lnTo>
                <a:lnTo>
                  <a:pt x="399142" y="274320"/>
                </a:lnTo>
                <a:lnTo>
                  <a:pt x="394703" y="269240"/>
                </a:lnTo>
                <a:lnTo>
                  <a:pt x="365687" y="252730"/>
                </a:lnTo>
                <a:lnTo>
                  <a:pt x="351157" y="250190"/>
                </a:lnTo>
                <a:close/>
              </a:path>
              <a:path w="500379" h="466089">
                <a:moveTo>
                  <a:pt x="33362" y="133350"/>
                </a:moveTo>
                <a:lnTo>
                  <a:pt x="32321" y="133350"/>
                </a:lnTo>
                <a:lnTo>
                  <a:pt x="18179" y="138430"/>
                </a:lnTo>
                <a:lnTo>
                  <a:pt x="8078" y="156210"/>
                </a:lnTo>
                <a:lnTo>
                  <a:pt x="2019" y="185420"/>
                </a:lnTo>
                <a:lnTo>
                  <a:pt x="0" y="224790"/>
                </a:lnTo>
                <a:lnTo>
                  <a:pt x="912" y="234950"/>
                </a:lnTo>
                <a:lnTo>
                  <a:pt x="30889" y="264160"/>
                </a:lnTo>
                <a:lnTo>
                  <a:pt x="50558" y="266700"/>
                </a:lnTo>
                <a:lnTo>
                  <a:pt x="85458" y="266700"/>
                </a:lnTo>
                <a:lnTo>
                  <a:pt x="99844" y="252730"/>
                </a:lnTo>
                <a:lnTo>
                  <a:pt x="116144" y="242570"/>
                </a:lnTo>
                <a:lnTo>
                  <a:pt x="134364" y="236220"/>
                </a:lnTo>
                <a:lnTo>
                  <a:pt x="154508" y="233680"/>
                </a:lnTo>
                <a:lnTo>
                  <a:pt x="145279" y="217170"/>
                </a:lnTo>
                <a:lnTo>
                  <a:pt x="138682" y="201930"/>
                </a:lnTo>
                <a:lnTo>
                  <a:pt x="134721" y="184150"/>
                </a:lnTo>
                <a:lnTo>
                  <a:pt x="133400" y="166370"/>
                </a:lnTo>
                <a:lnTo>
                  <a:pt x="133400" y="161290"/>
                </a:lnTo>
                <a:lnTo>
                  <a:pt x="133807" y="156210"/>
                </a:lnTo>
                <a:lnTo>
                  <a:pt x="133990" y="154940"/>
                </a:lnTo>
                <a:lnTo>
                  <a:pt x="92354" y="154940"/>
                </a:lnTo>
                <a:lnTo>
                  <a:pt x="54895" y="144780"/>
                </a:lnTo>
                <a:lnTo>
                  <a:pt x="48910" y="140970"/>
                </a:lnTo>
                <a:lnTo>
                  <a:pt x="43662" y="138430"/>
                </a:lnTo>
                <a:lnTo>
                  <a:pt x="37134" y="134620"/>
                </a:lnTo>
                <a:lnTo>
                  <a:pt x="33362" y="133350"/>
                </a:lnTo>
                <a:close/>
              </a:path>
              <a:path w="500379" h="466089">
                <a:moveTo>
                  <a:pt x="250139" y="66040"/>
                </a:moveTo>
                <a:lnTo>
                  <a:pt x="211724" y="73660"/>
                </a:lnTo>
                <a:lnTo>
                  <a:pt x="179387" y="95250"/>
                </a:lnTo>
                <a:lnTo>
                  <a:pt x="157402" y="128270"/>
                </a:lnTo>
                <a:lnTo>
                  <a:pt x="150075" y="166370"/>
                </a:lnTo>
                <a:lnTo>
                  <a:pt x="151907" y="186690"/>
                </a:lnTo>
                <a:lnTo>
                  <a:pt x="166561" y="222250"/>
                </a:lnTo>
                <a:lnTo>
                  <a:pt x="194796" y="250190"/>
                </a:lnTo>
                <a:lnTo>
                  <a:pt x="250139" y="266700"/>
                </a:lnTo>
                <a:lnTo>
                  <a:pt x="270080" y="264160"/>
                </a:lnTo>
                <a:lnTo>
                  <a:pt x="320852" y="237490"/>
                </a:lnTo>
                <a:lnTo>
                  <a:pt x="342844" y="204470"/>
                </a:lnTo>
                <a:lnTo>
                  <a:pt x="350177" y="166370"/>
                </a:lnTo>
                <a:lnTo>
                  <a:pt x="348343" y="146050"/>
                </a:lnTo>
                <a:lnTo>
                  <a:pt x="320852" y="95250"/>
                </a:lnTo>
                <a:lnTo>
                  <a:pt x="288520" y="73660"/>
                </a:lnTo>
                <a:lnTo>
                  <a:pt x="250139" y="66040"/>
                </a:lnTo>
                <a:close/>
              </a:path>
              <a:path w="500379" h="466089">
                <a:moveTo>
                  <a:pt x="365556" y="149860"/>
                </a:moveTo>
                <a:lnTo>
                  <a:pt x="366420" y="156210"/>
                </a:lnTo>
                <a:lnTo>
                  <a:pt x="366839" y="161290"/>
                </a:lnTo>
                <a:lnTo>
                  <a:pt x="366839" y="166370"/>
                </a:lnTo>
                <a:lnTo>
                  <a:pt x="365522" y="184150"/>
                </a:lnTo>
                <a:lnTo>
                  <a:pt x="361567" y="201930"/>
                </a:lnTo>
                <a:lnTo>
                  <a:pt x="354971" y="217170"/>
                </a:lnTo>
                <a:lnTo>
                  <a:pt x="345732" y="233680"/>
                </a:lnTo>
                <a:lnTo>
                  <a:pt x="365884" y="236220"/>
                </a:lnTo>
                <a:lnTo>
                  <a:pt x="384109" y="242570"/>
                </a:lnTo>
                <a:lnTo>
                  <a:pt x="400408" y="252730"/>
                </a:lnTo>
                <a:lnTo>
                  <a:pt x="414782" y="266700"/>
                </a:lnTo>
                <a:lnTo>
                  <a:pt x="449694" y="266700"/>
                </a:lnTo>
                <a:lnTo>
                  <a:pt x="492037" y="250190"/>
                </a:lnTo>
                <a:lnTo>
                  <a:pt x="500240" y="224790"/>
                </a:lnTo>
                <a:lnTo>
                  <a:pt x="498221" y="185420"/>
                </a:lnTo>
                <a:lnTo>
                  <a:pt x="492164" y="156210"/>
                </a:lnTo>
                <a:lnTo>
                  <a:pt x="491443" y="154940"/>
                </a:lnTo>
                <a:lnTo>
                  <a:pt x="391481" y="154940"/>
                </a:lnTo>
                <a:lnTo>
                  <a:pt x="374163" y="152400"/>
                </a:lnTo>
                <a:lnTo>
                  <a:pt x="365556" y="149860"/>
                </a:lnTo>
                <a:close/>
              </a:path>
              <a:path w="500379" h="466089">
                <a:moveTo>
                  <a:pt x="134721" y="149860"/>
                </a:moveTo>
                <a:lnTo>
                  <a:pt x="126087" y="152400"/>
                </a:lnTo>
                <a:lnTo>
                  <a:pt x="108768" y="154940"/>
                </a:lnTo>
                <a:lnTo>
                  <a:pt x="133990" y="154940"/>
                </a:lnTo>
                <a:lnTo>
                  <a:pt x="134721" y="149860"/>
                </a:lnTo>
                <a:close/>
              </a:path>
              <a:path w="500379" h="466089">
                <a:moveTo>
                  <a:pt x="467944" y="133350"/>
                </a:moveTo>
                <a:lnTo>
                  <a:pt x="466902" y="133350"/>
                </a:lnTo>
                <a:lnTo>
                  <a:pt x="463105" y="134620"/>
                </a:lnTo>
                <a:lnTo>
                  <a:pt x="456590" y="138430"/>
                </a:lnTo>
                <a:lnTo>
                  <a:pt x="451346" y="140970"/>
                </a:lnTo>
                <a:lnTo>
                  <a:pt x="407901" y="154940"/>
                </a:lnTo>
                <a:lnTo>
                  <a:pt x="491443" y="154940"/>
                </a:lnTo>
                <a:lnTo>
                  <a:pt x="482071" y="138430"/>
                </a:lnTo>
                <a:lnTo>
                  <a:pt x="467944" y="133350"/>
                </a:lnTo>
                <a:close/>
              </a:path>
              <a:path w="500379" h="466089">
                <a:moveTo>
                  <a:pt x="100063" y="0"/>
                </a:moveTo>
                <a:lnTo>
                  <a:pt x="63165" y="11430"/>
                </a:lnTo>
                <a:lnTo>
                  <a:pt x="38239" y="40640"/>
                </a:lnTo>
                <a:lnTo>
                  <a:pt x="33362" y="66040"/>
                </a:lnTo>
                <a:lnTo>
                  <a:pt x="34582" y="80010"/>
                </a:lnTo>
                <a:lnTo>
                  <a:pt x="52870" y="114300"/>
                </a:lnTo>
                <a:lnTo>
                  <a:pt x="86752" y="132080"/>
                </a:lnTo>
                <a:lnTo>
                  <a:pt x="100063" y="133350"/>
                </a:lnTo>
                <a:lnTo>
                  <a:pt x="113358" y="132080"/>
                </a:lnTo>
                <a:lnTo>
                  <a:pt x="147218" y="114300"/>
                </a:lnTo>
                <a:lnTo>
                  <a:pt x="165542" y="80010"/>
                </a:lnTo>
                <a:lnTo>
                  <a:pt x="166763" y="66040"/>
                </a:lnTo>
                <a:lnTo>
                  <a:pt x="165542" y="53340"/>
                </a:lnTo>
                <a:lnTo>
                  <a:pt x="147218" y="19050"/>
                </a:lnTo>
                <a:lnTo>
                  <a:pt x="113358" y="1270"/>
                </a:lnTo>
                <a:lnTo>
                  <a:pt x="100063" y="0"/>
                </a:lnTo>
                <a:close/>
              </a:path>
              <a:path w="500379" h="466089">
                <a:moveTo>
                  <a:pt x="400202" y="0"/>
                </a:moveTo>
                <a:lnTo>
                  <a:pt x="363321" y="11430"/>
                </a:lnTo>
                <a:lnTo>
                  <a:pt x="338383" y="40640"/>
                </a:lnTo>
                <a:lnTo>
                  <a:pt x="333502" y="66040"/>
                </a:lnTo>
                <a:lnTo>
                  <a:pt x="334721" y="80010"/>
                </a:lnTo>
                <a:lnTo>
                  <a:pt x="353047" y="114300"/>
                </a:lnTo>
                <a:lnTo>
                  <a:pt x="386892" y="132080"/>
                </a:lnTo>
                <a:lnTo>
                  <a:pt x="400202" y="133350"/>
                </a:lnTo>
                <a:lnTo>
                  <a:pt x="413503" y="132080"/>
                </a:lnTo>
                <a:lnTo>
                  <a:pt x="447357" y="114300"/>
                </a:lnTo>
                <a:lnTo>
                  <a:pt x="465679" y="80010"/>
                </a:lnTo>
                <a:lnTo>
                  <a:pt x="466902" y="66040"/>
                </a:lnTo>
                <a:lnTo>
                  <a:pt x="465679" y="53340"/>
                </a:lnTo>
                <a:lnTo>
                  <a:pt x="447357" y="19050"/>
                </a:lnTo>
                <a:lnTo>
                  <a:pt x="413503" y="1270"/>
                </a:lnTo>
                <a:lnTo>
                  <a:pt x="400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17" name="object 36"/>
          <p:cNvSpPr/>
          <p:nvPr/>
        </p:nvSpPr>
        <p:spPr>
          <a:xfrm>
            <a:off x="6425334" y="5329723"/>
            <a:ext cx="341144" cy="502685"/>
          </a:xfrm>
          <a:custGeom>
            <a:avLst/>
            <a:gdLst/>
            <a:ahLst/>
            <a:cxnLst/>
            <a:rect l="l" t="t" r="r" b="b"/>
            <a:pathLst>
              <a:path w="468630" h="670560">
                <a:moveTo>
                  <a:pt x="72682" y="470179"/>
                </a:moveTo>
                <a:lnTo>
                  <a:pt x="43735" y="475522"/>
                </a:lnTo>
                <a:lnTo>
                  <a:pt x="20705" y="490483"/>
                </a:lnTo>
                <a:lnTo>
                  <a:pt x="5493" y="513459"/>
                </a:lnTo>
                <a:lnTo>
                  <a:pt x="0" y="542848"/>
                </a:lnTo>
                <a:lnTo>
                  <a:pt x="9206" y="581205"/>
                </a:lnTo>
                <a:lnTo>
                  <a:pt x="34471" y="612856"/>
                </a:lnTo>
                <a:lnTo>
                  <a:pt x="72263" y="637682"/>
                </a:lnTo>
                <a:lnTo>
                  <a:pt x="119050" y="655564"/>
                </a:lnTo>
                <a:lnTo>
                  <a:pt x="171303" y="666381"/>
                </a:lnTo>
                <a:lnTo>
                  <a:pt x="225488" y="670013"/>
                </a:lnTo>
                <a:lnTo>
                  <a:pt x="274562" y="666876"/>
                </a:lnTo>
                <a:lnTo>
                  <a:pt x="320182" y="657541"/>
                </a:lnTo>
                <a:lnTo>
                  <a:pt x="361398" y="642119"/>
                </a:lnTo>
                <a:lnTo>
                  <a:pt x="397255" y="620723"/>
                </a:lnTo>
                <a:lnTo>
                  <a:pt x="426803" y="593467"/>
                </a:lnTo>
                <a:lnTo>
                  <a:pt x="436447" y="579183"/>
                </a:lnTo>
                <a:lnTo>
                  <a:pt x="219075" y="579183"/>
                </a:lnTo>
                <a:lnTo>
                  <a:pt x="195249" y="578046"/>
                </a:lnTo>
                <a:lnTo>
                  <a:pt x="173523" y="574903"/>
                </a:lnTo>
                <a:lnTo>
                  <a:pt x="154002" y="570160"/>
                </a:lnTo>
                <a:lnTo>
                  <a:pt x="136791" y="564222"/>
                </a:lnTo>
                <a:lnTo>
                  <a:pt x="139992" y="553542"/>
                </a:lnTo>
                <a:lnTo>
                  <a:pt x="141058" y="547115"/>
                </a:lnTo>
                <a:lnTo>
                  <a:pt x="141058" y="539635"/>
                </a:lnTo>
                <a:lnTo>
                  <a:pt x="136534" y="513009"/>
                </a:lnTo>
                <a:lnTo>
                  <a:pt x="123296" y="490886"/>
                </a:lnTo>
                <a:lnTo>
                  <a:pt x="101845" y="475774"/>
                </a:lnTo>
                <a:lnTo>
                  <a:pt x="72682" y="470179"/>
                </a:lnTo>
                <a:close/>
              </a:path>
              <a:path w="468630" h="670560">
                <a:moveTo>
                  <a:pt x="424602" y="90817"/>
                </a:moveTo>
                <a:lnTo>
                  <a:pt x="217982" y="90817"/>
                </a:lnTo>
                <a:lnTo>
                  <a:pt x="262762" y="96563"/>
                </a:lnTo>
                <a:lnTo>
                  <a:pt x="295613" y="113531"/>
                </a:lnTo>
                <a:lnTo>
                  <a:pt x="315836" y="141320"/>
                </a:lnTo>
                <a:lnTo>
                  <a:pt x="322732" y="179527"/>
                </a:lnTo>
                <a:lnTo>
                  <a:pt x="313181" y="224068"/>
                </a:lnTo>
                <a:lnTo>
                  <a:pt x="285599" y="255390"/>
                </a:lnTo>
                <a:lnTo>
                  <a:pt x="241588" y="273892"/>
                </a:lnTo>
                <a:lnTo>
                  <a:pt x="182753" y="279971"/>
                </a:lnTo>
                <a:lnTo>
                  <a:pt x="151752" y="279971"/>
                </a:lnTo>
                <a:lnTo>
                  <a:pt x="151752" y="367601"/>
                </a:lnTo>
                <a:lnTo>
                  <a:pt x="187007" y="367601"/>
                </a:lnTo>
                <a:lnTo>
                  <a:pt x="239462" y="371122"/>
                </a:lnTo>
                <a:lnTo>
                  <a:pt x="282934" y="382438"/>
                </a:lnTo>
                <a:lnTo>
                  <a:pt x="315887" y="402678"/>
                </a:lnTo>
                <a:lnTo>
                  <a:pt x="336786" y="432971"/>
                </a:lnTo>
                <a:lnTo>
                  <a:pt x="344093" y="474446"/>
                </a:lnTo>
                <a:lnTo>
                  <a:pt x="336130" y="518313"/>
                </a:lnTo>
                <a:lnTo>
                  <a:pt x="312440" y="551260"/>
                </a:lnTo>
                <a:lnTo>
                  <a:pt x="273322" y="571985"/>
                </a:lnTo>
                <a:lnTo>
                  <a:pt x="219075" y="579183"/>
                </a:lnTo>
                <a:lnTo>
                  <a:pt x="436447" y="579183"/>
                </a:lnTo>
                <a:lnTo>
                  <a:pt x="449087" y="560462"/>
                </a:lnTo>
                <a:lnTo>
                  <a:pt x="463157" y="521822"/>
                </a:lnTo>
                <a:lnTo>
                  <a:pt x="468058" y="477659"/>
                </a:lnTo>
                <a:lnTo>
                  <a:pt x="462493" y="431138"/>
                </a:lnTo>
                <a:lnTo>
                  <a:pt x="446105" y="391697"/>
                </a:lnTo>
                <a:lnTo>
                  <a:pt x="419355" y="359486"/>
                </a:lnTo>
                <a:lnTo>
                  <a:pt x="382704" y="334656"/>
                </a:lnTo>
                <a:lnTo>
                  <a:pt x="336613" y="317360"/>
                </a:lnTo>
                <a:lnTo>
                  <a:pt x="383684" y="294491"/>
                </a:lnTo>
                <a:lnTo>
                  <a:pt x="417426" y="261799"/>
                </a:lnTo>
                <a:lnTo>
                  <a:pt x="437743" y="220289"/>
                </a:lnTo>
                <a:lnTo>
                  <a:pt x="444538" y="170967"/>
                </a:lnTo>
                <a:lnTo>
                  <a:pt x="438915" y="125159"/>
                </a:lnTo>
                <a:lnTo>
                  <a:pt x="424602" y="90817"/>
                </a:lnTo>
                <a:close/>
              </a:path>
              <a:path w="468630" h="670560">
                <a:moveTo>
                  <a:pt x="227622" y="0"/>
                </a:moveTo>
                <a:lnTo>
                  <a:pt x="170865" y="4159"/>
                </a:lnTo>
                <a:lnTo>
                  <a:pt x="118741" y="16184"/>
                </a:lnTo>
                <a:lnTo>
                  <a:pt x="73742" y="35393"/>
                </a:lnTo>
                <a:lnTo>
                  <a:pt x="38361" y="61102"/>
                </a:lnTo>
                <a:lnTo>
                  <a:pt x="15092" y="92632"/>
                </a:lnTo>
                <a:lnTo>
                  <a:pt x="6426" y="129298"/>
                </a:lnTo>
                <a:lnTo>
                  <a:pt x="11282" y="156996"/>
                </a:lnTo>
                <a:lnTo>
                  <a:pt x="25252" y="179385"/>
                </a:lnTo>
                <a:lnTo>
                  <a:pt x="47440" y="194362"/>
                </a:lnTo>
                <a:lnTo>
                  <a:pt x="76949" y="199821"/>
                </a:lnTo>
                <a:lnTo>
                  <a:pt x="105691" y="194362"/>
                </a:lnTo>
                <a:lnTo>
                  <a:pt x="140653" y="157446"/>
                </a:lnTo>
                <a:lnTo>
                  <a:pt x="144272" y="114338"/>
                </a:lnTo>
                <a:lnTo>
                  <a:pt x="141058" y="106857"/>
                </a:lnTo>
                <a:lnTo>
                  <a:pt x="157289" y="100290"/>
                </a:lnTo>
                <a:lnTo>
                  <a:pt x="175520" y="95227"/>
                </a:lnTo>
                <a:lnTo>
                  <a:pt x="195751" y="91970"/>
                </a:lnTo>
                <a:lnTo>
                  <a:pt x="217982" y="90817"/>
                </a:lnTo>
                <a:lnTo>
                  <a:pt x="424602" y="90817"/>
                </a:lnTo>
                <a:lnTo>
                  <a:pt x="422845" y="86604"/>
                </a:lnTo>
                <a:lnTo>
                  <a:pt x="397523" y="55227"/>
                </a:lnTo>
                <a:lnTo>
                  <a:pt x="364144" y="30952"/>
                </a:lnTo>
                <a:lnTo>
                  <a:pt x="323904" y="13706"/>
                </a:lnTo>
                <a:lnTo>
                  <a:pt x="277998" y="3414"/>
                </a:lnTo>
                <a:lnTo>
                  <a:pt x="227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2" name="object 42"/>
          <p:cNvSpPr txBox="1"/>
          <p:nvPr/>
        </p:nvSpPr>
        <p:spPr>
          <a:xfrm>
            <a:off x="3152800" y="5404467"/>
            <a:ext cx="3392769" cy="29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595" marR="262705" indent="-93731" algn="ctr">
              <a:lnSpc>
                <a:spcPct val="70800"/>
              </a:lnSpc>
            </a:pPr>
            <a:r>
              <a:rPr lang="es-ES" sz="2708" b="1" spc="17" dirty="0">
                <a:solidFill>
                  <a:srgbClr val="FFFFFF"/>
                </a:solidFill>
                <a:latin typeface="Calibri"/>
                <a:cs typeface="Calibri"/>
              </a:rPr>
              <a:t>Trabajo en equipo </a:t>
            </a:r>
            <a:endParaRPr sz="2708" dirty="0">
              <a:latin typeface="Calibri"/>
              <a:cs typeface="Calibri"/>
            </a:endParaRPr>
          </a:p>
        </p:txBody>
      </p:sp>
      <p:pic>
        <p:nvPicPr>
          <p:cNvPr id="1028" name="Picture 4" descr="Resultado de imagen para cepla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53" y="1691107"/>
            <a:ext cx="2261761" cy="12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99" y="1786195"/>
            <a:ext cx="853825" cy="8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43272" y="116632"/>
            <a:ext cx="6696744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>
                <a:latin typeface="Cambria" panose="02040503050406030204" pitchFamily="18" charset="0"/>
              </a:rPr>
              <a:t>Contenido</a:t>
            </a:r>
            <a:endParaRPr lang="es-ES" sz="2300" b="1" dirty="0">
              <a:latin typeface="Cambria" panose="02040503050406030204" pitchFamily="18" charset="0"/>
            </a:endParaRPr>
          </a:p>
        </p:txBody>
      </p:sp>
      <p:cxnSp>
        <p:nvCxnSpPr>
          <p:cNvPr id="18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20</a:t>
            </a:fld>
            <a:endParaRPr lang="es-PE"/>
          </a:p>
        </p:txBody>
      </p:sp>
      <p:grpSp>
        <p:nvGrpSpPr>
          <p:cNvPr id="9" name="8 Grupo"/>
          <p:cNvGrpSpPr/>
          <p:nvPr/>
        </p:nvGrpSpPr>
        <p:grpSpPr>
          <a:xfrm>
            <a:off x="2198831" y="116632"/>
            <a:ext cx="6742317" cy="6518468"/>
            <a:chOff x="2198831" y="116632"/>
            <a:chExt cx="6742317" cy="6518468"/>
          </a:xfrm>
        </p:grpSpPr>
        <p:pic>
          <p:nvPicPr>
            <p:cNvPr id="4" name="3 Imagen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31" y="116632"/>
              <a:ext cx="6742317" cy="6518468"/>
            </a:xfrm>
            <a:prstGeom prst="rect">
              <a:avLst/>
            </a:prstGeom>
          </p:spPr>
        </p:pic>
        <p:sp>
          <p:nvSpPr>
            <p:cNvPr id="6" name="5 Rectángulo redondeado"/>
            <p:cNvSpPr/>
            <p:nvPr/>
          </p:nvSpPr>
          <p:spPr>
            <a:xfrm>
              <a:off x="2300134" y="1890544"/>
              <a:ext cx="6573809" cy="576064"/>
            </a:xfrm>
            <a:prstGeom prst="roundRect">
              <a:avLst>
                <a:gd name="adj" fmla="val 50000"/>
              </a:avLst>
            </a:prstGeom>
            <a:noFill/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7" name="Imagen 5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52" y="1769503"/>
            <a:ext cx="1158754" cy="115875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53" y="4005064"/>
            <a:ext cx="1909562" cy="13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0207734" y="3981490"/>
            <a:ext cx="1586026" cy="28765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21</a:t>
            </a:fld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0" t="13479" r="31763" b="3040"/>
          <a:stretch/>
        </p:blipFill>
        <p:spPr>
          <a:xfrm>
            <a:off x="1712640" y="707324"/>
            <a:ext cx="6984776" cy="60363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3272" y="116632"/>
            <a:ext cx="6696744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400" b="1" dirty="0">
                <a:latin typeface="Arial Narrow" panose="020B0606020202030204" pitchFamily="34" charset="0"/>
              </a:rPr>
              <a:t>Propuesta de imagen de futuro al 2030 </a:t>
            </a:r>
            <a:endParaRPr lang="es-MX" sz="2400" b="1" dirty="0">
              <a:latin typeface="Arial Narrow" panose="020B0606020202030204" pitchFamily="34" charset="0"/>
            </a:endParaRPr>
          </a:p>
        </p:txBody>
      </p:sp>
      <p:cxnSp>
        <p:nvCxnSpPr>
          <p:cNvPr id="9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20926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22</a:t>
            </a:fld>
            <a:endParaRPr lang="es-PE"/>
          </a:p>
        </p:txBody>
      </p:sp>
      <p:grpSp>
        <p:nvGrpSpPr>
          <p:cNvPr id="3" name="2 Grupo"/>
          <p:cNvGrpSpPr/>
          <p:nvPr/>
        </p:nvGrpSpPr>
        <p:grpSpPr>
          <a:xfrm>
            <a:off x="1082433" y="1040512"/>
            <a:ext cx="7254943" cy="5092919"/>
            <a:chOff x="1082433" y="1040512"/>
            <a:chExt cx="7254943" cy="50929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717" r="57808" b="37214"/>
            <a:stretch/>
          </p:blipFill>
          <p:spPr bwMode="auto">
            <a:xfrm>
              <a:off x="1082433" y="1040512"/>
              <a:ext cx="3307539" cy="2316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n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" t="22582" r="58523" b="41090"/>
            <a:stretch/>
          </p:blipFill>
          <p:spPr>
            <a:xfrm>
              <a:off x="4880992" y="1040512"/>
              <a:ext cx="3456384" cy="2316480"/>
            </a:xfrm>
            <a:prstGeom prst="rect">
              <a:avLst/>
            </a:prstGeom>
          </p:spPr>
        </p:pic>
        <p:pic>
          <p:nvPicPr>
            <p:cNvPr id="7" name="Imagen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" t="20309" r="56696" b="40137"/>
            <a:stretch/>
          </p:blipFill>
          <p:spPr>
            <a:xfrm>
              <a:off x="4870604" y="3817952"/>
              <a:ext cx="3466772" cy="2315479"/>
            </a:xfrm>
            <a:prstGeom prst="rect">
              <a:avLst/>
            </a:prstGeom>
          </p:spPr>
        </p:pic>
        <p:pic>
          <p:nvPicPr>
            <p:cNvPr id="8" name="Imagen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" t="19744" r="56659" b="42143"/>
            <a:stretch/>
          </p:blipFill>
          <p:spPr>
            <a:xfrm>
              <a:off x="1082433" y="3817952"/>
              <a:ext cx="3307539" cy="2315479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Trabajo en </a:t>
            </a:r>
            <a:r>
              <a:rPr lang="es-PE" sz="2300" b="1" dirty="0" smtClean="0">
                <a:latin typeface="Cambria" panose="02040503050406030204" pitchFamily="18" charset="0"/>
              </a:rPr>
              <a:t>Equipo: </a:t>
            </a:r>
            <a:r>
              <a:rPr lang="es-PE" sz="2300" b="1" smtClean="0">
                <a:latin typeface="Cambria" panose="02040503050406030204" pitchFamily="18" charset="0"/>
              </a:rPr>
              <a:t>4 dimensiones</a:t>
            </a:r>
            <a:endParaRPr lang="es-PE" sz="2300" b="1" dirty="0">
              <a:latin typeface="Cambria" panose="02040503050406030204" pitchFamily="18" charset="0"/>
            </a:endParaRPr>
          </a:p>
        </p:txBody>
      </p:sp>
      <p:cxnSp>
        <p:nvCxnSpPr>
          <p:cNvPr id="1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23</a:t>
            </a:fld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Trabajo en </a:t>
            </a:r>
            <a:r>
              <a:rPr lang="es-PE" sz="2300" b="1" dirty="0" smtClean="0">
                <a:latin typeface="Cambria" panose="02040503050406030204" pitchFamily="18" charset="0"/>
              </a:rPr>
              <a:t>Equipo:  Indicaciones</a:t>
            </a:r>
            <a:endParaRPr lang="es-PE" sz="2300" b="1" dirty="0">
              <a:latin typeface="Cambria" panose="02040503050406030204" pitchFamily="18" charset="0"/>
            </a:endParaRPr>
          </a:p>
        </p:txBody>
      </p:sp>
      <p:cxnSp>
        <p:nvCxnSpPr>
          <p:cNvPr id="1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proxemia.files.wordpress.com/2009/04/6a00d8341c079f53ef00e554e514e38833-800wi1.jpg?w=460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481" y="1351263"/>
            <a:ext cx="689199" cy="6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956823" y="1466379"/>
            <a:ext cx="202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7030A0"/>
                </a:solidFill>
              </a:rPr>
              <a:t>1 </a:t>
            </a:r>
            <a:r>
              <a:rPr lang="es-PE" sz="2000" dirty="0">
                <a:solidFill>
                  <a:srgbClr val="7030A0"/>
                </a:solidFill>
              </a:rPr>
              <a:t>Embajador(a)</a:t>
            </a:r>
          </a:p>
        </p:txBody>
      </p:sp>
      <p:grpSp>
        <p:nvGrpSpPr>
          <p:cNvPr id="14" name="Grupo 3"/>
          <p:cNvGrpSpPr/>
          <p:nvPr/>
        </p:nvGrpSpPr>
        <p:grpSpPr>
          <a:xfrm>
            <a:off x="6976680" y="2427165"/>
            <a:ext cx="2058477" cy="760165"/>
            <a:chOff x="6247478" y="4124285"/>
            <a:chExt cx="1388290" cy="877978"/>
          </a:xfrm>
        </p:grpSpPr>
        <p:sp>
          <p:nvSpPr>
            <p:cNvPr id="15" name="CuadroTexto 4"/>
            <p:cNvSpPr txBox="1"/>
            <p:nvPr/>
          </p:nvSpPr>
          <p:spPr>
            <a:xfrm>
              <a:off x="6247478" y="4184666"/>
              <a:ext cx="817749" cy="817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000" dirty="0" smtClean="0">
                  <a:solidFill>
                    <a:srgbClr val="0070C0"/>
                  </a:solidFill>
                </a:rPr>
                <a:t>Construir </a:t>
              </a:r>
            </a:p>
            <a:p>
              <a:r>
                <a:rPr lang="es-PE" sz="2000" dirty="0" smtClean="0">
                  <a:solidFill>
                    <a:srgbClr val="0070C0"/>
                  </a:solidFill>
                </a:rPr>
                <a:t>contribuir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pic>
          <p:nvPicPr>
            <p:cNvPr id="16" name="Imagen 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5732" y="4124285"/>
              <a:ext cx="280036" cy="496523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111469" y="1233571"/>
            <a:ext cx="5244405" cy="4369583"/>
            <a:chOff x="169672" y="1469146"/>
            <a:chExt cx="5244405" cy="4369583"/>
          </a:xfrm>
        </p:grpSpPr>
        <p:graphicFrame>
          <p:nvGraphicFramePr>
            <p:cNvPr id="3" name="2 Diagrama"/>
            <p:cNvGraphicFramePr/>
            <p:nvPr>
              <p:extLst>
                <p:ext uri="{D42A27DB-BD31-4B8C-83A1-F6EECF244321}">
                  <p14:modId xmlns:p14="http://schemas.microsoft.com/office/powerpoint/2010/main" val="2134962682"/>
                </p:ext>
              </p:extLst>
            </p:nvPr>
          </p:nvGraphicFramePr>
          <p:xfrm>
            <a:off x="169672" y="1485722"/>
            <a:ext cx="5244405" cy="43195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18" name="17 Grupo"/>
            <p:cNvGrpSpPr/>
            <p:nvPr/>
          </p:nvGrpSpPr>
          <p:grpSpPr>
            <a:xfrm>
              <a:off x="382123" y="1469146"/>
              <a:ext cx="4852465" cy="4369583"/>
              <a:chOff x="174534" y="2092580"/>
              <a:chExt cx="4495535" cy="4015179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4717" r="57808" b="37214"/>
              <a:stretch/>
            </p:blipFill>
            <p:spPr bwMode="auto">
              <a:xfrm>
                <a:off x="174534" y="3562638"/>
                <a:ext cx="1486048" cy="1040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Imagen 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22582" r="58523" b="41090"/>
              <a:stretch/>
            </p:blipFill>
            <p:spPr>
              <a:xfrm>
                <a:off x="3208389" y="3562638"/>
                <a:ext cx="1461680" cy="979623"/>
              </a:xfrm>
              <a:prstGeom prst="rect">
                <a:avLst/>
              </a:prstGeom>
            </p:spPr>
          </p:pic>
          <p:pic>
            <p:nvPicPr>
              <p:cNvPr id="23" name="Imagen 1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" t="20309" r="56696" b="40137"/>
              <a:stretch/>
            </p:blipFill>
            <p:spPr>
              <a:xfrm>
                <a:off x="1708795" y="2092580"/>
                <a:ext cx="1466074" cy="979200"/>
              </a:xfrm>
              <a:prstGeom prst="rect">
                <a:avLst/>
              </a:prstGeom>
            </p:spPr>
          </p:pic>
          <p:pic>
            <p:nvPicPr>
              <p:cNvPr id="24" name="Imagen 1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7" t="19744" r="56659" b="42143"/>
              <a:stretch/>
            </p:blipFill>
            <p:spPr>
              <a:xfrm>
                <a:off x="1697544" y="5084494"/>
                <a:ext cx="1461680" cy="1023265"/>
              </a:xfrm>
              <a:prstGeom prst="rect">
                <a:avLst/>
              </a:prstGeom>
            </p:spPr>
          </p:pic>
        </p:grpSp>
      </p:grpSp>
      <p:grpSp>
        <p:nvGrpSpPr>
          <p:cNvPr id="17" name="16 Grupo"/>
          <p:cNvGrpSpPr/>
          <p:nvPr/>
        </p:nvGrpSpPr>
        <p:grpSpPr>
          <a:xfrm>
            <a:off x="6415764" y="5184480"/>
            <a:ext cx="2331056" cy="776422"/>
            <a:chOff x="6604436" y="3272782"/>
            <a:chExt cx="2331056" cy="776422"/>
          </a:xfrm>
        </p:grpSpPr>
        <p:pic>
          <p:nvPicPr>
            <p:cNvPr id="27" name="Imagen 1"/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689" t="6624" r="12821" b="8689"/>
            <a:stretch/>
          </p:blipFill>
          <p:spPr>
            <a:xfrm>
              <a:off x="6604436" y="3272782"/>
              <a:ext cx="719611" cy="776422"/>
            </a:xfrm>
            <a:prstGeom prst="rect">
              <a:avLst/>
            </a:prstGeom>
          </p:spPr>
        </p:pic>
        <p:sp>
          <p:nvSpPr>
            <p:cNvPr id="28" name="CuadroTexto 4"/>
            <p:cNvSpPr txBox="1"/>
            <p:nvPr/>
          </p:nvSpPr>
          <p:spPr>
            <a:xfrm>
              <a:off x="7331463" y="3474113"/>
              <a:ext cx="1604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000" dirty="0" smtClean="0">
                  <a:solidFill>
                    <a:srgbClr val="0070C0"/>
                  </a:solidFill>
                </a:rPr>
                <a:t>02 preguntas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4 Rectángulo redondeado"/>
          <p:cNvSpPr/>
          <p:nvPr/>
        </p:nvSpPr>
        <p:spPr>
          <a:xfrm>
            <a:off x="5673080" y="980728"/>
            <a:ext cx="4050478" cy="518457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49" y="2348880"/>
            <a:ext cx="962865" cy="10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gen 2"/>
          <p:cNvPicPr>
            <a:picLocks noChangeAspect="1"/>
          </p:cNvPicPr>
          <p:nvPr/>
        </p:nvPicPr>
        <p:blipFill>
          <a:blip r:embed="rId1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548" y="3651573"/>
            <a:ext cx="1151586" cy="1156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" name="Grupo 3"/>
          <p:cNvGrpSpPr/>
          <p:nvPr/>
        </p:nvGrpSpPr>
        <p:grpSpPr>
          <a:xfrm>
            <a:off x="2151571" y="5943324"/>
            <a:ext cx="1447082" cy="596428"/>
            <a:chOff x="5898371" y="4156379"/>
            <a:chExt cx="975951" cy="688865"/>
          </a:xfrm>
        </p:grpSpPr>
        <p:sp>
          <p:nvSpPr>
            <p:cNvPr id="36" name="CuadroTexto 4"/>
            <p:cNvSpPr txBox="1"/>
            <p:nvPr/>
          </p:nvSpPr>
          <p:spPr>
            <a:xfrm>
              <a:off x="6266522" y="4269751"/>
              <a:ext cx="607800" cy="462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000" dirty="0">
                  <a:solidFill>
                    <a:srgbClr val="0070C0"/>
                  </a:solidFill>
                </a:rPr>
                <a:t>6</a:t>
              </a:r>
              <a:r>
                <a:rPr lang="es-PE" sz="2000" dirty="0" smtClean="0">
                  <a:solidFill>
                    <a:srgbClr val="0070C0"/>
                  </a:solidFill>
                </a:rPr>
                <a:t>0 min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pic>
          <p:nvPicPr>
            <p:cNvPr id="37" name="Imagen 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98371" y="4156379"/>
              <a:ext cx="388515" cy="688865"/>
            </a:xfrm>
            <a:prstGeom prst="rect">
              <a:avLst/>
            </a:prstGeom>
          </p:spPr>
        </p:pic>
      </p:grpSp>
      <p:sp>
        <p:nvSpPr>
          <p:cNvPr id="38" name="CuadroTexto 4"/>
          <p:cNvSpPr txBox="1"/>
          <p:nvPr/>
        </p:nvSpPr>
        <p:spPr>
          <a:xfrm>
            <a:off x="7248198" y="3875994"/>
            <a:ext cx="1214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rgbClr val="7030A0"/>
                </a:solidFill>
              </a:rPr>
              <a:t>Plenaria </a:t>
            </a:r>
          </a:p>
          <a:p>
            <a:r>
              <a:rPr lang="es-PE" sz="2000" dirty="0" smtClean="0">
                <a:solidFill>
                  <a:srgbClr val="7030A0"/>
                </a:solidFill>
              </a:rPr>
              <a:t>compartir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9" name="Imagen 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1847" y="3875994"/>
            <a:ext cx="415221" cy="429896"/>
          </a:xfrm>
          <a:prstGeom prst="rect">
            <a:avLst/>
          </a:prstGeom>
        </p:spPr>
      </p:pic>
      <p:sp>
        <p:nvSpPr>
          <p:cNvPr id="40" name="CuadroTexto 4"/>
          <p:cNvSpPr txBox="1"/>
          <p:nvPr/>
        </p:nvSpPr>
        <p:spPr>
          <a:xfrm>
            <a:off x="8552592" y="430935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>
                <a:solidFill>
                  <a:srgbClr val="0070C0"/>
                </a:solidFill>
              </a:rPr>
              <a:t>2</a:t>
            </a:r>
            <a:r>
              <a:rPr lang="es-PE" sz="1600" i="1" dirty="0" smtClean="0">
                <a:solidFill>
                  <a:srgbClr val="0070C0"/>
                </a:solidFill>
              </a:rPr>
              <a:t>0 min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31" name="CuadroTexto 4"/>
          <p:cNvSpPr txBox="1"/>
          <p:nvPr/>
        </p:nvSpPr>
        <p:spPr>
          <a:xfrm>
            <a:off x="8198782" y="2894942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>
                <a:solidFill>
                  <a:srgbClr val="0070C0"/>
                </a:solidFill>
              </a:rPr>
              <a:t>10</a:t>
            </a:r>
            <a:r>
              <a:rPr lang="es-PE" sz="1600" i="1" dirty="0" smtClean="0">
                <a:solidFill>
                  <a:srgbClr val="0070C0"/>
                </a:solidFill>
              </a:rPr>
              <a:t> </a:t>
            </a:r>
            <a:r>
              <a:rPr lang="es-PE" sz="1600" i="1" dirty="0" smtClean="0">
                <a:solidFill>
                  <a:srgbClr val="0070C0"/>
                </a:solidFill>
              </a:rPr>
              <a:t>min - </a:t>
            </a:r>
            <a:r>
              <a:rPr lang="es-PE" sz="1600" i="1" dirty="0" smtClean="0">
                <a:solidFill>
                  <a:srgbClr val="0070C0"/>
                </a:solidFill>
              </a:rPr>
              <a:t>12 </a:t>
            </a:r>
            <a:r>
              <a:rPr lang="es-PE" sz="1600" i="1" dirty="0" smtClean="0">
                <a:solidFill>
                  <a:srgbClr val="0070C0"/>
                </a:solidFill>
              </a:rPr>
              <a:t>min </a:t>
            </a:r>
          </a:p>
          <a:p>
            <a:r>
              <a:rPr lang="es-PE" sz="1600" i="1" dirty="0">
                <a:solidFill>
                  <a:srgbClr val="0070C0"/>
                </a:solidFill>
              </a:rPr>
              <a:t>8</a:t>
            </a:r>
            <a:r>
              <a:rPr lang="es-PE" sz="1600" i="1" dirty="0" smtClean="0">
                <a:solidFill>
                  <a:srgbClr val="0070C0"/>
                </a:solidFill>
              </a:rPr>
              <a:t> </a:t>
            </a:r>
            <a:r>
              <a:rPr lang="es-PE" sz="1600" i="1" dirty="0" smtClean="0">
                <a:solidFill>
                  <a:srgbClr val="0070C0"/>
                </a:solidFill>
              </a:rPr>
              <a:t>min - </a:t>
            </a:r>
            <a:r>
              <a:rPr lang="es-PE" sz="1600" i="1" dirty="0" smtClean="0">
                <a:solidFill>
                  <a:srgbClr val="0070C0"/>
                </a:solidFill>
              </a:rPr>
              <a:t>10 </a:t>
            </a:r>
            <a:r>
              <a:rPr lang="es-PE" sz="1600" i="1" dirty="0" smtClean="0">
                <a:solidFill>
                  <a:srgbClr val="0070C0"/>
                </a:solidFill>
              </a:rPr>
              <a:t>min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24</a:t>
            </a:fld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Trabajo en Equipo</a:t>
            </a:r>
          </a:p>
        </p:txBody>
      </p:sp>
      <p:cxnSp>
        <p:nvCxnSpPr>
          <p:cNvPr id="7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Rectángulo redondeado">
            <a:extLst>
              <a:ext uri="{FF2B5EF4-FFF2-40B4-BE49-F238E27FC236}">
                <a16:creationId xmlns:a16="http://schemas.microsoft.com/office/drawing/2014/main" xmlns="" id="{43E892DC-F609-4A68-99A5-96F662405E74}"/>
              </a:ext>
            </a:extLst>
          </p:cNvPr>
          <p:cNvSpPr/>
          <p:nvPr/>
        </p:nvSpPr>
        <p:spPr>
          <a:xfrm>
            <a:off x="1695889" y="1556792"/>
            <a:ext cx="6845054" cy="411463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/>
            <a:r>
              <a:rPr lang="es-PE" sz="6000" dirty="0">
                <a:solidFill>
                  <a:srgbClr val="002060"/>
                </a:solidFill>
              </a:rPr>
              <a:t>¿Creen que el Perú pueda alcanzar esta </a:t>
            </a:r>
            <a:r>
              <a:rPr lang="es-PE" sz="6000" b="1" dirty="0">
                <a:solidFill>
                  <a:srgbClr val="002060"/>
                </a:solidFill>
              </a:rPr>
              <a:t>Imagen al año 2030</a:t>
            </a:r>
            <a:r>
              <a:rPr lang="es-PE" sz="6000" dirty="0">
                <a:solidFill>
                  <a:srgbClr val="002060"/>
                </a:solidFill>
              </a:rPr>
              <a:t>? ¿</a:t>
            </a:r>
            <a:r>
              <a:rPr lang="es-PE" sz="6000" b="1" dirty="0">
                <a:solidFill>
                  <a:srgbClr val="002060"/>
                </a:solidFill>
              </a:rPr>
              <a:t>Por qué</a:t>
            </a:r>
            <a:r>
              <a:rPr lang="es-PE" sz="6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5 Elipse">
            <a:extLst>
              <a:ext uri="{FF2B5EF4-FFF2-40B4-BE49-F238E27FC236}">
                <a16:creationId xmlns:a16="http://schemas.microsoft.com/office/drawing/2014/main" xmlns="" id="{A74F4293-827C-4526-A9EB-C706536AB71B}"/>
              </a:ext>
            </a:extLst>
          </p:cNvPr>
          <p:cNvSpPr/>
          <p:nvPr/>
        </p:nvSpPr>
        <p:spPr>
          <a:xfrm>
            <a:off x="920552" y="3066727"/>
            <a:ext cx="1094693" cy="109476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71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25</a:t>
            </a:fld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Trabajo en Equipo</a:t>
            </a:r>
          </a:p>
        </p:txBody>
      </p:sp>
      <p:cxnSp>
        <p:nvCxnSpPr>
          <p:cNvPr id="7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Rectángulo redondeado">
            <a:extLst>
              <a:ext uri="{FF2B5EF4-FFF2-40B4-BE49-F238E27FC236}">
                <a16:creationId xmlns:a16="http://schemas.microsoft.com/office/drawing/2014/main" xmlns="" id="{43E892DC-F609-4A68-99A5-96F662405E74}"/>
              </a:ext>
            </a:extLst>
          </p:cNvPr>
          <p:cNvSpPr/>
          <p:nvPr/>
        </p:nvSpPr>
        <p:spPr>
          <a:xfrm>
            <a:off x="901791" y="836713"/>
            <a:ext cx="8352928" cy="551964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/>
            <a:r>
              <a:rPr lang="es-PE" sz="5400" dirty="0">
                <a:solidFill>
                  <a:srgbClr val="002060"/>
                </a:solidFill>
              </a:rPr>
              <a:t>¿Creen </a:t>
            </a:r>
            <a:r>
              <a:rPr lang="es-PE" sz="5400" dirty="0" smtClean="0">
                <a:solidFill>
                  <a:srgbClr val="002060"/>
                </a:solidFill>
              </a:rPr>
              <a:t>que </a:t>
            </a:r>
            <a:r>
              <a:rPr lang="es-PE" sz="5400" b="1" dirty="0" smtClean="0">
                <a:solidFill>
                  <a:srgbClr val="002060"/>
                </a:solidFill>
              </a:rPr>
              <a:t>CAJAMARCA </a:t>
            </a:r>
            <a:r>
              <a:rPr lang="es-PE" sz="5400" dirty="0" smtClean="0">
                <a:solidFill>
                  <a:srgbClr val="002060"/>
                </a:solidFill>
              </a:rPr>
              <a:t>pueda </a:t>
            </a:r>
            <a:r>
              <a:rPr lang="es-PE" sz="5400" dirty="0">
                <a:solidFill>
                  <a:srgbClr val="002060"/>
                </a:solidFill>
              </a:rPr>
              <a:t>alcanzar esta Imagen al año 2030?</a:t>
            </a:r>
          </a:p>
          <a:p>
            <a:pPr marL="115570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5400" dirty="0">
                <a:solidFill>
                  <a:srgbClr val="0070C0"/>
                </a:solidFill>
              </a:rPr>
              <a:t>Aspectos favorables </a:t>
            </a:r>
          </a:p>
          <a:p>
            <a:pPr marL="1155700" lvl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5400" dirty="0">
                <a:solidFill>
                  <a:srgbClr val="0070C0"/>
                </a:solidFill>
              </a:rPr>
              <a:t> Desafíos</a:t>
            </a:r>
            <a:endParaRPr lang="es-PE" sz="5400" dirty="0">
              <a:solidFill>
                <a:srgbClr val="002060"/>
              </a:solidFill>
            </a:endParaRPr>
          </a:p>
        </p:txBody>
      </p:sp>
      <p:sp>
        <p:nvSpPr>
          <p:cNvPr id="9" name="5 Elipse">
            <a:extLst>
              <a:ext uri="{FF2B5EF4-FFF2-40B4-BE49-F238E27FC236}">
                <a16:creationId xmlns:a16="http://schemas.microsoft.com/office/drawing/2014/main" xmlns="" id="{A74F4293-827C-4526-A9EB-C706536AB71B}"/>
              </a:ext>
            </a:extLst>
          </p:cNvPr>
          <p:cNvSpPr/>
          <p:nvPr/>
        </p:nvSpPr>
        <p:spPr>
          <a:xfrm>
            <a:off x="416496" y="3212976"/>
            <a:ext cx="1094693" cy="109476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24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26</a:t>
            </a:fld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243272" y="116632"/>
            <a:ext cx="9750288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2300" b="1" dirty="0">
                <a:latin typeface="Cambria" panose="02040503050406030204" pitchFamily="18" charset="0"/>
              </a:rPr>
              <a:t>Trabajo en </a:t>
            </a:r>
            <a:r>
              <a:rPr lang="es-PE" sz="2300" b="1" dirty="0" smtClean="0">
                <a:latin typeface="Cambria" panose="02040503050406030204" pitchFamily="18" charset="0"/>
              </a:rPr>
              <a:t>Equipo:  Plenaria</a:t>
            </a:r>
            <a:endParaRPr lang="es-PE" sz="2300" b="1" dirty="0">
              <a:latin typeface="Cambria" panose="02040503050406030204" pitchFamily="18" charset="0"/>
            </a:endParaRPr>
          </a:p>
        </p:txBody>
      </p:sp>
      <p:cxnSp>
        <p:nvCxnSpPr>
          <p:cNvPr id="1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4"/>
          <p:cNvSpPr txBox="1"/>
          <p:nvPr/>
        </p:nvSpPr>
        <p:spPr>
          <a:xfrm>
            <a:off x="6371136" y="2795706"/>
            <a:ext cx="2119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rgbClr val="339933"/>
                </a:solidFill>
              </a:rPr>
              <a:t>Imagen al 2030</a:t>
            </a:r>
            <a:endParaRPr lang="en-US" sz="2400" b="1" dirty="0">
              <a:solidFill>
                <a:srgbClr val="339933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6435348" y="322838"/>
            <a:ext cx="2331056" cy="776422"/>
            <a:chOff x="6604436" y="3272782"/>
            <a:chExt cx="2331056" cy="776422"/>
          </a:xfrm>
        </p:grpSpPr>
        <p:pic>
          <p:nvPicPr>
            <p:cNvPr id="27" name="Imagen 1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689" t="6624" r="12821" b="8689"/>
            <a:stretch/>
          </p:blipFill>
          <p:spPr>
            <a:xfrm>
              <a:off x="6604436" y="3272782"/>
              <a:ext cx="719611" cy="776422"/>
            </a:xfrm>
            <a:prstGeom prst="rect">
              <a:avLst/>
            </a:prstGeom>
          </p:spPr>
        </p:pic>
        <p:sp>
          <p:nvSpPr>
            <p:cNvPr id="28" name="CuadroTexto 4"/>
            <p:cNvSpPr txBox="1"/>
            <p:nvPr/>
          </p:nvSpPr>
          <p:spPr>
            <a:xfrm>
              <a:off x="7331463" y="3474113"/>
              <a:ext cx="1604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000" dirty="0" smtClean="0">
                  <a:solidFill>
                    <a:srgbClr val="0070C0"/>
                  </a:solidFill>
                </a:rPr>
                <a:t>02 preguntas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4 Rectángulo redondeado"/>
          <p:cNvSpPr/>
          <p:nvPr/>
        </p:nvSpPr>
        <p:spPr>
          <a:xfrm>
            <a:off x="5673080" y="1161344"/>
            <a:ext cx="3816424" cy="518457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5" name="Grupo 3"/>
          <p:cNvGrpSpPr/>
          <p:nvPr/>
        </p:nvGrpSpPr>
        <p:grpSpPr>
          <a:xfrm>
            <a:off x="2071956" y="942289"/>
            <a:ext cx="1410854" cy="622642"/>
            <a:chOff x="5945947" y="4156379"/>
            <a:chExt cx="887451" cy="688865"/>
          </a:xfrm>
        </p:grpSpPr>
        <p:sp>
          <p:nvSpPr>
            <p:cNvPr id="36" name="CuadroTexto 4"/>
            <p:cNvSpPr txBox="1"/>
            <p:nvPr/>
          </p:nvSpPr>
          <p:spPr>
            <a:xfrm>
              <a:off x="6266522" y="4269751"/>
              <a:ext cx="566876" cy="44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000" dirty="0">
                  <a:solidFill>
                    <a:srgbClr val="0070C0"/>
                  </a:solidFill>
                </a:rPr>
                <a:t>2</a:t>
              </a:r>
              <a:r>
                <a:rPr lang="es-PE" sz="2000" dirty="0" smtClean="0">
                  <a:solidFill>
                    <a:srgbClr val="0070C0"/>
                  </a:solidFill>
                </a:rPr>
                <a:t>0 min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pic>
          <p:nvPicPr>
            <p:cNvPr id="37" name="Imagen 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45947" y="4156379"/>
              <a:ext cx="320575" cy="688865"/>
            </a:xfrm>
            <a:prstGeom prst="rect">
              <a:avLst/>
            </a:prstGeom>
          </p:spPr>
        </p:pic>
      </p:grpSp>
      <p:sp>
        <p:nvSpPr>
          <p:cNvPr id="38" name="CuadroTexto 4"/>
          <p:cNvSpPr txBox="1"/>
          <p:nvPr/>
        </p:nvSpPr>
        <p:spPr>
          <a:xfrm>
            <a:off x="5927174" y="4969232"/>
            <a:ext cx="3139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7030A0"/>
                </a:solidFill>
              </a:rPr>
              <a:t>Lima</a:t>
            </a:r>
          </a:p>
          <a:p>
            <a:pPr algn="ctr"/>
            <a:r>
              <a:rPr lang="es-PE" b="1" dirty="0" smtClean="0">
                <a:solidFill>
                  <a:srgbClr val="7030A0"/>
                </a:solidFill>
              </a:rPr>
              <a:t>Aspectos favorables y desafíos 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8644835" y="4464745"/>
            <a:ext cx="649537" cy="771910"/>
            <a:chOff x="8370872" y="4286924"/>
            <a:chExt cx="649537" cy="771910"/>
          </a:xfrm>
        </p:grpSpPr>
        <p:pic>
          <p:nvPicPr>
            <p:cNvPr id="39" name="Imagen 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40127" y="4286924"/>
              <a:ext cx="415221" cy="429896"/>
            </a:xfrm>
            <a:prstGeom prst="rect">
              <a:avLst/>
            </a:prstGeom>
          </p:spPr>
        </p:pic>
        <p:sp>
          <p:nvSpPr>
            <p:cNvPr id="40" name="CuadroTexto 4"/>
            <p:cNvSpPr txBox="1"/>
            <p:nvPr/>
          </p:nvSpPr>
          <p:spPr>
            <a:xfrm>
              <a:off x="8370872" y="4720280"/>
              <a:ext cx="649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i="1" dirty="0">
                  <a:solidFill>
                    <a:srgbClr val="0070C0"/>
                  </a:solidFill>
                </a:rPr>
                <a:t>2</a:t>
              </a:r>
              <a:r>
                <a:rPr lang="es-PE" sz="1600" i="1" dirty="0" smtClean="0">
                  <a:solidFill>
                    <a:srgbClr val="0070C0"/>
                  </a:solidFill>
                </a:rPr>
                <a:t> min</a:t>
              </a:r>
              <a:endParaRPr lang="en-US" sz="16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8682677" y="2073352"/>
            <a:ext cx="649537" cy="722354"/>
            <a:chOff x="8711174" y="2181104"/>
            <a:chExt cx="649537" cy="722354"/>
          </a:xfrm>
        </p:grpSpPr>
        <p:pic>
          <p:nvPicPr>
            <p:cNvPr id="16" name="Imagen 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34367" y="2181104"/>
              <a:ext cx="387342" cy="429896"/>
            </a:xfrm>
            <a:prstGeom prst="rect">
              <a:avLst/>
            </a:prstGeom>
          </p:spPr>
        </p:pic>
        <p:sp>
          <p:nvSpPr>
            <p:cNvPr id="41" name="CuadroTexto 4"/>
            <p:cNvSpPr txBox="1"/>
            <p:nvPr/>
          </p:nvSpPr>
          <p:spPr>
            <a:xfrm>
              <a:off x="8711174" y="2564904"/>
              <a:ext cx="649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i="1" dirty="0">
                  <a:solidFill>
                    <a:srgbClr val="0070C0"/>
                  </a:solidFill>
                </a:rPr>
                <a:t>2</a:t>
              </a:r>
              <a:r>
                <a:rPr lang="es-PE" sz="1600" i="1" dirty="0" smtClean="0">
                  <a:solidFill>
                    <a:srgbClr val="0070C0"/>
                  </a:solidFill>
                </a:rPr>
                <a:t> min</a:t>
              </a:r>
              <a:endParaRPr lang="en-US" sz="16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1607321" y="5286280"/>
            <a:ext cx="2697694" cy="689199"/>
            <a:chOff x="6409250" y="1580746"/>
            <a:chExt cx="2697694" cy="689199"/>
          </a:xfrm>
        </p:grpSpPr>
        <p:pic>
          <p:nvPicPr>
            <p:cNvPr id="34" name="Picture 4" descr="https://proxemia.files.wordpress.com/2009/04/6a00d8341c079f53ef00e554e514e38833-800wi1.jpg?w=460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250" y="1580746"/>
              <a:ext cx="689199" cy="689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7078592" y="1695862"/>
              <a:ext cx="202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dirty="0" smtClean="0">
                  <a:solidFill>
                    <a:srgbClr val="7030A0"/>
                  </a:solidFill>
                </a:rPr>
                <a:t>Embajador(a</a:t>
              </a:r>
              <a:r>
                <a:rPr lang="es-PE" sz="2000" dirty="0">
                  <a:solidFill>
                    <a:srgbClr val="7030A0"/>
                  </a:solidFill>
                </a:rPr>
                <a:t>)</a:t>
              </a:r>
            </a:p>
          </p:txBody>
        </p:sp>
      </p:grpSp>
      <p:pic>
        <p:nvPicPr>
          <p:cNvPr id="43" name="Picture 9" descr="Imagen relacionada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69" y="1764035"/>
            <a:ext cx="853453" cy="8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n 4"/>
          <p:cNvPicPr>
            <a:picLocks noChangeAspect="1"/>
          </p:cNvPicPr>
          <p:nvPr/>
        </p:nvPicPr>
        <p:blipFill>
          <a:blip r:embed="rId1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224" y="4293096"/>
            <a:ext cx="1027335" cy="704241"/>
          </a:xfrm>
          <a:prstGeom prst="rect">
            <a:avLst/>
          </a:prstGeom>
        </p:spPr>
      </p:pic>
      <p:grpSp>
        <p:nvGrpSpPr>
          <p:cNvPr id="50" name="49 Grupo"/>
          <p:cNvGrpSpPr/>
          <p:nvPr/>
        </p:nvGrpSpPr>
        <p:grpSpPr>
          <a:xfrm>
            <a:off x="807148" y="1883817"/>
            <a:ext cx="4311268" cy="3213875"/>
            <a:chOff x="1082433" y="1040512"/>
            <a:chExt cx="7254943" cy="5092919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717" r="57808" b="37214"/>
            <a:stretch/>
          </p:blipFill>
          <p:spPr bwMode="auto">
            <a:xfrm>
              <a:off x="1082433" y="1040512"/>
              <a:ext cx="3307539" cy="2316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Imagen 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" t="22582" r="58523" b="41090"/>
            <a:stretch/>
          </p:blipFill>
          <p:spPr>
            <a:xfrm>
              <a:off x="4880992" y="1040512"/>
              <a:ext cx="3456384" cy="2316480"/>
            </a:xfrm>
            <a:prstGeom prst="rect">
              <a:avLst/>
            </a:prstGeom>
          </p:spPr>
        </p:pic>
        <p:pic>
          <p:nvPicPr>
            <p:cNvPr id="53" name="Imagen 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" t="20309" r="56696" b="40137"/>
            <a:stretch/>
          </p:blipFill>
          <p:spPr>
            <a:xfrm>
              <a:off x="4870604" y="3817952"/>
              <a:ext cx="3466772" cy="2315479"/>
            </a:xfrm>
            <a:prstGeom prst="rect">
              <a:avLst/>
            </a:prstGeom>
          </p:spPr>
        </p:pic>
        <p:pic>
          <p:nvPicPr>
            <p:cNvPr id="54" name="Imagen 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" t="19744" r="56659" b="42143"/>
            <a:stretch/>
          </p:blipFill>
          <p:spPr>
            <a:xfrm>
              <a:off x="1082433" y="3817952"/>
              <a:ext cx="3307539" cy="2315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2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38 Imagen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3" y="1340768"/>
            <a:ext cx="2929255" cy="425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40832" y="2523838"/>
            <a:ext cx="431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>
                <a:cs typeface="Arial" pitchFamily="34" charset="0"/>
              </a:rPr>
              <a:t>Muchas Gracias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-171400"/>
            <a:ext cx="4381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456381" y="3193812"/>
            <a:ext cx="5241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latin typeface="Trebuchet MS" panose="020B0603020202020204" pitchFamily="34" charset="0"/>
              </a:rPr>
              <a:t>Dirección Nacional de Prospectiva y Estudios Estratégicos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Trebuchet MS" panose="020B0603020202020204" pitchFamily="34" charset="0"/>
              </a:rPr>
              <a:t>CEPLAN</a:t>
            </a:r>
          </a:p>
        </p:txBody>
      </p:sp>
      <p:sp>
        <p:nvSpPr>
          <p:cNvPr id="7" name="4 Rectángulo"/>
          <p:cNvSpPr/>
          <p:nvPr/>
        </p:nvSpPr>
        <p:spPr>
          <a:xfrm>
            <a:off x="6249144" y="1412776"/>
            <a:ext cx="3656855" cy="501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600" b="1" i="1" dirty="0" smtClean="0">
                <a:solidFill>
                  <a:schemeClr val="bg1"/>
                </a:solidFill>
                <a:latin typeface="Arial" pitchFamily="34" charset="0"/>
              </a:rPr>
              <a:t>CAJAMARCA, noviembre de 2017      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3994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3</a:t>
            </a:fld>
            <a:endParaRPr lang="es-PE"/>
          </a:p>
        </p:txBody>
      </p:sp>
      <p:pic>
        <p:nvPicPr>
          <p:cNvPr id="2053" name="Picture 5" descr="Resultado de imagen para icon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2257129"/>
            <a:ext cx="2520279" cy="252028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7056" y="1772816"/>
            <a:ext cx="2562679" cy="32590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3272" y="116632"/>
            <a:ext cx="6696744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>
                <a:latin typeface="Cambria" panose="02040503050406030204" pitchFamily="18" charset="0"/>
              </a:rPr>
              <a:t>Dinámica 1</a:t>
            </a:r>
            <a:endParaRPr lang="es-ES" sz="2300" b="1" dirty="0">
              <a:latin typeface="Cambria" panose="02040503050406030204" pitchFamily="18" charset="0"/>
            </a:endParaRPr>
          </a:p>
        </p:txBody>
      </p:sp>
      <p:cxnSp>
        <p:nvCxnSpPr>
          <p:cNvPr id="11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114" y="1667764"/>
            <a:ext cx="1858086" cy="980207"/>
          </a:xfrm>
          <a:prstGeom prst="rect">
            <a:avLst/>
          </a:prstGeom>
          <a:noFill/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4</a:t>
            </a:fld>
            <a:endParaRPr lang="es-PE" dirty="0"/>
          </a:p>
        </p:txBody>
      </p:sp>
      <p:pic>
        <p:nvPicPr>
          <p:cNvPr id="9" name="Picture 9" descr="Imagen relacionad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0" y="4354790"/>
            <a:ext cx="710460" cy="7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esultado de imagen para icono peru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3" y="5605514"/>
            <a:ext cx="706400" cy="7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7" y="3160993"/>
            <a:ext cx="719624" cy="7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28464" y="116632"/>
            <a:ext cx="9329301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>
                <a:latin typeface="Cambria" panose="02040503050406030204" pitchFamily="18" charset="0"/>
              </a:rPr>
              <a:t>¿Qué </a:t>
            </a:r>
            <a:r>
              <a:rPr lang="es-PE" sz="2300" b="1" dirty="0" smtClean="0">
                <a:latin typeface="Cambria" panose="02040503050406030204" pitchFamily="18" charset="0"/>
              </a:rPr>
              <a:t>es el CEPLAN?</a:t>
            </a:r>
            <a:endParaRPr lang="es-PE" sz="2300" b="1" dirty="0">
              <a:latin typeface="Cambria" panose="02040503050406030204" pitchFamily="18" charset="0"/>
            </a:endParaRPr>
          </a:p>
        </p:txBody>
      </p:sp>
      <p:cxnSp>
        <p:nvCxnSpPr>
          <p:cNvPr id="18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 Rectángulo"/>
          <p:cNvSpPr/>
          <p:nvPr/>
        </p:nvSpPr>
        <p:spPr>
          <a:xfrm>
            <a:off x="203702" y="764704"/>
            <a:ext cx="9254063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2400" kern="0" dirty="0" smtClean="0"/>
              <a:t>Es </a:t>
            </a:r>
            <a:r>
              <a:rPr lang="es-PE" sz="2400" kern="0" dirty="0"/>
              <a:t>el </a:t>
            </a:r>
            <a:r>
              <a:rPr lang="es-PE" sz="2800" b="1" kern="0" dirty="0">
                <a:solidFill>
                  <a:srgbClr val="0070C0"/>
                </a:solidFill>
              </a:rPr>
              <a:t>ente rector </a:t>
            </a:r>
            <a:r>
              <a:rPr lang="es-PE" sz="2400" kern="0" dirty="0" smtClean="0"/>
              <a:t>del Sistema Nacional de Planificación </a:t>
            </a:r>
            <a:r>
              <a:rPr lang="es-PE" sz="2400" kern="0" dirty="0"/>
              <a:t>en el </a:t>
            </a:r>
            <a:r>
              <a:rPr lang="es-PE" sz="2400" kern="0" dirty="0" smtClean="0"/>
              <a:t>Perú.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Creada en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el </a:t>
            </a:r>
            <a:r>
              <a:rPr lang="es-ES" sz="2400" b="1" dirty="0" smtClean="0">
                <a:solidFill>
                  <a:srgbClr val="0070C0"/>
                </a:solidFill>
              </a:rPr>
              <a:t>2008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está adscrita a la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PCM.</a:t>
            </a:r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s-PE" sz="2400" kern="0" dirty="0"/>
          </a:p>
        </p:txBody>
      </p:sp>
      <p:sp>
        <p:nvSpPr>
          <p:cNvPr id="26" name="11 CuadroTexto"/>
          <p:cNvSpPr txBox="1"/>
          <p:nvPr/>
        </p:nvSpPr>
        <p:spPr>
          <a:xfrm>
            <a:off x="1128894" y="2998316"/>
            <a:ext cx="8216534" cy="119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buClr>
                <a:srgbClr val="0070C0"/>
              </a:buClr>
              <a:defRPr/>
            </a:pPr>
            <a:r>
              <a:rPr lang="es-PE" sz="2300" dirty="0" smtClean="0">
                <a:solidFill>
                  <a:schemeClr val="tx2">
                    <a:lumMod val="50000"/>
                  </a:schemeClr>
                </a:solidFill>
              </a:rPr>
              <a:t>Conduce </a:t>
            </a:r>
            <a:r>
              <a:rPr lang="es-PE" sz="2300" dirty="0">
                <a:solidFill>
                  <a:schemeClr val="tx2">
                    <a:lumMod val="50000"/>
                  </a:schemeClr>
                </a:solidFill>
              </a:rPr>
              <a:t>el proceso de formulación y difusión de una </a:t>
            </a:r>
            <a:r>
              <a:rPr lang="es-PE" sz="2700" b="1" dirty="0">
                <a:solidFill>
                  <a:srgbClr val="0070C0"/>
                </a:solidFill>
              </a:rPr>
              <a:t>visión compartida y concertada</a:t>
            </a:r>
            <a:r>
              <a:rPr lang="es-PE" sz="2800" b="1" dirty="0">
                <a:solidFill>
                  <a:srgbClr val="0070C0"/>
                </a:solidFill>
              </a:rPr>
              <a:t> </a:t>
            </a:r>
            <a:r>
              <a:rPr lang="es-PE" sz="2300" dirty="0">
                <a:solidFill>
                  <a:schemeClr val="tx2">
                    <a:lumMod val="50000"/>
                  </a:schemeClr>
                </a:solidFill>
              </a:rPr>
              <a:t>de futuro del </a:t>
            </a:r>
            <a:r>
              <a:rPr lang="es-PE" sz="2300" dirty="0" smtClean="0">
                <a:solidFill>
                  <a:schemeClr val="tx2">
                    <a:lumMod val="50000"/>
                  </a:schemeClr>
                </a:solidFill>
              </a:rPr>
              <a:t>país</a:t>
            </a:r>
            <a:r>
              <a:rPr lang="es-ES" sz="23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>
              <a:spcBef>
                <a:spcPts val="100"/>
              </a:spcBef>
              <a:buClr>
                <a:srgbClr val="0070C0"/>
              </a:buClr>
              <a:defRPr/>
            </a:pPr>
            <a:endParaRPr lang="es-ES" sz="1600" b="1" dirty="0"/>
          </a:p>
        </p:txBody>
      </p:sp>
      <p:sp>
        <p:nvSpPr>
          <p:cNvPr id="14" name="8 CuadroTexto"/>
          <p:cNvSpPr txBox="1"/>
          <p:nvPr/>
        </p:nvSpPr>
        <p:spPr>
          <a:xfrm>
            <a:off x="327081" y="2291100"/>
            <a:ext cx="16235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b="1" dirty="0">
                <a:latin typeface="Cambria" panose="02040503050406030204" pitchFamily="18" charset="0"/>
              </a:rPr>
              <a:t>Funciones</a:t>
            </a:r>
          </a:p>
        </p:txBody>
      </p:sp>
      <p:cxnSp>
        <p:nvCxnSpPr>
          <p:cNvPr id="15" name="12 Conector recto"/>
          <p:cNvCxnSpPr/>
          <p:nvPr/>
        </p:nvCxnSpPr>
        <p:spPr>
          <a:xfrm>
            <a:off x="317168" y="2780928"/>
            <a:ext cx="17370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1 CuadroTexto"/>
          <p:cNvSpPr txBox="1"/>
          <p:nvPr/>
        </p:nvSpPr>
        <p:spPr>
          <a:xfrm>
            <a:off x="2720753" y="5320079"/>
            <a:ext cx="655575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buClr>
                <a:srgbClr val="0070C0"/>
              </a:buClr>
              <a:defRPr/>
            </a:pPr>
            <a:r>
              <a:rPr lang="es-PE" sz="2300" dirty="0" smtClean="0">
                <a:solidFill>
                  <a:schemeClr val="tx2">
                    <a:lumMod val="50000"/>
                  </a:schemeClr>
                </a:solidFill>
              </a:rPr>
              <a:t>Asesorar </a:t>
            </a:r>
            <a:r>
              <a:rPr lang="es-PE" sz="2300" dirty="0">
                <a:solidFill>
                  <a:schemeClr val="tx2">
                    <a:lumMod val="50000"/>
                  </a:schemeClr>
                </a:solidFill>
              </a:rPr>
              <a:t>a las entidades del Estado en la formulación, el seguimiento y la evaluación de </a:t>
            </a:r>
            <a:r>
              <a:rPr lang="es-PE" sz="2700" b="1" dirty="0">
                <a:solidFill>
                  <a:srgbClr val="0070C0"/>
                </a:solidFill>
              </a:rPr>
              <a:t>políticas y planes estratégicos de desarrollos</a:t>
            </a:r>
            <a:r>
              <a:rPr lang="es-PE" sz="2700" dirty="0">
                <a:solidFill>
                  <a:srgbClr val="0070C0"/>
                </a:solidFill>
              </a:rPr>
              <a:t>.</a:t>
            </a:r>
            <a:endParaRPr lang="es-ES" sz="2700" dirty="0">
              <a:solidFill>
                <a:srgbClr val="0070C0"/>
              </a:solidFill>
            </a:endParaRPr>
          </a:p>
        </p:txBody>
      </p:sp>
      <p:sp>
        <p:nvSpPr>
          <p:cNvPr id="21" name="11 CuadroTexto"/>
          <p:cNvSpPr txBox="1"/>
          <p:nvPr/>
        </p:nvSpPr>
        <p:spPr>
          <a:xfrm>
            <a:off x="1950656" y="4196080"/>
            <a:ext cx="7325848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buClr>
                <a:srgbClr val="0070C0"/>
              </a:buClr>
              <a:defRPr/>
            </a:pPr>
            <a:r>
              <a:rPr lang="es-PE" sz="2300" dirty="0" smtClean="0">
                <a:solidFill>
                  <a:schemeClr val="tx2">
                    <a:lumMod val="50000"/>
                  </a:schemeClr>
                </a:solidFill>
              </a:rPr>
              <a:t>Elabora </a:t>
            </a:r>
            <a:r>
              <a:rPr lang="es-PE" sz="2300" dirty="0">
                <a:solidFill>
                  <a:schemeClr val="tx2">
                    <a:lumMod val="50000"/>
                  </a:schemeClr>
                </a:solidFill>
              </a:rPr>
              <a:t>y presenta el </a:t>
            </a:r>
            <a:r>
              <a:rPr lang="es-PE" sz="2700" b="1" dirty="0">
                <a:solidFill>
                  <a:srgbClr val="0070C0"/>
                </a:solidFill>
              </a:rPr>
              <a:t>Plan Estratégico de Desarrollo Nacional</a:t>
            </a:r>
            <a:r>
              <a:rPr lang="es-PE" sz="2700" dirty="0">
                <a:solidFill>
                  <a:srgbClr val="0070C0"/>
                </a:solidFill>
              </a:rPr>
              <a:t>.</a:t>
            </a:r>
          </a:p>
          <a:p>
            <a:pPr marL="288000" indent="-288000" algn="just">
              <a:spcBef>
                <a:spcPts val="1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s-E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2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adroTexto 58"/>
          <p:cNvSpPr txBox="1"/>
          <p:nvPr/>
        </p:nvSpPr>
        <p:spPr>
          <a:xfrm>
            <a:off x="243272" y="116632"/>
            <a:ext cx="8166112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 smtClean="0">
                <a:latin typeface="Cambria" panose="02040503050406030204" pitchFamily="18" charset="0"/>
              </a:rPr>
              <a:t>Articulación de políticas </a:t>
            </a:r>
            <a:r>
              <a:rPr lang="es-PE" sz="2300" b="1" dirty="0">
                <a:latin typeface="Cambria" panose="02040503050406030204" pitchFamily="18" charset="0"/>
              </a:rPr>
              <a:t>y planes</a:t>
            </a:r>
          </a:p>
        </p:txBody>
      </p:sp>
      <p:cxnSp>
        <p:nvCxnSpPr>
          <p:cNvPr id="60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/>
          <a:stretch/>
        </p:blipFill>
        <p:spPr>
          <a:xfrm>
            <a:off x="1208584" y="778922"/>
            <a:ext cx="8052663" cy="5674414"/>
          </a:xfrm>
          <a:prstGeom prst="rect">
            <a:avLst/>
          </a:prstGeom>
        </p:spPr>
      </p:pic>
      <p:sp>
        <p:nvSpPr>
          <p:cNvPr id="65" name="64 Rectángulo"/>
          <p:cNvSpPr/>
          <p:nvPr/>
        </p:nvSpPr>
        <p:spPr>
          <a:xfrm>
            <a:off x="193601" y="6392646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Fuente: Articulación de políticas </a:t>
            </a:r>
            <a:r>
              <a:rPr lang="es-PE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y planes en el SINAPLAN, Directiva N° 001 -</a:t>
            </a:r>
            <a:r>
              <a:rPr lang="es-PE" sz="1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2017-CEPLAN/PCD.</a:t>
            </a:r>
            <a:endParaRPr lang="es-PE" sz="1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685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725590" y="872716"/>
            <a:ext cx="3979938" cy="1098741"/>
          </a:xfrm>
          <a:prstGeom prst="roundRect">
            <a:avLst/>
          </a:prstGeom>
          <a:ln>
            <a:solidFill>
              <a:srgbClr val="AA394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Se busca comprender cómo viven las personas en sus territorios, sus medios de vida y su nivel de </a:t>
            </a:r>
            <a:r>
              <a:rPr lang="es-PE" dirty="0" smtClean="0"/>
              <a:t>bienestar.</a:t>
            </a:r>
            <a:endParaRPr lang="es-PE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5755460" y="2295039"/>
            <a:ext cx="3950068" cy="1098741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Se identifican las aspiraciones de las personas, se realiza el análisis de futuro y se define la imagen del territorio deseado.</a:t>
            </a:r>
          </a:p>
        </p:txBody>
      </p:sp>
      <p:sp>
        <p:nvSpPr>
          <p:cNvPr id="60" name="59 Rectángulo redondeado"/>
          <p:cNvSpPr/>
          <p:nvPr/>
        </p:nvSpPr>
        <p:spPr>
          <a:xfrm>
            <a:off x="5785006" y="3770419"/>
            <a:ext cx="3920522" cy="10987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Se definen las políticas públicas orientadas a alcanzar la imagen del territorio deseado, a través de objetivos prioritarios y lineamientos.</a:t>
            </a:r>
          </a:p>
        </p:txBody>
      </p:sp>
      <p:sp>
        <p:nvSpPr>
          <p:cNvPr id="61" name="60 Rectángulo redondeado"/>
          <p:cNvSpPr/>
          <p:nvPr/>
        </p:nvSpPr>
        <p:spPr>
          <a:xfrm>
            <a:off x="5785006" y="5229200"/>
            <a:ext cx="3920522" cy="10987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Se recoge y analiza información de los indicadores definidos en los planes para verificar el avance hacia el logro de la imagen del territorio deseado.</a:t>
            </a:r>
          </a:p>
        </p:txBody>
      </p:sp>
      <p:sp>
        <p:nvSpPr>
          <p:cNvPr id="6" name="5 Elipse"/>
          <p:cNvSpPr/>
          <p:nvPr/>
        </p:nvSpPr>
        <p:spPr>
          <a:xfrm>
            <a:off x="5313040" y="1151396"/>
            <a:ext cx="556566" cy="504056"/>
          </a:xfrm>
          <a:prstGeom prst="ellipse">
            <a:avLst/>
          </a:prstGeom>
          <a:ln>
            <a:solidFill>
              <a:srgbClr val="AA394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1</a:t>
            </a:r>
          </a:p>
        </p:txBody>
      </p:sp>
      <p:sp>
        <p:nvSpPr>
          <p:cNvPr id="62" name="61 Elipse"/>
          <p:cNvSpPr/>
          <p:nvPr/>
        </p:nvSpPr>
        <p:spPr>
          <a:xfrm>
            <a:off x="5332538" y="2592381"/>
            <a:ext cx="556566" cy="504056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2</a:t>
            </a:r>
          </a:p>
        </p:txBody>
      </p:sp>
      <p:sp>
        <p:nvSpPr>
          <p:cNvPr id="63" name="62 Elipse"/>
          <p:cNvSpPr/>
          <p:nvPr/>
        </p:nvSpPr>
        <p:spPr>
          <a:xfrm>
            <a:off x="5387469" y="4067761"/>
            <a:ext cx="55656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3</a:t>
            </a:r>
          </a:p>
        </p:txBody>
      </p:sp>
      <p:sp>
        <p:nvSpPr>
          <p:cNvPr id="64" name="63 Elipse"/>
          <p:cNvSpPr/>
          <p:nvPr/>
        </p:nvSpPr>
        <p:spPr>
          <a:xfrm>
            <a:off x="5387469" y="5526542"/>
            <a:ext cx="556566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/>
              <a:t>4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6</a:t>
            </a:fld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7" t="1176" r="19121" b="9412"/>
          <a:stretch/>
        </p:blipFill>
        <p:spPr>
          <a:xfrm>
            <a:off x="-72008" y="980728"/>
            <a:ext cx="5385048" cy="547260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6456" y="116632"/>
            <a:ext cx="9064373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>
                <a:latin typeface="Cambria" panose="02040503050406030204" pitchFamily="18" charset="0"/>
              </a:rPr>
              <a:t>Ciclo de planeamiento estratégico para la mejora continua</a:t>
            </a:r>
          </a:p>
        </p:txBody>
      </p:sp>
      <p:cxnSp>
        <p:nvCxnSpPr>
          <p:cNvPr id="15" name="12 Conector recto"/>
          <p:cNvCxnSpPr/>
          <p:nvPr/>
        </p:nvCxnSpPr>
        <p:spPr>
          <a:xfrm flipV="1">
            <a:off x="203703" y="562898"/>
            <a:ext cx="7989657" cy="153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74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8540" y="54754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2599" y="1179945"/>
            <a:ext cx="7147760" cy="567259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46 Rectángulo redondeado"/>
          <p:cNvSpPr/>
          <p:nvPr/>
        </p:nvSpPr>
        <p:spPr>
          <a:xfrm>
            <a:off x="329059" y="3196169"/>
            <a:ext cx="2143125" cy="4587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/>
              <a:t>Conocimiento integral de la realidad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329059" y="3726394"/>
            <a:ext cx="2175669" cy="2278087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/>
          </a:p>
        </p:txBody>
      </p:sp>
      <p:sp>
        <p:nvSpPr>
          <p:cNvPr id="49" name="48 Rectángulo"/>
          <p:cNvSpPr/>
          <p:nvPr/>
        </p:nvSpPr>
        <p:spPr>
          <a:xfrm>
            <a:off x="454472" y="4004207"/>
            <a:ext cx="1854200" cy="45878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Caracterización del territorio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457647" y="4624919"/>
            <a:ext cx="1854200" cy="458788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Diagnóstico de variables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457647" y="5272619"/>
            <a:ext cx="1854200" cy="460375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Imagen del territorio actual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81" y="1674443"/>
            <a:ext cx="2759799" cy="38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13281" y="5627018"/>
            <a:ext cx="2759799" cy="116955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400" dirty="0"/>
              <a:t>Permite </a:t>
            </a:r>
            <a:r>
              <a:rPr lang="es-PE" sz="1400" b="1" dirty="0">
                <a:solidFill>
                  <a:schemeClr val="accent6">
                    <a:lumMod val="50000"/>
                  </a:schemeClr>
                </a:solidFill>
              </a:rPr>
              <a:t>reconocer los aspectos más relevantes</a:t>
            </a:r>
            <a:r>
              <a:rPr lang="es-PE" sz="1400" dirty="0"/>
              <a:t> del territorio, que se presentan a través de una descripción y representación cartográfica.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781012" y="1337372"/>
            <a:ext cx="3024336" cy="2668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Descripción del territorio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6393160" y="1337372"/>
            <a:ext cx="3024336" cy="2668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Diagnóstico </a:t>
            </a:r>
          </a:p>
        </p:txBody>
      </p:sp>
      <p:sp>
        <p:nvSpPr>
          <p:cNvPr id="19" name="1 CuadroTexto"/>
          <p:cNvSpPr txBox="1"/>
          <p:nvPr/>
        </p:nvSpPr>
        <p:spPr>
          <a:xfrm>
            <a:off x="5865668" y="5502806"/>
            <a:ext cx="3656524" cy="116955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2">
                    <a:lumMod val="50000"/>
                  </a:schemeClr>
                </a:solidFill>
              </a:rPr>
              <a:t>Se busca comprender cómo viven las personas en sus territorios, sus medios de vida y su nivel de bienestar, mediante la caracterización y el diagnóstico de variables que definen su situación actual.</a:t>
            </a:r>
            <a:endParaRPr lang="es-PE" sz="1400" dirty="0"/>
          </a:p>
        </p:txBody>
      </p:sp>
      <p:sp>
        <p:nvSpPr>
          <p:cNvPr id="5" name="4 Llamada de flecha hacia abajo"/>
          <p:cNvSpPr/>
          <p:nvPr/>
        </p:nvSpPr>
        <p:spPr>
          <a:xfrm>
            <a:off x="333640" y="1395969"/>
            <a:ext cx="2138544" cy="1656184"/>
          </a:xfrm>
          <a:prstGeom prst="downArrowCallout">
            <a:avLst>
              <a:gd name="adj1" fmla="val 23813"/>
              <a:gd name="adj2" fmla="val 25000"/>
              <a:gd name="adj3" fmla="val 12539"/>
              <a:gd name="adj4" fmla="val 76844"/>
            </a:avLst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i="1" dirty="0">
                <a:solidFill>
                  <a:srgbClr val="111215"/>
                </a:solidFill>
              </a:rPr>
              <a:t>Inicia con el análisis de los reportes de seguimiento y evaluación de planes y políticas.</a:t>
            </a:r>
          </a:p>
        </p:txBody>
      </p:sp>
      <p:sp>
        <p:nvSpPr>
          <p:cNvPr id="23" name="24 Rectángulo"/>
          <p:cNvSpPr/>
          <p:nvPr/>
        </p:nvSpPr>
        <p:spPr>
          <a:xfrm>
            <a:off x="5758341" y="2462793"/>
            <a:ext cx="1881485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500" dirty="0"/>
              <a:t>Se relevan los problemas, las necesidades y </a:t>
            </a:r>
            <a:r>
              <a:rPr lang="es-PE" sz="1600" b="1" dirty="0">
                <a:solidFill>
                  <a:schemeClr val="accent6">
                    <a:lumMod val="50000"/>
                  </a:schemeClr>
                </a:solidFill>
              </a:rPr>
              <a:t>las prioridades</a:t>
            </a:r>
            <a:r>
              <a:rPr lang="es-PE" sz="1500" dirty="0"/>
              <a:t> de la población; las </a:t>
            </a:r>
            <a:r>
              <a:rPr lang="es-PE" sz="1600" b="1" dirty="0">
                <a:solidFill>
                  <a:schemeClr val="accent6">
                    <a:lumMod val="50000"/>
                  </a:schemeClr>
                </a:solidFill>
              </a:rPr>
              <a:t>brechas de infraestructura y de acceso a servicios</a:t>
            </a:r>
            <a:r>
              <a:rPr lang="es-PE" sz="1500" dirty="0"/>
              <a:t> públicos de calidad. </a:t>
            </a:r>
          </a:p>
        </p:txBody>
      </p:sp>
      <p:graphicFrame>
        <p:nvGraphicFramePr>
          <p:cNvPr id="24" name="6 Diagrama"/>
          <p:cNvGraphicFramePr/>
          <p:nvPr>
            <p:extLst>
              <p:ext uri="{D42A27DB-BD31-4B8C-83A1-F6EECF244321}">
                <p14:modId xmlns:p14="http://schemas.microsoft.com/office/powerpoint/2010/main" val="3466748887"/>
              </p:ext>
            </p:extLst>
          </p:nvPr>
        </p:nvGraphicFramePr>
        <p:xfrm>
          <a:off x="7639825" y="2460059"/>
          <a:ext cx="2088233" cy="229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37 Rectángulo"/>
          <p:cNvSpPr/>
          <p:nvPr/>
        </p:nvSpPr>
        <p:spPr>
          <a:xfrm>
            <a:off x="909098" y="695303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43272" y="116632"/>
            <a:ext cx="6696744" cy="4462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300" b="1" dirty="0">
                <a:latin typeface="Cambria" panose="02040503050406030204" pitchFamily="18" charset="0"/>
              </a:rPr>
              <a:t>Fase 1. </a:t>
            </a:r>
            <a:r>
              <a:rPr lang="es-PE" sz="2300" b="1" dirty="0" smtClean="0">
                <a:latin typeface="Cambria" panose="02040503050406030204" pitchFamily="18" charset="0"/>
              </a:rPr>
              <a:t>¿Como estamos?</a:t>
            </a:r>
            <a:endParaRPr lang="es-PE" sz="2300" b="1" dirty="0">
              <a:latin typeface="Cambria" panose="02040503050406030204" pitchFamily="18" charset="0"/>
            </a:endParaRPr>
          </a:p>
        </p:txBody>
      </p:sp>
      <p:cxnSp>
        <p:nvCxnSpPr>
          <p:cNvPr id="27" name="12 Conector recto"/>
          <p:cNvCxnSpPr/>
          <p:nvPr/>
        </p:nvCxnSpPr>
        <p:spPr>
          <a:xfrm>
            <a:off x="203703" y="578297"/>
            <a:ext cx="62090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29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76736" y="980728"/>
            <a:ext cx="7147760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Rectángulo redondeado"/>
          <p:cNvSpPr/>
          <p:nvPr/>
        </p:nvSpPr>
        <p:spPr>
          <a:xfrm>
            <a:off x="282228" y="2060848"/>
            <a:ext cx="2143125" cy="4587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1400" b="1" dirty="0" smtClean="0"/>
              <a:t>El futuro deseado</a:t>
            </a:r>
            <a:endParaRPr lang="es-PE" sz="1400" b="1" dirty="0"/>
          </a:p>
        </p:txBody>
      </p:sp>
      <p:sp>
        <p:nvSpPr>
          <p:cNvPr id="48" name="47 Rectángulo"/>
          <p:cNvSpPr/>
          <p:nvPr/>
        </p:nvSpPr>
        <p:spPr>
          <a:xfrm>
            <a:off x="282228" y="2591073"/>
            <a:ext cx="2143125" cy="2278087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49" name="48 Rectángulo"/>
          <p:cNvSpPr/>
          <p:nvPr/>
        </p:nvSpPr>
        <p:spPr>
          <a:xfrm>
            <a:off x="407641" y="2868886"/>
            <a:ext cx="1854200" cy="45878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Aspiraciones de las personas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410816" y="3489598"/>
            <a:ext cx="1854200" cy="45878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63529"/>
                  <a:invGamma/>
                </a:srgb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Análisis de futuro</a:t>
            </a:r>
            <a:endParaRPr lang="es-PE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410816" y="4137298"/>
            <a:ext cx="1854200" cy="4603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63529"/>
                  <a:invGamma/>
                </a:srgb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Imagen del territorio deseado</a:t>
            </a:r>
          </a:p>
        </p:txBody>
      </p:sp>
      <p:sp>
        <p:nvSpPr>
          <p:cNvPr id="21" name="13 CuadroTexto"/>
          <p:cNvSpPr txBox="1"/>
          <p:nvPr/>
        </p:nvSpPr>
        <p:spPr>
          <a:xfrm>
            <a:off x="272483" y="87019"/>
            <a:ext cx="37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400" b="1">
                <a:latin typeface="Cambria" panose="02040503050406030204" pitchFamily="18" charset="0"/>
              </a:defRPr>
            </a:lvl1pPr>
          </a:lstStyle>
          <a:p>
            <a:r>
              <a:rPr lang="es-PE" dirty="0" smtClean="0"/>
              <a:t>Fase 2:  El futuro deseado</a:t>
            </a:r>
            <a:endParaRPr lang="es-PE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249572" y="620688"/>
            <a:ext cx="93839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Triángulo isósceles"/>
          <p:cNvSpPr/>
          <p:nvPr/>
        </p:nvSpPr>
        <p:spPr>
          <a:xfrm rot="16200000" flipV="1">
            <a:off x="2213422" y="3031307"/>
            <a:ext cx="350837" cy="138113"/>
          </a:xfrm>
          <a:prstGeom prst="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9" t="20597" r="33813" b="12592"/>
          <a:stretch/>
        </p:blipFill>
        <p:spPr bwMode="auto">
          <a:xfrm>
            <a:off x="2720752" y="1340769"/>
            <a:ext cx="3379199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t="19730" r="35680" b="13049"/>
          <a:stretch/>
        </p:blipFill>
        <p:spPr bwMode="auto">
          <a:xfrm>
            <a:off x="6105128" y="1081039"/>
            <a:ext cx="3555202" cy="48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71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05267" y="843805"/>
            <a:ext cx="7147760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46 Rectángulo redondeado"/>
          <p:cNvSpPr/>
          <p:nvPr/>
        </p:nvSpPr>
        <p:spPr>
          <a:xfrm>
            <a:off x="282228" y="2060848"/>
            <a:ext cx="2143125" cy="4587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1400" b="1" dirty="0" smtClean="0"/>
              <a:t>El futuro deseado</a:t>
            </a:r>
            <a:endParaRPr lang="es-PE" sz="1400" b="1" dirty="0"/>
          </a:p>
        </p:txBody>
      </p:sp>
      <p:sp>
        <p:nvSpPr>
          <p:cNvPr id="48" name="47 Rectángulo"/>
          <p:cNvSpPr/>
          <p:nvPr/>
        </p:nvSpPr>
        <p:spPr>
          <a:xfrm>
            <a:off x="282228" y="2591073"/>
            <a:ext cx="2143125" cy="2278087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49" name="48 Rectángulo"/>
          <p:cNvSpPr/>
          <p:nvPr/>
        </p:nvSpPr>
        <p:spPr>
          <a:xfrm>
            <a:off x="407641" y="2868886"/>
            <a:ext cx="1854200" cy="458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63529"/>
                  <a:invGamma/>
                </a:srgb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Aspiraciones de las personas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410816" y="3489598"/>
            <a:ext cx="1854200" cy="45878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Análisis de futuro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410816" y="4137298"/>
            <a:ext cx="1854200" cy="4603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6000" tIns="90000" rIns="126000" bIns="9000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9F9F9F"/>
              </a:buClr>
              <a:buSzPts val="1600"/>
            </a:pPr>
            <a:r>
              <a:rPr lang="es-PE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Imagen del territorio deseado</a:t>
            </a:r>
          </a:p>
        </p:txBody>
      </p:sp>
      <p:sp>
        <p:nvSpPr>
          <p:cNvPr id="21" name="13 CuadroTexto"/>
          <p:cNvSpPr txBox="1"/>
          <p:nvPr/>
        </p:nvSpPr>
        <p:spPr>
          <a:xfrm>
            <a:off x="272483" y="87019"/>
            <a:ext cx="4640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400" b="1">
                <a:latin typeface="Cambria" panose="020405030504060302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 smtClean="0"/>
              <a:t>Fase 2: ¿</a:t>
            </a:r>
            <a:r>
              <a:rPr lang="es-PE" dirty="0"/>
              <a:t>Cómo queremos estar?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249572" y="620688"/>
            <a:ext cx="93839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Triángulo isósceles"/>
          <p:cNvSpPr/>
          <p:nvPr/>
        </p:nvSpPr>
        <p:spPr>
          <a:xfrm rot="16200000" flipV="1">
            <a:off x="2180878" y="4298428"/>
            <a:ext cx="350837" cy="138113"/>
          </a:xfrm>
          <a:prstGeom prst="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777234" y="1320145"/>
            <a:ext cx="3502010" cy="3260983"/>
            <a:chOff x="2984591" y="1536169"/>
            <a:chExt cx="3502010" cy="3260983"/>
          </a:xfrm>
        </p:grpSpPr>
        <p:cxnSp>
          <p:nvCxnSpPr>
            <p:cNvPr id="27" name="10 Conector recto de flecha"/>
            <p:cNvCxnSpPr/>
            <p:nvPr/>
          </p:nvCxnSpPr>
          <p:spPr>
            <a:xfrm flipV="1">
              <a:off x="3512840" y="3801449"/>
              <a:ext cx="672755" cy="2613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2 Rectángulo"/>
            <p:cNvSpPr/>
            <p:nvPr/>
          </p:nvSpPr>
          <p:spPr>
            <a:xfrm>
              <a:off x="5393419" y="2703051"/>
              <a:ext cx="8858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900" b="1" dirty="0" smtClean="0">
                  <a:solidFill>
                    <a:sysClr val="windowText" lastClr="000000"/>
                  </a:solidFill>
                </a:rPr>
                <a:t>Imagen del territorio deseado</a:t>
              </a:r>
              <a:endParaRPr lang="es-PE" sz="9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24 Rectángulo"/>
            <p:cNvSpPr/>
            <p:nvPr/>
          </p:nvSpPr>
          <p:spPr>
            <a:xfrm>
              <a:off x="3907065" y="3915086"/>
              <a:ext cx="8858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900" b="1" dirty="0">
                  <a:solidFill>
                    <a:sysClr val="windowText" lastClr="000000"/>
                  </a:solidFill>
                </a:rPr>
                <a:t>Situación</a:t>
              </a:r>
            </a:p>
            <a:p>
              <a:pPr algn="ctr"/>
              <a:r>
                <a:rPr lang="es-PE" sz="900" b="1" dirty="0" smtClean="0">
                  <a:solidFill>
                    <a:sysClr val="windowText" lastClr="000000"/>
                  </a:solidFill>
                </a:rPr>
                <a:t>actual</a:t>
              </a:r>
              <a:endParaRPr lang="es-PE" sz="9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25 Rectángulo"/>
            <p:cNvSpPr/>
            <p:nvPr/>
          </p:nvSpPr>
          <p:spPr>
            <a:xfrm>
              <a:off x="2984591" y="4302226"/>
              <a:ext cx="67627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900" b="1" dirty="0" smtClean="0">
                  <a:solidFill>
                    <a:sysClr val="windowText" lastClr="000000"/>
                  </a:solidFill>
                </a:rPr>
                <a:t>Situación histórica</a:t>
              </a:r>
              <a:endParaRPr lang="es-PE" sz="9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3172524" y="3967023"/>
              <a:ext cx="300410" cy="30041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7 Flecha cuádruple"/>
            <p:cNvSpPr/>
            <p:nvPr/>
          </p:nvSpPr>
          <p:spPr>
            <a:xfrm>
              <a:off x="3027577" y="1613695"/>
              <a:ext cx="3365583" cy="3119048"/>
            </a:xfrm>
            <a:prstGeom prst="quadArrow">
              <a:avLst>
                <a:gd name="adj1" fmla="val 823"/>
                <a:gd name="adj2" fmla="val 1562"/>
                <a:gd name="adj3" fmla="val 35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35 Elipse"/>
            <p:cNvSpPr/>
            <p:nvPr/>
          </p:nvSpPr>
          <p:spPr>
            <a:xfrm>
              <a:off x="4199773" y="3602862"/>
              <a:ext cx="300410" cy="3004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7" name="36 Elipse"/>
            <p:cNvSpPr/>
            <p:nvPr/>
          </p:nvSpPr>
          <p:spPr>
            <a:xfrm>
              <a:off x="5259501" y="3269686"/>
              <a:ext cx="300410" cy="30041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0" name="24 Rectángulo"/>
            <p:cNvSpPr/>
            <p:nvPr/>
          </p:nvSpPr>
          <p:spPr>
            <a:xfrm>
              <a:off x="4966793" y="3634177"/>
              <a:ext cx="8858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900" b="1" dirty="0" smtClean="0">
                  <a:solidFill>
                    <a:sysClr val="windowText" lastClr="000000"/>
                  </a:solidFill>
                </a:rPr>
                <a:t>Situación</a:t>
              </a:r>
              <a:endParaRPr lang="es-PE" sz="900" b="1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s-PE" sz="900" b="1" dirty="0" smtClean="0">
                  <a:solidFill>
                    <a:sysClr val="windowText" lastClr="000000"/>
                  </a:solidFill>
                </a:rPr>
                <a:t>tendencial</a:t>
              </a:r>
              <a:endParaRPr lang="es-PE" sz="9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3" name="10 Conector recto de flecha"/>
            <p:cNvCxnSpPr/>
            <p:nvPr/>
          </p:nvCxnSpPr>
          <p:spPr>
            <a:xfrm flipV="1">
              <a:off x="4565222" y="3439420"/>
              <a:ext cx="672755" cy="26135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43 Elipse"/>
            <p:cNvSpPr/>
            <p:nvPr/>
          </p:nvSpPr>
          <p:spPr>
            <a:xfrm>
              <a:off x="5602960" y="2277054"/>
              <a:ext cx="300410" cy="30041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45" name="10 Conector recto de flecha"/>
            <p:cNvCxnSpPr/>
            <p:nvPr/>
          </p:nvCxnSpPr>
          <p:spPr>
            <a:xfrm flipV="1">
              <a:off x="4542297" y="2570942"/>
              <a:ext cx="1060663" cy="1031921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4365668" y="15361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 smtClean="0"/>
                <a:t>+</a:t>
              </a:r>
              <a:endParaRPr lang="es-PE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6186519" y="31303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 smtClean="0"/>
                <a:t>+</a:t>
              </a:r>
              <a:endParaRPr lang="es-PE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3010473" y="312238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/>
                <a:t>-</a:t>
              </a: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4382591" y="44278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/>
                <a:t>-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5559911" y="1198791"/>
            <a:ext cx="4824536" cy="3238321"/>
            <a:chOff x="5601072" y="1362834"/>
            <a:chExt cx="4824536" cy="3238321"/>
          </a:xfrm>
        </p:grpSpPr>
        <p:sp>
          <p:nvSpPr>
            <p:cNvPr id="38" name="37 CuadroTexto"/>
            <p:cNvSpPr txBox="1"/>
            <p:nvPr/>
          </p:nvSpPr>
          <p:spPr>
            <a:xfrm>
              <a:off x="6737413" y="2189411"/>
              <a:ext cx="29870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 smtClean="0"/>
                <a:t>La imagen del territorio deseado representa una situación más favorable que la actual, factible de ser alcanzada en un periodo dado.</a:t>
              </a:r>
              <a:endParaRPr lang="es-PE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5601072" y="1362834"/>
              <a:ext cx="1944216" cy="21895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8800" dirty="0" smtClean="0"/>
                <a:t>“</a:t>
              </a:r>
              <a:endParaRPr lang="es-PE" sz="8800" dirty="0"/>
            </a:p>
          </p:txBody>
        </p:sp>
        <p:sp>
          <p:nvSpPr>
            <p:cNvPr id="56" name="55 Rectángulo"/>
            <p:cNvSpPr/>
            <p:nvPr/>
          </p:nvSpPr>
          <p:spPr>
            <a:xfrm rot="10800000">
              <a:off x="8481392" y="2411596"/>
              <a:ext cx="1944216" cy="21895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8800" dirty="0" smtClean="0"/>
                <a:t>“</a:t>
              </a:r>
              <a:endParaRPr lang="es-PE" sz="8800" dirty="0"/>
            </a:p>
          </p:txBody>
        </p:sp>
      </p:grpSp>
      <p:sp>
        <p:nvSpPr>
          <p:cNvPr id="39" name="38 CuadroTexto"/>
          <p:cNvSpPr txBox="1"/>
          <p:nvPr/>
        </p:nvSpPr>
        <p:spPr>
          <a:xfrm>
            <a:off x="892301" y="5979096"/>
            <a:ext cx="819885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visión concertada del país es la imagen del territorio deseado en el nivel nacional.</a:t>
            </a:r>
            <a:endParaRPr lang="es-PE" dirty="0"/>
          </a:p>
        </p:txBody>
      </p:sp>
      <p:grpSp>
        <p:nvGrpSpPr>
          <p:cNvPr id="33" name="32 Grupo"/>
          <p:cNvGrpSpPr/>
          <p:nvPr/>
        </p:nvGrpSpPr>
        <p:grpSpPr>
          <a:xfrm>
            <a:off x="2753112" y="4941168"/>
            <a:ext cx="6592376" cy="787639"/>
            <a:chOff x="2856139" y="5085184"/>
            <a:chExt cx="6592376" cy="787639"/>
          </a:xfrm>
        </p:grpSpPr>
        <p:sp>
          <p:nvSpPr>
            <p:cNvPr id="34" name="33 Rectángulo"/>
            <p:cNvSpPr/>
            <p:nvPr/>
          </p:nvSpPr>
          <p:spPr>
            <a:xfrm>
              <a:off x="6321152" y="5085597"/>
              <a:ext cx="1507463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Nuevo superciclo de </a:t>
              </a:r>
            </a:p>
            <a:p>
              <a:pPr algn="ctr"/>
              <a:r>
                <a:rPr lang="es-PE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materias primas</a:t>
              </a: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4774152" y="5104485"/>
              <a:ext cx="1512135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Ocurrencia de desastres naturales</a:t>
              </a: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7720323" y="5085184"/>
              <a:ext cx="1728192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Crecientes expectativas de la clase </a:t>
              </a:r>
              <a:r>
                <a:rPr lang="es-PE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media</a:t>
              </a:r>
            </a:p>
          </p:txBody>
        </p:sp>
        <p:pic>
          <p:nvPicPr>
            <p:cNvPr id="42" name="Picture 2" descr="C:\Users\jbossiob\AppData\Local\Temp\laptop-1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985" y="5515001"/>
              <a:ext cx="357822" cy="3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" descr="C:\Users\jbossiob\AppData\Local\Temp\pump-jack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1">
                  <a:lumMod val="50000"/>
                  <a:lumOff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857" y="5447442"/>
              <a:ext cx="357822" cy="3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:\Users\jbossiob\AppData\Local\Temp\volcano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530" y="5480948"/>
              <a:ext cx="360649" cy="36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" descr="C:\Users\jbossiob\AppData\Local\Temp\team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219" y="5447442"/>
              <a:ext cx="357822" cy="3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58 Rectángulo"/>
            <p:cNvSpPr/>
            <p:nvPr/>
          </p:nvSpPr>
          <p:spPr>
            <a:xfrm>
              <a:off x="2856139" y="5098732"/>
              <a:ext cx="1765965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Incremento de la tecnología </a:t>
              </a:r>
              <a:r>
                <a:rPr lang="es-PE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y </a:t>
              </a:r>
              <a:r>
                <a:rPr lang="es-PE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mecanización</a:t>
              </a:r>
              <a:endParaRPr lang="es-PE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60" name="59 Triángulo isósceles"/>
          <p:cNvSpPr/>
          <p:nvPr/>
        </p:nvSpPr>
        <p:spPr>
          <a:xfrm rot="16200000" flipV="1">
            <a:off x="2195164" y="3643382"/>
            <a:ext cx="350837" cy="138113"/>
          </a:xfrm>
          <a:prstGeom prst="triangl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36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21197</TotalTime>
  <Words>1184</Words>
  <Application>Microsoft Office PowerPoint</Application>
  <PresentationFormat>A4 (210 x 297 mm)</PresentationFormat>
  <Paragraphs>218</Paragraphs>
  <Slides>27</Slides>
  <Notes>19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Cambria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Luis Bossio</dc:creator>
  <cp:keywords>Presentación;Partidos Políticos</cp:keywords>
  <cp:lastModifiedBy>Julio Perez Coaguila</cp:lastModifiedBy>
  <cp:revision>683</cp:revision>
  <cp:lastPrinted>2017-11-13T19:35:55Z</cp:lastPrinted>
  <dcterms:created xsi:type="dcterms:W3CDTF">2015-11-11T15:02:04Z</dcterms:created>
  <dcterms:modified xsi:type="dcterms:W3CDTF">2017-11-13T19:35:57Z</dcterms:modified>
</cp:coreProperties>
</file>