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303" r:id="rId3"/>
    <p:sldId id="295" r:id="rId4"/>
    <p:sldId id="296" r:id="rId5"/>
    <p:sldId id="297" r:id="rId6"/>
    <p:sldId id="263" r:id="rId7"/>
    <p:sldId id="273" r:id="rId8"/>
    <p:sldId id="274" r:id="rId9"/>
    <p:sldId id="298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4" r:id="rId19"/>
    <p:sldId id="283" r:id="rId20"/>
    <p:sldId id="285" r:id="rId21"/>
    <p:sldId id="286" r:id="rId22"/>
    <p:sldId id="287" r:id="rId23"/>
    <p:sldId id="299" r:id="rId24"/>
    <p:sldId id="300" r:id="rId25"/>
    <p:sldId id="301" r:id="rId26"/>
    <p:sldId id="302" r:id="rId27"/>
    <p:sldId id="256" r:id="rId28"/>
    <p:sldId id="272" r:id="rId29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E68C9"/>
    <a:srgbClr val="7D8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434" autoAdjust="0"/>
  </p:normalViewPr>
  <p:slideViewPr>
    <p:cSldViewPr snapToGrid="0">
      <p:cViewPr varScale="1">
        <p:scale>
          <a:sx n="79" d="100"/>
          <a:sy n="79" d="100"/>
        </p:scale>
        <p:origin x="15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7097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801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46981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28212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67196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7226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4376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28557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78866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33811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70133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D4719-3D1F-4E83-8075-2CD5CB0149BE}" type="datetimeFigureOut">
              <a:rPr lang="es-PE" smtClean="0"/>
              <a:t>01/07/2019</a:t>
            </a:fld>
            <a:endParaRPr lang="es-P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B5840-0893-447E-87CC-9FEA9DE5C1B5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22258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 idx="4294967295"/>
          </p:nvPr>
        </p:nvSpPr>
        <p:spPr>
          <a:xfrm>
            <a:off x="2855640" y="758826"/>
            <a:ext cx="7416824" cy="2958207"/>
          </a:xfrm>
        </p:spPr>
        <p:txBody>
          <a:bodyPr>
            <a:normAutofit/>
          </a:bodyPr>
          <a:lstStyle/>
          <a:p>
            <a:pPr algn="ctr"/>
            <a:r>
              <a:rPr lang="es-PE" sz="4800" b="1" dirty="0">
                <a:solidFill>
                  <a:srgbClr val="002060"/>
                </a:solidFill>
              </a:rPr>
              <a:t/>
            </a:r>
            <a:br>
              <a:rPr lang="es-PE" sz="4800" b="1" dirty="0">
                <a:solidFill>
                  <a:srgbClr val="002060"/>
                </a:solidFill>
              </a:rPr>
            </a:br>
            <a:r>
              <a:rPr lang="es-PE" sz="4800" b="1" dirty="0">
                <a:solidFill>
                  <a:schemeClr val="accent6"/>
                </a:solidFill>
              </a:rPr>
              <a:t/>
            </a:r>
            <a:br>
              <a:rPr lang="es-PE" sz="4800" b="1" dirty="0">
                <a:solidFill>
                  <a:schemeClr val="accent6"/>
                </a:solidFill>
              </a:rPr>
            </a:br>
            <a:endParaRPr lang="es-PE" sz="12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916" y="1682292"/>
            <a:ext cx="3112168" cy="35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7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8" y="840770"/>
            <a:ext cx="6027427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3</a:t>
            </a: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Mantenimiento de local escolar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t="61813" r="13831" b="14810"/>
          <a:stretch/>
        </p:blipFill>
        <p:spPr>
          <a:xfrm>
            <a:off x="722289" y="1333376"/>
            <a:ext cx="10253209" cy="4711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46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9" y="525891"/>
            <a:ext cx="4861488" cy="49260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Comité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de mantenimiento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b="79167"/>
          <a:stretch/>
        </p:blipFill>
        <p:spPr>
          <a:xfrm>
            <a:off x="614620" y="2859329"/>
            <a:ext cx="5076825" cy="1123124"/>
          </a:xfrm>
          <a:prstGeom prst="rect">
            <a:avLst/>
          </a:prstGeom>
        </p:spPr>
      </p:pic>
      <p:grpSp>
        <p:nvGrpSpPr>
          <p:cNvPr id="16" name="Grupo 15"/>
          <p:cNvGrpSpPr/>
          <p:nvPr/>
        </p:nvGrpSpPr>
        <p:grpSpPr>
          <a:xfrm>
            <a:off x="6096604" y="1123637"/>
            <a:ext cx="5796086" cy="4799591"/>
            <a:chOff x="6156763" y="1431758"/>
            <a:chExt cx="5176991" cy="428693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t="24262"/>
            <a:stretch/>
          </p:blipFill>
          <p:spPr>
            <a:xfrm>
              <a:off x="6256929" y="1635563"/>
              <a:ext cx="5076825" cy="4083129"/>
            </a:xfrm>
            <a:prstGeom prst="rect">
              <a:avLst/>
            </a:prstGeom>
          </p:spPr>
        </p:pic>
        <p:sp>
          <p:nvSpPr>
            <p:cNvPr id="12" name="Rectángulo 11"/>
            <p:cNvSpPr/>
            <p:nvPr/>
          </p:nvSpPr>
          <p:spPr>
            <a:xfrm>
              <a:off x="6156763" y="1431758"/>
              <a:ext cx="452669" cy="2767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3" name="Rectángulo 12"/>
            <p:cNvSpPr/>
            <p:nvPr/>
          </p:nvSpPr>
          <p:spPr>
            <a:xfrm>
              <a:off x="6313173" y="1557321"/>
              <a:ext cx="100166" cy="2917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4" name="Rectángulo 13"/>
            <p:cNvSpPr/>
            <p:nvPr/>
          </p:nvSpPr>
          <p:spPr>
            <a:xfrm>
              <a:off x="9882542" y="1458079"/>
              <a:ext cx="452669" cy="2767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15" name="Rectángulo 14"/>
            <p:cNvSpPr/>
            <p:nvPr/>
          </p:nvSpPr>
          <p:spPr>
            <a:xfrm>
              <a:off x="10014780" y="1635563"/>
              <a:ext cx="452669" cy="2767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  <p:grpSp>
        <p:nvGrpSpPr>
          <p:cNvPr id="17" name="Grupo 16"/>
          <p:cNvGrpSpPr/>
          <p:nvPr/>
        </p:nvGrpSpPr>
        <p:grpSpPr>
          <a:xfrm rot="16200000">
            <a:off x="3566647" y="2943224"/>
            <a:ext cx="5076825" cy="474110"/>
            <a:chOff x="3557587" y="1852863"/>
            <a:chExt cx="5076825" cy="474110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 rotWithShape="1">
            <a:blip r:embed="rId3"/>
            <a:srcRect t="20764" b="70755"/>
            <a:stretch/>
          </p:blipFill>
          <p:spPr>
            <a:xfrm>
              <a:off x="3557587" y="1852863"/>
              <a:ext cx="5076825" cy="457200"/>
            </a:xfrm>
            <a:prstGeom prst="rect">
              <a:avLst/>
            </a:prstGeom>
          </p:spPr>
        </p:pic>
        <p:sp>
          <p:nvSpPr>
            <p:cNvPr id="19" name="Rectángulo 18"/>
            <p:cNvSpPr/>
            <p:nvPr/>
          </p:nvSpPr>
          <p:spPr>
            <a:xfrm>
              <a:off x="3693695" y="2141621"/>
              <a:ext cx="3597442" cy="1853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5429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8" y="495015"/>
            <a:ext cx="7747943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4.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Distribución oportuna de Materiales Educativos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 t="55143" r="54146" b="29964"/>
          <a:stretch/>
        </p:blipFill>
        <p:spPr>
          <a:xfrm>
            <a:off x="1206917" y="1333376"/>
            <a:ext cx="4376860" cy="2621107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940539" y="4014643"/>
            <a:ext cx="7505628" cy="4926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400" b="1" dirty="0" smtClean="0">
                <a:solidFill>
                  <a:schemeClr val="accent2"/>
                </a:solidFill>
                <a:latin typeface="+mn-lt"/>
              </a:rPr>
              <a:t>Uso </a:t>
            </a:r>
            <a:r>
              <a:rPr lang="es-PE" sz="2400" b="1" dirty="0">
                <a:solidFill>
                  <a:schemeClr val="accent2"/>
                </a:solidFill>
                <a:latin typeface="+mn-lt"/>
              </a:rPr>
              <a:t>de Materiales </a:t>
            </a:r>
            <a:r>
              <a:rPr lang="es-PE" sz="2400" b="1" dirty="0" smtClean="0">
                <a:solidFill>
                  <a:schemeClr val="accent2"/>
                </a:solidFill>
                <a:latin typeface="+mn-lt"/>
              </a:rPr>
              <a:t>Educativos en el 2018</a:t>
            </a:r>
            <a:endParaRPr lang="es-ES" sz="24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0" t="85486" r="14809" b="4125"/>
          <a:stretch/>
        </p:blipFill>
        <p:spPr>
          <a:xfrm>
            <a:off x="1468516" y="4447089"/>
            <a:ext cx="7378177" cy="176370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2405" y="1210102"/>
            <a:ext cx="3839763" cy="2966506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893574" y="5161934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(4 789 estudiantes)</a:t>
            </a:r>
            <a:endParaRPr lang="es-PE" b="1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8603226" y="1730476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(1 652 estudiantes)</a:t>
            </a:r>
            <a:endParaRPr lang="es-P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1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9" y="840770"/>
            <a:ext cx="4861488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5. Matrícula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3" t="7901" r="47053" b="82177"/>
          <a:stretch/>
        </p:blipFill>
        <p:spPr>
          <a:xfrm>
            <a:off x="4112457" y="840770"/>
            <a:ext cx="4529167" cy="1294047"/>
          </a:xfrm>
          <a:prstGeom prst="rect">
            <a:avLst/>
          </a:prstGeom>
        </p:spPr>
      </p:pic>
      <p:grpSp>
        <p:nvGrpSpPr>
          <p:cNvPr id="2" name="Grupo 1"/>
          <p:cNvGrpSpPr/>
          <p:nvPr/>
        </p:nvGrpSpPr>
        <p:grpSpPr>
          <a:xfrm>
            <a:off x="5710505" y="3412583"/>
            <a:ext cx="5978902" cy="1663647"/>
            <a:chOff x="5688595" y="3774920"/>
            <a:chExt cx="5686991" cy="1582422"/>
          </a:xfrm>
        </p:grpSpPr>
        <p:pic>
          <p:nvPicPr>
            <p:cNvPr id="11" name="Imagen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6" t="39164" r="33367" b="53391"/>
            <a:stretch/>
          </p:blipFill>
          <p:spPr>
            <a:xfrm>
              <a:off x="5811407" y="3774920"/>
              <a:ext cx="5564179" cy="1065065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95" t="41873" r="16669" b="54550"/>
            <a:stretch/>
          </p:blipFill>
          <p:spPr>
            <a:xfrm>
              <a:off x="5688595" y="4852016"/>
              <a:ext cx="1758951" cy="505326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731" y="2641183"/>
            <a:ext cx="3653085" cy="3506995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5839620" y="2869471"/>
            <a:ext cx="3129429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000" b="1" dirty="0" smtClean="0">
                <a:solidFill>
                  <a:schemeClr val="accent2"/>
                </a:solidFill>
                <a:latin typeface="+mn-lt"/>
              </a:rPr>
              <a:t>Tamizaje de hemoglobina</a:t>
            </a:r>
            <a:endParaRPr lang="es-ES" sz="20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132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9" y="641866"/>
            <a:ext cx="4861488" cy="49260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6.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Plan Anual de Trabajo - PAT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t="72253" r="52376" b="8064"/>
          <a:stretch/>
        </p:blipFill>
        <p:spPr>
          <a:xfrm>
            <a:off x="6114010" y="1842764"/>
            <a:ext cx="5482904" cy="396295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8" t="51168" r="8395" b="30843"/>
          <a:stretch/>
        </p:blipFill>
        <p:spPr>
          <a:xfrm>
            <a:off x="722289" y="2011858"/>
            <a:ext cx="5069597" cy="3793856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114010" y="1199409"/>
            <a:ext cx="4861488" cy="4926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000" b="1" dirty="0" smtClean="0"/>
              <a:t>Educación Intercultural Bilingüe</a:t>
            </a:r>
            <a:endParaRPr lang="es-ES" sz="2000" b="1" dirty="0"/>
          </a:p>
        </p:txBody>
      </p:sp>
      <p:sp>
        <p:nvSpPr>
          <p:cNvPr id="12" name="Título 1"/>
          <p:cNvSpPr txBox="1">
            <a:spLocks/>
          </p:cNvSpPr>
          <p:nvPr/>
        </p:nvSpPr>
        <p:spPr>
          <a:xfrm>
            <a:off x="1101110" y="1199409"/>
            <a:ext cx="3090880" cy="45381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000" b="1" dirty="0" smtClean="0"/>
              <a:t>Actividades de Convivencia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41444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674584" y="772194"/>
            <a:ext cx="4861488" cy="492606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s-P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>
                <a:solidFill>
                  <a:schemeClr val="accent2"/>
                </a:solidFill>
                <a:ea typeface="+mj-ea"/>
                <a:cs typeface="+mj-cs"/>
              </a:defRPr>
            </a:lvl1pPr>
          </a:lstStyle>
          <a:p>
            <a:r>
              <a:rPr lang="es-PE" sz="2400" dirty="0"/>
              <a:t>Educación Intercultural Bilingüe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t="9276"/>
          <a:stretch/>
        </p:blipFill>
        <p:spPr>
          <a:xfrm>
            <a:off x="2405062" y="1299411"/>
            <a:ext cx="7381875" cy="474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39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601973" y="667892"/>
            <a:ext cx="7952480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7. Programa de Alimentación Escolar </a:t>
            </a:r>
            <a:r>
              <a:rPr lang="es-PE" sz="2800" b="1" dirty="0" err="1">
                <a:solidFill>
                  <a:schemeClr val="accent2"/>
                </a:solidFill>
                <a:latin typeface="+mn-lt"/>
              </a:rPr>
              <a:t>Qaliwarma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987405" y="1186525"/>
            <a:ext cx="2684709" cy="4926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000" b="1" dirty="0" smtClean="0"/>
              <a:t>Presupuesto</a:t>
            </a:r>
            <a:endParaRPr lang="es-ES" sz="2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98" t="69877" r="14247" b="10157"/>
          <a:stretch/>
        </p:blipFill>
        <p:spPr>
          <a:xfrm>
            <a:off x="6485020" y="2061028"/>
            <a:ext cx="3609663" cy="388982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40104" r="52613" b="38943"/>
          <a:stretch/>
        </p:blipFill>
        <p:spPr>
          <a:xfrm>
            <a:off x="468413" y="1828799"/>
            <a:ext cx="4871525" cy="4122057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6247098" y="1127532"/>
            <a:ext cx="4064365" cy="64227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000" b="1" dirty="0" smtClean="0"/>
              <a:t>Entrega de productos de </a:t>
            </a:r>
            <a:r>
              <a:rPr lang="es-PE" sz="2000" b="1" dirty="0" err="1" smtClean="0"/>
              <a:t>Qali</a:t>
            </a:r>
            <a:r>
              <a:rPr lang="es-PE" sz="2000" b="1" dirty="0" smtClean="0"/>
              <a:t> </a:t>
            </a:r>
            <a:r>
              <a:rPr lang="es-PE" sz="2000" b="1" dirty="0" err="1" smtClean="0"/>
              <a:t>Warma</a:t>
            </a:r>
            <a:endParaRPr lang="es-ES" sz="2000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8436077" y="1799303"/>
            <a:ext cx="212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>
                <a:solidFill>
                  <a:srgbClr val="FF0000"/>
                </a:solidFill>
              </a:rPr>
              <a:t>3 238 estudiantes</a:t>
            </a:r>
            <a:endParaRPr lang="es-P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64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t="6772" r="11986" b="76297"/>
          <a:stretch/>
        </p:blipFill>
        <p:spPr>
          <a:xfrm>
            <a:off x="1103086" y="2169955"/>
            <a:ext cx="9681028" cy="2835182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601973" y="913304"/>
            <a:ext cx="7952480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7. Programa de Alimentación Escolar </a:t>
            </a:r>
            <a:r>
              <a:rPr lang="es-PE" sz="2800" b="1" dirty="0" err="1">
                <a:solidFill>
                  <a:schemeClr val="accent2"/>
                </a:solidFill>
                <a:latin typeface="+mn-lt"/>
              </a:rPr>
              <a:t>Qaliwarma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637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8" y="457200"/>
            <a:ext cx="7555437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8</a:t>
            </a: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Necesidades Educativas Especiales - NEE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470" y="1232736"/>
            <a:ext cx="9798027" cy="457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7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2288" y="840770"/>
            <a:ext cx="7555437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8</a:t>
            </a: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Necesidades Educativas Especiales - NEE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40" y="1532280"/>
            <a:ext cx="10083358" cy="441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2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08464" y="1653693"/>
            <a:ext cx="2701381" cy="375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b="1" dirty="0"/>
              <a:t>Grupo Impulsor BIAE 2019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5517" y="2368257"/>
            <a:ext cx="60893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ADEJUM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Aldeas Infantiles SOS </a:t>
            </a:r>
            <a:r>
              <a:rPr lang="es-PE" sz="1600" dirty="0" err="1" smtClean="0"/>
              <a:t>Peru</a:t>
            </a:r>
            <a:r>
              <a:rPr lang="es-PE" sz="1600" dirty="0" smtClean="0"/>
              <a:t>- programa Arequipa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Centro de Prevención de Abuso Sexual Infantil CPAS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Comité de Transparencia y Vigilancia Ciudadana – CTVC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 smtClean="0"/>
              <a:t>Cova</a:t>
            </a:r>
            <a:endParaRPr lang="es-PE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DIGEIBIRA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Foro Regional por los Derechos Sexuales y Reproductivos - FORDES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Generación Global De Líderes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Gerencia Regional de Desarrollo e Inclusión Social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HOPE Asociación de Protección y Bienestar Ambiental - Animal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Oficina Departamental de Estadística e Informática - ODEI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smtClean="0"/>
              <a:t>Programa Nacional de Apoyo Directo a los Más Pobres – JUNTOS</a:t>
            </a:r>
            <a:endParaRPr lang="es-PE" sz="1600" dirty="0"/>
          </a:p>
        </p:txBody>
      </p:sp>
      <p:sp>
        <p:nvSpPr>
          <p:cNvPr id="8" name="Rectángulo 7"/>
          <p:cNvSpPr/>
          <p:nvPr/>
        </p:nvSpPr>
        <p:spPr>
          <a:xfrm>
            <a:off x="6292516" y="2368257"/>
            <a:ext cx="46829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Programa Nacional de Asistencia Solidaria PENSIÓN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Plataforma de Acción para la Inclusión Social - PAIS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Progresemos Juntos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Red de Promoción de la Mujer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Rotaract</a:t>
            </a:r>
            <a:endParaRPr lang="es-P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Sistema Nacional de Evaluación Acreditación y Certificación de la Calidad Educativa -  SINEACE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Smile</a:t>
            </a:r>
            <a:r>
              <a:rPr lang="es-PE" sz="1600" dirty="0"/>
              <a:t> </a:t>
            </a:r>
            <a:r>
              <a:rPr lang="es-PE" sz="1600" dirty="0" err="1"/>
              <a:t>Makers</a:t>
            </a:r>
            <a:endParaRPr lang="es-P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 err="1"/>
              <a:t>The</a:t>
            </a:r>
            <a:r>
              <a:rPr lang="es-PE" sz="1600" dirty="0"/>
              <a:t> </a:t>
            </a:r>
            <a:r>
              <a:rPr lang="es-PE" sz="1600" dirty="0" err="1"/>
              <a:t>Millenials</a:t>
            </a:r>
            <a:r>
              <a:rPr lang="es-PE" sz="1600" dirty="0"/>
              <a:t> </a:t>
            </a:r>
            <a:r>
              <a:rPr lang="es-PE" sz="1600" dirty="0" err="1"/>
              <a:t>Movement</a:t>
            </a:r>
            <a:endParaRPr lang="es-P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Universidad Católica Santa María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600" dirty="0"/>
              <a:t>VOLUNTARIOS Universidad Nacional San Agustín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6" t="80329" r="38832" b="8951"/>
          <a:stretch/>
        </p:blipFill>
        <p:spPr>
          <a:xfrm>
            <a:off x="335517" y="449369"/>
            <a:ext cx="1891154" cy="125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722288" y="840770"/>
            <a:ext cx="7555437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8</a:t>
            </a: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Necesidades Educativas Especiales - NEE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80" y="1808938"/>
            <a:ext cx="5983227" cy="36584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0774" y="2262657"/>
            <a:ext cx="4962392" cy="2751019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 rot="16200000">
            <a:off x="4528423" y="3401110"/>
            <a:ext cx="4209111" cy="474110"/>
            <a:chOff x="3557587" y="1852863"/>
            <a:chExt cx="4209111" cy="474110"/>
          </a:xfrm>
        </p:grpSpPr>
        <p:pic>
          <p:nvPicPr>
            <p:cNvPr id="16" name="Imagen 15"/>
            <p:cNvPicPr>
              <a:picLocks noChangeAspect="1"/>
            </p:cNvPicPr>
            <p:nvPr/>
          </p:nvPicPr>
          <p:blipFill rotWithShape="1">
            <a:blip r:embed="rId5"/>
            <a:srcRect t="20764" r="17092" b="71615"/>
            <a:stretch/>
          </p:blipFill>
          <p:spPr>
            <a:xfrm>
              <a:off x="3557587" y="1852863"/>
              <a:ext cx="4209111" cy="410842"/>
            </a:xfrm>
            <a:prstGeom prst="rect">
              <a:avLst/>
            </a:prstGeom>
          </p:spPr>
        </p:pic>
        <p:sp>
          <p:nvSpPr>
            <p:cNvPr id="17" name="Rectángulo 16"/>
            <p:cNvSpPr/>
            <p:nvPr/>
          </p:nvSpPr>
          <p:spPr>
            <a:xfrm>
              <a:off x="3693695" y="2141621"/>
              <a:ext cx="3597442" cy="18535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</p:grpSp>
    </p:spTree>
    <p:extLst>
      <p:ext uri="{BB962C8B-B14F-4D97-AF65-F5344CB8AC3E}">
        <p14:creationId xmlns:p14="http://schemas.microsoft.com/office/powerpoint/2010/main" val="187790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85" t="6666" r="5993" b="62011"/>
          <a:stretch/>
        </p:blipFill>
        <p:spPr>
          <a:xfrm>
            <a:off x="1291136" y="1333376"/>
            <a:ext cx="3931838" cy="42328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3" t="43915" r="50748" b="41905"/>
          <a:stretch/>
        </p:blipFill>
        <p:spPr>
          <a:xfrm>
            <a:off x="5658063" y="1693646"/>
            <a:ext cx="6171080" cy="3516028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7881692" y="1201040"/>
            <a:ext cx="1915452" cy="49260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000" b="1" dirty="0" smtClean="0"/>
              <a:t>Presupuesto</a:t>
            </a:r>
            <a:endParaRPr lang="es-ES" sz="2000" b="1" dirty="0"/>
          </a:p>
        </p:txBody>
      </p:sp>
      <p:sp>
        <p:nvSpPr>
          <p:cNvPr id="11" name="Título 1"/>
          <p:cNvSpPr txBox="1">
            <a:spLocks/>
          </p:cNvSpPr>
          <p:nvPr/>
        </p:nvSpPr>
        <p:spPr>
          <a:xfrm>
            <a:off x="722288" y="660635"/>
            <a:ext cx="7555437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>
                <a:solidFill>
                  <a:schemeClr val="accent2"/>
                </a:solidFill>
                <a:latin typeface="+mn-lt"/>
              </a:rPr>
              <a:t>8</a:t>
            </a: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.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Necesidades Educativas Especiales - NEE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13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44" y="641867"/>
            <a:ext cx="10392306" cy="53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2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67" y="1499337"/>
            <a:ext cx="11620143" cy="39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21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04" y="876822"/>
            <a:ext cx="10557446" cy="485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3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80" y="1453018"/>
            <a:ext cx="11376310" cy="42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6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0" t="80329" r="22194" b="8951"/>
          <a:stretch/>
        </p:blipFill>
        <p:spPr>
          <a:xfrm>
            <a:off x="1187256" y="1973179"/>
            <a:ext cx="10281537" cy="271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/>
          <p:cNvSpPr txBox="1">
            <a:spLocks/>
          </p:cNvSpPr>
          <p:nvPr/>
        </p:nvSpPr>
        <p:spPr>
          <a:xfrm>
            <a:off x="7680176" y="5661248"/>
            <a:ext cx="2664297" cy="43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4000" b="1" dirty="0">
                <a:solidFill>
                  <a:schemeClr val="accent6"/>
                </a:solidFill>
                <a:latin typeface="+mn-lt"/>
              </a:rPr>
              <a:t> Junio  – 2018</a:t>
            </a:r>
            <a:br>
              <a:rPr lang="es-PE" sz="4000" b="1" dirty="0">
                <a:solidFill>
                  <a:schemeClr val="accent6"/>
                </a:solidFill>
                <a:latin typeface="+mn-lt"/>
              </a:rPr>
            </a:br>
            <a:endParaRPr lang="es-PE" sz="40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t="9883" r="23406" b="38087"/>
          <a:stretch/>
        </p:blipFill>
        <p:spPr>
          <a:xfrm>
            <a:off x="0" y="0"/>
            <a:ext cx="12353690" cy="685800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-1" y="0"/>
            <a:ext cx="12192001" cy="6911341"/>
          </a:xfrm>
          <a:prstGeom prst="rect">
            <a:avLst/>
          </a:prstGeom>
          <a:solidFill>
            <a:srgbClr val="5B9BD5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252" dirty="0"/>
          </a:p>
        </p:txBody>
      </p:sp>
      <p:grpSp>
        <p:nvGrpSpPr>
          <p:cNvPr id="2" name="Grupo 1"/>
          <p:cNvGrpSpPr/>
          <p:nvPr/>
        </p:nvGrpSpPr>
        <p:grpSpPr>
          <a:xfrm>
            <a:off x="3986297" y="1293690"/>
            <a:ext cx="5133806" cy="4148699"/>
            <a:chOff x="4664142" y="2062078"/>
            <a:chExt cx="5133806" cy="4148699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4142" y="2448575"/>
              <a:ext cx="2144420" cy="2462594"/>
            </a:xfrm>
            <a:prstGeom prst="rect">
              <a:avLst/>
            </a:prstGeom>
          </p:spPr>
        </p:pic>
        <p:grpSp>
          <p:nvGrpSpPr>
            <p:cNvPr id="13" name="Grupo 12"/>
            <p:cNvGrpSpPr/>
            <p:nvPr/>
          </p:nvGrpSpPr>
          <p:grpSpPr>
            <a:xfrm>
              <a:off x="6808561" y="2062078"/>
              <a:ext cx="2989387" cy="3044557"/>
              <a:chOff x="3559628" y="1759058"/>
              <a:chExt cx="2974302" cy="3029194"/>
            </a:xfrm>
          </p:grpSpPr>
          <p:sp>
            <p:nvSpPr>
              <p:cNvPr id="14" name="CuadroTexto 13"/>
              <p:cNvSpPr txBox="1"/>
              <p:nvPr/>
            </p:nvSpPr>
            <p:spPr>
              <a:xfrm>
                <a:off x="3593029" y="1999929"/>
                <a:ext cx="29409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2814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Veeduría</a:t>
                </a:r>
              </a:p>
            </p:txBody>
          </p:sp>
          <p:sp>
            <p:nvSpPr>
              <p:cNvPr id="15" name="CuadroTexto 14"/>
              <p:cNvSpPr txBox="1"/>
              <p:nvPr/>
            </p:nvSpPr>
            <p:spPr>
              <a:xfrm rot="16200000">
                <a:off x="4976868" y="2113175"/>
                <a:ext cx="10467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1608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del</a:t>
                </a:r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 rot="16200000">
                <a:off x="4987754" y="3062003"/>
                <a:ext cx="10467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MX" sz="2412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del</a:t>
                </a:r>
              </a:p>
            </p:txBody>
          </p:sp>
          <p:sp>
            <p:nvSpPr>
              <p:cNvPr id="17" name="CuadroTexto 16"/>
              <p:cNvSpPr txBox="1"/>
              <p:nvPr/>
            </p:nvSpPr>
            <p:spPr>
              <a:xfrm>
                <a:off x="3593029" y="2819400"/>
                <a:ext cx="2940901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4422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Inicio</a:t>
                </a:r>
                <a:endParaRPr lang="es-PE" sz="4422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endParaRPr>
              </a:p>
            </p:txBody>
          </p:sp>
          <p:sp>
            <p:nvSpPr>
              <p:cNvPr id="18" name="CuadroTexto 17"/>
              <p:cNvSpPr txBox="1"/>
              <p:nvPr/>
            </p:nvSpPr>
            <p:spPr>
              <a:xfrm>
                <a:off x="3559628" y="3213004"/>
                <a:ext cx="24594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7237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Año</a:t>
                </a:r>
                <a:endParaRPr lang="es-MX" sz="4422" dirty="0">
                  <a:solidFill>
                    <a:schemeClr val="accent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oper Black" panose="0208090404030B020404" pitchFamily="18" charset="0"/>
                </a:endParaRPr>
              </a:p>
            </p:txBody>
          </p:sp>
          <p:sp>
            <p:nvSpPr>
              <p:cNvPr id="19" name="CuadroTexto 18"/>
              <p:cNvSpPr txBox="1"/>
              <p:nvPr/>
            </p:nvSpPr>
            <p:spPr>
              <a:xfrm>
                <a:off x="3593029" y="4049588"/>
                <a:ext cx="2940901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412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Escolar</a:t>
                </a:r>
              </a:p>
            </p:txBody>
          </p:sp>
          <p:sp>
            <p:nvSpPr>
              <p:cNvPr id="20" name="CuadroTexto 19"/>
              <p:cNvSpPr txBox="1"/>
              <p:nvPr/>
            </p:nvSpPr>
            <p:spPr>
              <a:xfrm>
                <a:off x="3593029" y="2155363"/>
                <a:ext cx="294090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6031" dirty="0">
                    <a:solidFill>
                      <a:schemeClr val="accent4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oper Black" panose="0208090404030B020404" pitchFamily="18" charset="0"/>
                  </a:rPr>
                  <a:t>Buen</a:t>
                </a:r>
              </a:p>
            </p:txBody>
          </p:sp>
        </p:grpSp>
        <p:sp>
          <p:nvSpPr>
            <p:cNvPr id="21" name="CuadroTexto 20"/>
            <p:cNvSpPr txBox="1"/>
            <p:nvPr/>
          </p:nvSpPr>
          <p:spPr>
            <a:xfrm>
              <a:off x="5572610" y="5004360"/>
              <a:ext cx="2471901" cy="1206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7237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ranklin Gothic Heavy" panose="020B0903020102020204" pitchFamily="34" charset="0"/>
                </a:rPr>
                <a:t>2019</a:t>
              </a:r>
              <a:endParaRPr lang="es-MX" sz="442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59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838200" y="3645568"/>
            <a:ext cx="10515600" cy="31530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000" dirty="0"/>
              <a:t>www.mesadeconcertacion.org.pe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e-mail: </a:t>
            </a:r>
            <a:r>
              <a:rPr lang="en-US" sz="2000" dirty="0" smtClean="0"/>
              <a:t>mclcparequipa@outlook.es </a:t>
            </a:r>
            <a:endParaRPr lang="en-US" sz="2000" dirty="0"/>
          </a:p>
          <a:p>
            <a:pPr algn="ctr">
              <a:lnSpc>
                <a:spcPct val="100000"/>
              </a:lnSpc>
            </a:pPr>
            <a:r>
              <a:rPr lang="en-US" sz="2000" dirty="0"/>
              <a:t>www.facebook.com/mclcparequipa  </a:t>
            </a:r>
          </a:p>
          <a:p>
            <a:pPr algn="ctr">
              <a:lnSpc>
                <a:spcPct val="100000"/>
              </a:lnSpc>
            </a:pPr>
            <a:r>
              <a:rPr lang="en-US" sz="2000" dirty="0"/>
              <a:t> </a:t>
            </a:r>
            <a:r>
              <a:rPr lang="en-US" sz="2000" dirty="0" err="1"/>
              <a:t>Teléfono</a:t>
            </a:r>
            <a:r>
              <a:rPr lang="en-US" sz="2000" dirty="0"/>
              <a:t>: (054) 223211</a:t>
            </a:r>
            <a:endParaRPr lang="es-ES" sz="2000" dirty="0"/>
          </a:p>
          <a:p>
            <a:pPr algn="ctr">
              <a:lnSpc>
                <a:spcPct val="100000"/>
              </a:lnSpc>
            </a:pPr>
            <a:endParaRPr lang="es-PE" sz="20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34" y="1848059"/>
            <a:ext cx="2066733" cy="237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208464" y="447518"/>
            <a:ext cx="377507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Comité Ejecutivo Regional – CER 2019</a:t>
            </a:r>
            <a:endParaRPr lang="es-PE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35517" y="960562"/>
            <a:ext cx="6096000" cy="50982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Aldeas Infantiles S.O.S. </a:t>
            </a:r>
            <a:r>
              <a:rPr lang="es-P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Peru</a:t>
            </a: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programa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Arzobispado de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Asociación Especializada para el Desarrollo Sostenible – AEDES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Asociación PAZ PERÚ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Cámara de Comercio e Industria de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Centro de Prevención de Abuso Sexual Infantil CPAS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Comité de Transparencia y Vigilancia Ciudadana – CTVC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Consejo Regional de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Colectivo de Inclusión Social y Reconciliación - CICYR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Coordinadora de Derechos Humanos de Arequipa – CODHA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Defensoría del Pueblo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Foro Regional por los Derechos Sexuales y Reproductivos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Autoridad Regional del Ambiente (ARMA)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Regional de Agricultura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Regional de Desarrollo e Inclusión Social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Regional de Educación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Regional de </a:t>
            </a:r>
            <a:r>
              <a:rPr lang="es-PE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Salud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Regional de Trabajo y Promoción del Empleo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Gerencia Regional de Vivienda, Construcción y </a:t>
            </a:r>
            <a:r>
              <a:rPr lang="es-PE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Saneamiento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5942232" y="960562"/>
            <a:ext cx="6096000" cy="49373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Gobierno </a:t>
            </a: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Regional de </a:t>
            </a:r>
            <a:r>
              <a:rPr lang="es-PE" sz="1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Arequipa</a:t>
            </a: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INPPARES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Instituto Nacional de Estadística e Informática - INEI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Instituto para la Investigación Pedagógica YACHAY WASI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Junta de Usuarios de Servicios de Salud Arequipa - JUS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Municipalidad Provincial de Arequipa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Nacional de Alimentación Escolar </a:t>
            </a:r>
            <a:r>
              <a:rPr lang="es-P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Qali</a:t>
            </a: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Warma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Nacional de Apoyo Directo a los Más Pobres – JUNTOS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Programa Nacional de Asistencia Solidaria PENSIÓN 65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 Nacional de Promoción de la Mujer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Millennials</a:t>
            </a: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PE" sz="16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Movement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Unidad Territorial FONCODES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Unidad Territorial MIDIS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 Católica San Pablo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 Católica Santa María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 Nacional de San Agustín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s-PE" sz="1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Universidad Tecnológica del Perú</a:t>
            </a: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endParaRPr lang="es-PE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99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grpSp>
        <p:nvGrpSpPr>
          <p:cNvPr id="4" name="Grupo 3"/>
          <p:cNvGrpSpPr/>
          <p:nvPr/>
        </p:nvGrpSpPr>
        <p:grpSpPr>
          <a:xfrm>
            <a:off x="1315518" y="312408"/>
            <a:ext cx="9560964" cy="6136928"/>
            <a:chOff x="1560095" y="313974"/>
            <a:chExt cx="9071811" cy="5822954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2" t="32982" r="4255" b="26141"/>
            <a:stretch/>
          </p:blipFill>
          <p:spPr>
            <a:xfrm>
              <a:off x="1560095" y="313974"/>
              <a:ext cx="9071811" cy="5822954"/>
            </a:xfrm>
            <a:prstGeom prst="rect">
              <a:avLst/>
            </a:prstGeom>
          </p:spPr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92" t="69743" r="4255" b="26794"/>
            <a:stretch/>
          </p:blipFill>
          <p:spPr>
            <a:xfrm>
              <a:off x="5895474" y="5643633"/>
              <a:ext cx="4736432" cy="4932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958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617621" y="726434"/>
            <a:ext cx="10547685" cy="4803552"/>
            <a:chOff x="822158" y="1027224"/>
            <a:chExt cx="10547685" cy="4803552"/>
          </a:xfrm>
        </p:grpSpPr>
        <p:grpSp>
          <p:nvGrpSpPr>
            <p:cNvPr id="3" name="Grupo 2"/>
            <p:cNvGrpSpPr/>
            <p:nvPr/>
          </p:nvGrpSpPr>
          <p:grpSpPr>
            <a:xfrm>
              <a:off x="822158" y="1027224"/>
              <a:ext cx="10547685" cy="4803552"/>
              <a:chOff x="1911811" y="2165684"/>
              <a:chExt cx="8720095" cy="3971244"/>
            </a:xfrm>
          </p:grpSpPr>
          <p:pic>
            <p:nvPicPr>
              <p:cNvPr id="9" name="Imagen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154" t="68955" r="4255" b="3167"/>
              <a:stretch/>
            </p:blipFill>
            <p:spPr>
              <a:xfrm>
                <a:off x="1911811" y="2165684"/>
                <a:ext cx="8720095" cy="3971244"/>
              </a:xfrm>
              <a:prstGeom prst="rect">
                <a:avLst/>
              </a:prstGeom>
            </p:spPr>
          </p:pic>
          <p:pic>
            <p:nvPicPr>
              <p:cNvPr id="11" name="Imagen 1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92" t="71578" r="55155" b="24959"/>
              <a:stretch/>
            </p:blipFill>
            <p:spPr>
              <a:xfrm>
                <a:off x="1911811" y="2165684"/>
                <a:ext cx="3706937" cy="519893"/>
              </a:xfrm>
              <a:prstGeom prst="rect">
                <a:avLst/>
              </a:prstGeom>
            </p:spPr>
          </p:pic>
        </p:grpSp>
        <p:pic>
          <p:nvPicPr>
            <p:cNvPr id="13" name="Imagen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2" t="71578" r="55155" b="24959"/>
            <a:stretch/>
          </p:blipFill>
          <p:spPr>
            <a:xfrm>
              <a:off x="822158" y="1677101"/>
              <a:ext cx="3970422" cy="765239"/>
            </a:xfrm>
            <a:prstGeom prst="rect">
              <a:avLst/>
            </a:prstGeom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1" t="74268" r="62159" b="22269"/>
            <a:stretch/>
          </p:blipFill>
          <p:spPr>
            <a:xfrm>
              <a:off x="822158" y="1266208"/>
              <a:ext cx="4551563" cy="6288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885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34164" y="827266"/>
            <a:ext cx="5816947" cy="50611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1. Inicio de clases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  <a:p>
            <a:pPr algn="ctr">
              <a:lnSpc>
                <a:spcPct val="100000"/>
              </a:lnSpc>
            </a:pPr>
            <a:endParaRPr lang="es-PE" sz="2800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5" t="19420" r="48376" b="55033"/>
          <a:stretch/>
        </p:blipFill>
        <p:spPr>
          <a:xfrm>
            <a:off x="5766257" y="1333376"/>
            <a:ext cx="5312393" cy="398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41" t="6874" r="3800" b="80299"/>
          <a:stretch/>
        </p:blipFill>
        <p:spPr>
          <a:xfrm>
            <a:off x="734165" y="1984730"/>
            <a:ext cx="5098291" cy="24369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787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49913" r="1930" b="5453"/>
          <a:stretch/>
        </p:blipFill>
        <p:spPr>
          <a:xfrm>
            <a:off x="2416759" y="1227551"/>
            <a:ext cx="7127309" cy="477241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734164" y="827266"/>
            <a:ext cx="6701352" cy="506110"/>
          </a:xfrm>
          <a:prstGeom prst="rect">
            <a:avLst/>
          </a:prstGeom>
        </p:spPr>
        <p:txBody>
          <a:bodyPr anchor="ctr">
            <a:noAutofit/>
          </a:bodyPr>
          <a:lstStyle>
            <a:defPPr>
              <a:defRPr lang="es-PE"/>
            </a:defPPr>
            <a:lvl1pPr>
              <a:lnSpc>
                <a:spcPct val="100000"/>
              </a:lnSpc>
              <a:spcBef>
                <a:spcPct val="0"/>
              </a:spcBef>
              <a:buNone/>
              <a:defRPr sz="2800" b="1">
                <a:solidFill>
                  <a:schemeClr val="accent2"/>
                </a:solidFill>
                <a:ea typeface="+mj-ea"/>
                <a:cs typeface="+mj-cs"/>
              </a:defRPr>
            </a:lvl1pPr>
          </a:lstStyle>
          <a:p>
            <a:r>
              <a:rPr lang="es-PE" dirty="0"/>
              <a:t>2. Contrataciones oportuna de docentes</a:t>
            </a:r>
          </a:p>
          <a:p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47100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722288" y="525891"/>
            <a:ext cx="6653069" cy="492606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Contrato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de docentes con otros recursos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826" y="1333376"/>
            <a:ext cx="5544349" cy="483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1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498" y="211013"/>
            <a:ext cx="977351" cy="1122363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940431" y="840770"/>
            <a:ext cx="4861488" cy="492606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s-PE" sz="2800" b="1" dirty="0" smtClean="0">
                <a:solidFill>
                  <a:schemeClr val="accent2"/>
                </a:solidFill>
                <a:latin typeface="+mn-lt"/>
              </a:rPr>
              <a:t>Asistencia </a:t>
            </a:r>
            <a:r>
              <a:rPr lang="es-PE" sz="2800" b="1" dirty="0">
                <a:solidFill>
                  <a:schemeClr val="accent2"/>
                </a:solidFill>
                <a:latin typeface="+mn-lt"/>
              </a:rPr>
              <a:t>de docentes</a:t>
            </a:r>
            <a:endParaRPr lang="es-ES" sz="2800" b="1" dirty="0">
              <a:solidFill>
                <a:schemeClr val="accent2"/>
              </a:solidFill>
              <a:latin typeface="+mn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35833" r="45687" b="39682"/>
          <a:stretch/>
        </p:blipFill>
        <p:spPr>
          <a:xfrm>
            <a:off x="2780779" y="1452937"/>
            <a:ext cx="5987440" cy="4171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7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501</Words>
  <Application>Microsoft Office PowerPoint</Application>
  <PresentationFormat>Panorámica</PresentationFormat>
  <Paragraphs>100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Cooper Black</vt:lpstr>
      <vt:lpstr>Franklin Gothic Heavy</vt:lpstr>
      <vt:lpstr>Times New Roman</vt:lpstr>
      <vt:lpstr>Wingdings</vt:lpstr>
      <vt:lpstr>Tema de Office</vt:lpstr>
      <vt:lpstr>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Windows</dc:creator>
  <cp:lastModifiedBy>Allison</cp:lastModifiedBy>
  <cp:revision>42</cp:revision>
  <dcterms:created xsi:type="dcterms:W3CDTF">2018-11-14T04:48:41Z</dcterms:created>
  <dcterms:modified xsi:type="dcterms:W3CDTF">2019-07-01T21:07:54Z</dcterms:modified>
</cp:coreProperties>
</file>