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56" r:id="rId2"/>
    <p:sldId id="271" r:id="rId3"/>
    <p:sldId id="279" r:id="rId4"/>
    <p:sldId id="283" r:id="rId5"/>
    <p:sldId id="288" r:id="rId6"/>
    <p:sldId id="284" r:id="rId7"/>
    <p:sldId id="281" r:id="rId8"/>
    <p:sldId id="285" r:id="rId9"/>
    <p:sldId id="286" r:id="rId10"/>
    <p:sldId id="287" r:id="rId11"/>
    <p:sldId id="289" r:id="rId12"/>
    <p:sldId id="290" r:id="rId13"/>
    <p:sldId id="280" r:id="rId14"/>
    <p:sldId id="291" r:id="rId15"/>
    <p:sldId id="292" r:id="rId16"/>
    <p:sldId id="293" r:id="rId17"/>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Le damos la bienvenida" id="{E75E278A-FF0E-49A4-B170-79828D63BBAD}">
          <p14:sldIdLst>
            <p14:sldId id="256"/>
          </p14:sldIdLst>
        </p14:section>
        <p14:section name="Diseñar, Transformación, Anotar, Trabajar en colaboración, Información" id="{B9B51309-D148-4332-87C2-07BE32FBCA3B}">
          <p14:sldIdLst>
            <p14:sldId id="271"/>
            <p14:sldId id="279"/>
            <p14:sldId id="283"/>
            <p14:sldId id="288"/>
            <p14:sldId id="284"/>
            <p14:sldId id="281"/>
            <p14:sldId id="285"/>
            <p14:sldId id="286"/>
            <p14:sldId id="287"/>
            <p14:sldId id="289"/>
            <p14:sldId id="290"/>
            <p14:sldId id="280"/>
            <p14:sldId id="291"/>
            <p14:sldId id="292"/>
            <p14:sldId id="293"/>
          </p14:sldIdLst>
        </p14:section>
        <p14:section name="Más información" id="{2CC34DB2-6590-42C0-AD4B-A04C6060184E}">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462F"/>
    <a:srgbClr val="D24726"/>
    <a:srgbClr val="404040"/>
    <a:srgbClr val="FF9B45"/>
    <a:srgbClr val="F8CFB6"/>
    <a:srgbClr val="F8CAB6"/>
    <a:srgbClr val="923922"/>
    <a:srgbClr val="F5F5F5"/>
    <a:srgbClr val="F2F2F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7CE84F3-28C3-443E-9E96-99CF82512B78}" styleName="Estilo oscuro 1 - Énfasis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Estilo oscuro 1 - Énfasis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38B1855-1B75-4FBE-930C-398BA8C253C6}" styleName="Estilo temático 2 - Énfasis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241" autoAdjust="0"/>
  </p:normalViewPr>
  <p:slideViewPr>
    <p:cSldViewPr snapToGrid="0">
      <p:cViewPr varScale="1">
        <p:scale>
          <a:sx n="63" d="100"/>
          <a:sy n="63" d="100"/>
        </p:scale>
        <p:origin x="732" y="3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clcp\Documents\MCLCP%20Lima%20Metropolitana\Grupo%20Vivienda,%20Gesti&#243;n%20de%20Riesgo%20de%20Desastres%20y%20Gesti&#243;n%20Ambiental%20y%20Cambio%20Clim&#225;tico\Evidencias%20y%20dialogo\PP%2000680%20-11.08.23.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clcp\Downloads\76810754.xls"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mclcp\Downloads\84316711.xls"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mclcp\Documents\MCLCP%20Lima%20Metropolitana\Grupo%20Vivienda,%20Gesti&#243;n%20de%20Riesgo%20de%20Desastres%20y%20Gesti&#243;n%20Ambiental%20y%20Cambio%20Clim&#225;tico\Evidencias%20y%20dialogo\PP%2000680%20-11.08.23.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mclcp\Downloads\76810754.xls"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mclcp\Documents\MCLCP%20Lima%20Metropolitana\Grupo%20Vivienda,%20Gesti&#243;n%20de%20Riesgo%20de%20Desastres%20y%20Gesti&#243;n%20Ambiental%20y%20Cambio%20Clim&#225;tico\Evidencias%20y%20dialogo\PP%2000680%20-11.08.23.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1" i="0" u="none" strike="noStrike" kern="1200" spc="0" baseline="0">
                <a:solidFill>
                  <a:schemeClr val="tx1">
                    <a:lumMod val="65000"/>
                    <a:lumOff val="35000"/>
                  </a:schemeClr>
                </a:solidFill>
                <a:latin typeface="+mn-lt"/>
                <a:ea typeface="+mn-ea"/>
                <a:cs typeface="+mn-cs"/>
              </a:defRPr>
            </a:pPr>
            <a:r>
              <a:rPr lang="en-US" sz="1200" b="1" i="0" u="none" strike="noStrike" kern="1200" spc="0" baseline="0" dirty="0" err="1">
                <a:solidFill>
                  <a:srgbClr val="FF0000"/>
                </a:solidFill>
              </a:rPr>
              <a:t>Variación</a:t>
            </a:r>
            <a:r>
              <a:rPr lang="en-US" sz="1200" b="1" i="0" u="none" strike="noStrike" kern="1200" spc="0" baseline="0" dirty="0">
                <a:solidFill>
                  <a:srgbClr val="FF0000"/>
                </a:solidFill>
              </a:rPr>
              <a:t> </a:t>
            </a:r>
            <a:r>
              <a:rPr lang="en-US" sz="1200" b="1" i="0" u="none" strike="noStrike" kern="1200" spc="0" baseline="0" dirty="0" err="1">
                <a:solidFill>
                  <a:srgbClr val="FF0000"/>
                </a:solidFill>
              </a:rPr>
              <a:t>Asignación</a:t>
            </a:r>
            <a:r>
              <a:rPr lang="en-US" sz="1200" b="1" i="0" u="none" strike="noStrike" kern="1200" spc="0" baseline="0" dirty="0">
                <a:solidFill>
                  <a:srgbClr val="FF0000"/>
                </a:solidFill>
              </a:rPr>
              <a:t> </a:t>
            </a:r>
            <a:r>
              <a:rPr lang="en-US" sz="1200" b="1" i="0" u="none" strike="noStrike" kern="1200" spc="0" baseline="0" dirty="0" err="1">
                <a:solidFill>
                  <a:srgbClr val="FF0000"/>
                </a:solidFill>
              </a:rPr>
              <a:t>Ppto</a:t>
            </a:r>
            <a:r>
              <a:rPr lang="en-US" sz="1200" b="1" i="0" u="none" strike="noStrike" kern="1200" spc="0" baseline="0" dirty="0">
                <a:solidFill>
                  <a:srgbClr val="FF0000"/>
                </a:solidFill>
              </a:rPr>
              <a:t> PP 0068 - PIM – Lima Metropolitana</a:t>
            </a:r>
          </a:p>
        </c:rich>
      </c:tx>
      <c:overlay val="0"/>
      <c:spPr>
        <a:noFill/>
        <a:ln>
          <a:noFill/>
        </a:ln>
        <a:effectLst/>
      </c:spPr>
      <c:txPr>
        <a:bodyPr rot="0" spcFirstLastPara="1" vertOverflow="ellipsis" vert="horz" wrap="square" anchor="ctr" anchorCtr="1"/>
        <a:lstStyle/>
        <a:p>
          <a:pPr>
            <a:defRPr sz="1100" b="1" i="0" u="none" strike="noStrike" kern="1200" spc="0" baseline="0">
              <a:solidFill>
                <a:schemeClr val="tx1">
                  <a:lumMod val="65000"/>
                  <a:lumOff val="35000"/>
                </a:schemeClr>
              </a:solidFill>
              <a:latin typeface="+mn-lt"/>
              <a:ea typeface="+mn-ea"/>
              <a:cs typeface="+mn-cs"/>
            </a:defRPr>
          </a:pPr>
          <a:endParaRPr lang="es-PE"/>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P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'Lima Metropolitana'!$B$31:$B$34</c:f>
              <c:numCache>
                <c:formatCode>General</c:formatCode>
                <c:ptCount val="4"/>
                <c:pt idx="0">
                  <c:v>2020</c:v>
                </c:pt>
                <c:pt idx="1">
                  <c:v>2021</c:v>
                </c:pt>
                <c:pt idx="2">
                  <c:v>2022</c:v>
                </c:pt>
                <c:pt idx="3">
                  <c:v>2023</c:v>
                </c:pt>
              </c:numCache>
            </c:numRef>
          </c:cat>
          <c:val>
            <c:numRef>
              <c:f>'Lima Metropolitana'!$C$31:$C$34</c:f>
              <c:numCache>
                <c:formatCode>#,##0</c:formatCode>
                <c:ptCount val="4"/>
                <c:pt idx="0">
                  <c:v>90183326</c:v>
                </c:pt>
                <c:pt idx="1">
                  <c:v>61014406</c:v>
                </c:pt>
                <c:pt idx="2">
                  <c:v>56820719</c:v>
                </c:pt>
                <c:pt idx="3">
                  <c:v>75329359</c:v>
                </c:pt>
              </c:numCache>
            </c:numRef>
          </c:val>
          <c:extLst>
            <c:ext xmlns:c16="http://schemas.microsoft.com/office/drawing/2014/chart" uri="{C3380CC4-5D6E-409C-BE32-E72D297353CC}">
              <c16:uniqueId val="{00000000-EA96-456B-82D1-BE308FBD37FC}"/>
            </c:ext>
          </c:extLst>
        </c:ser>
        <c:dLbls>
          <c:dLblPos val="outEnd"/>
          <c:showLegendKey val="0"/>
          <c:showVal val="1"/>
          <c:showCatName val="0"/>
          <c:showSerName val="0"/>
          <c:showPercent val="0"/>
          <c:showBubbleSize val="0"/>
        </c:dLbls>
        <c:gapWidth val="219"/>
        <c:overlap val="-27"/>
        <c:axId val="231078895"/>
        <c:axId val="401384943"/>
      </c:barChart>
      <c:catAx>
        <c:axId val="2310788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PE"/>
          </a:p>
        </c:txPr>
        <c:crossAx val="401384943"/>
        <c:crosses val="autoZero"/>
        <c:auto val="1"/>
        <c:lblAlgn val="ctr"/>
        <c:lblOffset val="100"/>
        <c:noMultiLvlLbl val="0"/>
      </c:catAx>
      <c:valAx>
        <c:axId val="40138494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PE"/>
          </a:p>
        </c:txPr>
        <c:crossAx val="23107889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P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PE" sz="1200" b="1" dirty="0">
                <a:solidFill>
                  <a:srgbClr val="FF0000"/>
                </a:solidFill>
              </a:rPr>
              <a:t>Asignación a productos del PP 0068 - </a:t>
            </a:r>
            <a:r>
              <a:rPr lang="en-US" sz="1200" b="1" i="0" u="none" strike="noStrike" kern="1200" spc="0" baseline="0" dirty="0">
                <a:solidFill>
                  <a:srgbClr val="FF0000"/>
                </a:solidFill>
              </a:rPr>
              <a:t>PIM – </a:t>
            </a:r>
            <a:r>
              <a:rPr lang="en-US" sz="1200" b="1" i="0" u="none" strike="noStrike" kern="1200" spc="0" baseline="0" dirty="0" err="1">
                <a:solidFill>
                  <a:srgbClr val="FF0000"/>
                </a:solidFill>
              </a:rPr>
              <a:t>Provincia</a:t>
            </a:r>
            <a:r>
              <a:rPr lang="en-US" sz="1200" b="1" i="0" u="none" strike="noStrike" kern="1200" spc="0" baseline="0" dirty="0">
                <a:solidFill>
                  <a:srgbClr val="FF0000"/>
                </a:solidFill>
              </a:rPr>
              <a:t> de Lima</a:t>
            </a:r>
            <a:endParaRPr lang="es-PE" sz="1200" b="1" dirty="0">
              <a:solidFill>
                <a:srgbClr val="FF0000"/>
              </a:solidFill>
            </a:endParaRPr>
          </a:p>
        </c:rich>
      </c:tx>
      <c:layout>
        <c:manualLayout>
          <c:xMode val="edge"/>
          <c:yMode val="edge"/>
          <c:x val="0.1326071346047884"/>
          <c:y val="1.382068853690872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PE"/>
        </a:p>
      </c:txPr>
    </c:title>
    <c:autoTitleDeleted val="0"/>
    <c:plotArea>
      <c:layout/>
      <c:barChart>
        <c:barDir val="bar"/>
        <c:grouping val="clustered"/>
        <c:varyColors val="0"/>
        <c:ser>
          <c:idx val="0"/>
          <c:order val="0"/>
          <c:tx>
            <c:strRef>
              <c:f>'76810754'!$B$66</c:f>
              <c:strCache>
                <c:ptCount val="1"/>
                <c:pt idx="0">
                  <c:v>Asignacion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s-P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'76810754'!$A$67:$A$74</c:f>
              <c:strCache>
                <c:ptCount val="8"/>
                <c:pt idx="0">
                  <c:v>ACCIONES COMUNES</c:v>
                </c:pt>
                <c:pt idx="1">
                  <c:v>CAPACIDAD INSTALADA PARA LA PREPARACION Y RESPUESTA FRENTE A EMERGENCIAS Y DESASTRES</c:v>
                </c:pt>
                <c:pt idx="2">
                  <c:v>DESARROLLO DE MEDIDAS DE INTERVENCION PARA LA PROTECCION FISICA FRENTE A PELIGROS</c:v>
                </c:pt>
                <c:pt idx="3">
                  <c:v>EDIFICACIONES SEGURAS ANTE EL RIESGO DE DESASTRES</c:v>
                </c:pt>
                <c:pt idx="4">
                  <c:v>ESTUDIOS PARA LA ESTIMACION DEL RIESGO DE DESASTRES</c:v>
                </c:pt>
                <c:pt idx="5">
                  <c:v>PERSONAS CON FORMACION Y CONOCIMIENTO EN GESTION DEL RIESGO DE DESASTRES Y ADAPTACION AL CAMBIO CLIMATICO</c:v>
                </c:pt>
                <c:pt idx="6">
                  <c:v>POBLACION CON PRACTICAS SEGURAS PARA LA RESILIENCIA</c:v>
                </c:pt>
                <c:pt idx="7">
                  <c:v>37 proyectos</c:v>
                </c:pt>
              </c:strCache>
            </c:strRef>
          </c:cat>
          <c:val>
            <c:numRef>
              <c:f>'76810754'!$B$67:$B$74</c:f>
              <c:numCache>
                <c:formatCode>#,##0</c:formatCode>
                <c:ptCount val="8"/>
                <c:pt idx="0">
                  <c:v>24002920</c:v>
                </c:pt>
                <c:pt idx="1">
                  <c:v>11779855</c:v>
                </c:pt>
                <c:pt idx="2">
                  <c:v>5792477</c:v>
                </c:pt>
                <c:pt idx="3">
                  <c:v>17496770</c:v>
                </c:pt>
                <c:pt idx="4">
                  <c:v>945587</c:v>
                </c:pt>
                <c:pt idx="5">
                  <c:v>407257</c:v>
                </c:pt>
                <c:pt idx="6">
                  <c:v>2559438</c:v>
                </c:pt>
                <c:pt idx="7">
                  <c:v>12345055</c:v>
                </c:pt>
              </c:numCache>
            </c:numRef>
          </c:val>
          <c:extLst>
            <c:ext xmlns:c16="http://schemas.microsoft.com/office/drawing/2014/chart" uri="{C3380CC4-5D6E-409C-BE32-E72D297353CC}">
              <c16:uniqueId val="{00000000-CA06-4498-BD1E-9F8C93D93ABE}"/>
            </c:ext>
          </c:extLst>
        </c:ser>
        <c:ser>
          <c:idx val="1"/>
          <c:order val="1"/>
          <c:tx>
            <c:strRef>
              <c:f>'76810754'!$C$66</c:f>
              <c:strCache>
                <c:ptCount val="1"/>
                <c:pt idx="0">
                  <c:v>Porcentaje</c:v>
                </c:pt>
              </c:strCache>
            </c:strRef>
          </c:tx>
          <c:spPr>
            <a:solidFill>
              <a:schemeClr val="accent2"/>
            </a:solidFill>
            <a:ln>
              <a:noFill/>
            </a:ln>
            <a:effectLst/>
          </c:spPr>
          <c:invertIfNegative val="0"/>
          <c:dLbls>
            <c:dLbl>
              <c:idx val="0"/>
              <c:layout>
                <c:manualLayout>
                  <c:x val="-8.2768043104057746E-17"/>
                  <c:y val="-9.2378752886835176E-3"/>
                </c:manualLayout>
              </c:layout>
              <c:tx>
                <c:rich>
                  <a:bodyPr/>
                  <a:lstStyle/>
                  <a:p>
                    <a:fld id="{07406CEB-F7DE-4EAB-8871-D82CC7EB9DD4}"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A06-4498-BD1E-9F8C93D93ABE}"/>
                </c:ext>
              </c:extLst>
            </c:dLbl>
            <c:dLbl>
              <c:idx val="1"/>
              <c:layout>
                <c:manualLayout>
                  <c:x val="0"/>
                  <c:y val="-1.3856812933025405E-2"/>
                </c:manualLayout>
              </c:layout>
              <c:tx>
                <c:rich>
                  <a:bodyPr/>
                  <a:lstStyle/>
                  <a:p>
                    <a:fld id="{6D90B74B-9F8D-49F8-96B0-90678632AB39}"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CA06-4498-BD1E-9F8C93D93ABE}"/>
                </c:ext>
              </c:extLst>
            </c:dLbl>
            <c:dLbl>
              <c:idx val="2"/>
              <c:layout>
                <c:manualLayout>
                  <c:x val="0"/>
                  <c:y val="-9.2378752886836876E-3"/>
                </c:manualLayout>
              </c:layout>
              <c:tx>
                <c:rich>
                  <a:bodyPr/>
                  <a:lstStyle/>
                  <a:p>
                    <a:fld id="{9D0A5B28-A770-4B13-B0CF-A1F86653559E}"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CA06-4498-BD1E-9F8C93D93ABE}"/>
                </c:ext>
              </c:extLst>
            </c:dLbl>
            <c:dLbl>
              <c:idx val="3"/>
              <c:layout>
                <c:manualLayout>
                  <c:x val="0"/>
                  <c:y val="-9.2378752886836026E-3"/>
                </c:manualLayout>
              </c:layout>
              <c:tx>
                <c:rich>
                  <a:bodyPr/>
                  <a:lstStyle/>
                  <a:p>
                    <a:fld id="{F34A5A70-2FA3-4769-B50D-683E4A73B1E1}"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CA06-4498-BD1E-9F8C93D93ABE}"/>
                </c:ext>
              </c:extLst>
            </c:dLbl>
            <c:dLbl>
              <c:idx val="4"/>
              <c:layout>
                <c:manualLayout>
                  <c:x val="0"/>
                  <c:y val="-9.2378752886836026E-3"/>
                </c:manualLayout>
              </c:layout>
              <c:tx>
                <c:rich>
                  <a:bodyPr/>
                  <a:lstStyle/>
                  <a:p>
                    <a:fld id="{FE7D2794-49B5-45A4-B817-A87EEED5B047}"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CA06-4498-BD1E-9F8C93D93ABE}"/>
                </c:ext>
              </c:extLst>
            </c:dLbl>
            <c:dLbl>
              <c:idx val="5"/>
              <c:layout>
                <c:manualLayout>
                  <c:x val="-2.257336343115124E-3"/>
                  <c:y val="-1.3856812933025405E-2"/>
                </c:manualLayout>
              </c:layout>
              <c:tx>
                <c:rich>
                  <a:bodyPr/>
                  <a:lstStyle/>
                  <a:p>
                    <a:fld id="{D01DCEFC-F580-48D7-9D55-964B9598D98C}"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CA06-4498-BD1E-9F8C93D93ABE}"/>
                </c:ext>
              </c:extLst>
            </c:dLbl>
            <c:dLbl>
              <c:idx val="6"/>
              <c:layout>
                <c:manualLayout>
                  <c:x val="0"/>
                  <c:y val="-1.8475750577367247E-2"/>
                </c:manualLayout>
              </c:layout>
              <c:tx>
                <c:rich>
                  <a:bodyPr/>
                  <a:lstStyle/>
                  <a:p>
                    <a:fld id="{986AC8E8-BF0A-4430-9A2E-500DA91DFB20}"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CA06-4498-BD1E-9F8C93D93ABE}"/>
                </c:ext>
              </c:extLst>
            </c:dLbl>
            <c:dLbl>
              <c:idx val="7"/>
              <c:layout>
                <c:manualLayout>
                  <c:x val="0"/>
                  <c:y val="-1.8475750577367226E-2"/>
                </c:manualLayout>
              </c:layout>
              <c:tx>
                <c:rich>
                  <a:bodyPr/>
                  <a:lstStyle/>
                  <a:p>
                    <a:fld id="{996A16A3-9422-415A-9F90-CE07507FAEAF}"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CA06-4498-BD1E-9F8C93D93ABE}"/>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accent2"/>
                    </a:solidFill>
                    <a:latin typeface="+mn-lt"/>
                    <a:ea typeface="+mn-ea"/>
                    <a:cs typeface="+mn-cs"/>
                  </a:defRPr>
                </a:pPr>
                <a:endParaRPr lang="es-P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'76810754'!$A$67:$A$74</c:f>
              <c:strCache>
                <c:ptCount val="8"/>
                <c:pt idx="0">
                  <c:v>ACCIONES COMUNES</c:v>
                </c:pt>
                <c:pt idx="1">
                  <c:v>CAPACIDAD INSTALADA PARA LA PREPARACION Y RESPUESTA FRENTE A EMERGENCIAS Y DESASTRES</c:v>
                </c:pt>
                <c:pt idx="2">
                  <c:v>DESARROLLO DE MEDIDAS DE INTERVENCION PARA LA PROTECCION FISICA FRENTE A PELIGROS</c:v>
                </c:pt>
                <c:pt idx="3">
                  <c:v>EDIFICACIONES SEGURAS ANTE EL RIESGO DE DESASTRES</c:v>
                </c:pt>
                <c:pt idx="4">
                  <c:v>ESTUDIOS PARA LA ESTIMACION DEL RIESGO DE DESASTRES</c:v>
                </c:pt>
                <c:pt idx="5">
                  <c:v>PERSONAS CON FORMACION Y CONOCIMIENTO EN GESTION DEL RIESGO DE DESASTRES Y ADAPTACION AL CAMBIO CLIMATICO</c:v>
                </c:pt>
                <c:pt idx="6">
                  <c:v>POBLACION CON PRACTICAS SEGURAS PARA LA RESILIENCIA</c:v>
                </c:pt>
                <c:pt idx="7">
                  <c:v>37 proyectos</c:v>
                </c:pt>
              </c:strCache>
            </c:strRef>
          </c:cat>
          <c:val>
            <c:numRef>
              <c:f>'76810754'!$C$67:$C$74</c:f>
              <c:numCache>
                <c:formatCode>0.0</c:formatCode>
                <c:ptCount val="8"/>
                <c:pt idx="0">
                  <c:v>31.863964221439876</c:v>
                </c:pt>
                <c:pt idx="1">
                  <c:v>15.63780066149242</c:v>
                </c:pt>
                <c:pt idx="2">
                  <c:v>7.6895344350401285</c:v>
                </c:pt>
                <c:pt idx="3">
                  <c:v>23.227026264752897</c:v>
                </c:pt>
                <c:pt idx="4">
                  <c:v>1.255270206135698</c:v>
                </c:pt>
                <c:pt idx="5">
                  <c:v>0.54063515926107908</c:v>
                </c:pt>
                <c:pt idx="6">
                  <c:v>3.3976633200874575</c:v>
                </c:pt>
                <c:pt idx="7">
                  <c:v>16.388105731790443</c:v>
                </c:pt>
              </c:numCache>
            </c:numRef>
          </c:val>
          <c:extLst>
            <c:ext xmlns:c16="http://schemas.microsoft.com/office/drawing/2014/chart" uri="{C3380CC4-5D6E-409C-BE32-E72D297353CC}">
              <c16:uniqueId val="{00000009-CA06-4498-BD1E-9F8C93D93ABE}"/>
            </c:ext>
          </c:extLst>
        </c:ser>
        <c:dLbls>
          <c:dLblPos val="outEnd"/>
          <c:showLegendKey val="0"/>
          <c:showVal val="1"/>
          <c:showCatName val="0"/>
          <c:showSerName val="0"/>
          <c:showPercent val="0"/>
          <c:showBubbleSize val="0"/>
        </c:dLbls>
        <c:gapWidth val="182"/>
        <c:axId val="508663279"/>
        <c:axId val="514742575"/>
      </c:barChart>
      <c:catAx>
        <c:axId val="50866327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s-PE"/>
          </a:p>
        </c:txPr>
        <c:crossAx val="514742575"/>
        <c:crosses val="autoZero"/>
        <c:auto val="1"/>
        <c:lblAlgn val="ctr"/>
        <c:lblOffset val="100"/>
        <c:noMultiLvlLbl val="0"/>
      </c:catAx>
      <c:valAx>
        <c:axId val="514742575"/>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PE"/>
          </a:p>
        </c:txPr>
        <c:crossAx val="50866327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PE"/>
        </a:p>
      </c:txPr>
    </c:legend>
    <c:plotVisOnly val="1"/>
    <c:dispBlanksAs val="gap"/>
    <c:showDLblsOverMax val="0"/>
  </c:chart>
  <c:spPr>
    <a:noFill/>
    <a:ln>
      <a:noFill/>
    </a:ln>
    <a:effectLst/>
  </c:spPr>
  <c:txPr>
    <a:bodyPr/>
    <a:lstStyle/>
    <a:p>
      <a:pPr>
        <a:defRPr/>
      </a:pPr>
      <a:endParaRPr lang="es-P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'84316711'!$B$5</c:f>
              <c:strCache>
                <c:ptCount val="1"/>
                <c:pt idx="0">
                  <c:v>PIM</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s-P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'84316711'!$A$6:$A$48</c:f>
              <c:strCache>
                <c:ptCount val="43"/>
                <c:pt idx="0">
                  <c:v>MM LIMA</c:v>
                </c:pt>
                <c:pt idx="1">
                  <c:v>SANTIAGO DE SURCO</c:v>
                </c:pt>
                <c:pt idx="2">
                  <c:v>LURIGANCHO (CHOSICA)</c:v>
                </c:pt>
                <c:pt idx="3">
                  <c:v>ATE - VITARTE</c:v>
                </c:pt>
                <c:pt idx="4">
                  <c:v>SAN JUAN DE LURIGANCHO</c:v>
                </c:pt>
                <c:pt idx="5">
                  <c:v>CARABAYLLO</c:v>
                </c:pt>
                <c:pt idx="6">
                  <c:v>MIRAFLORES</c:v>
                </c:pt>
                <c:pt idx="7">
                  <c:v>SAN BORJA</c:v>
                </c:pt>
                <c:pt idx="8">
                  <c:v>LINCE</c:v>
                </c:pt>
                <c:pt idx="9">
                  <c:v>LURIN</c:v>
                </c:pt>
                <c:pt idx="10">
                  <c:v>LA MOLINA</c:v>
                </c:pt>
                <c:pt idx="11">
                  <c:v>INDEPENDENCIA</c:v>
                </c:pt>
                <c:pt idx="12">
                  <c:v>SAN ISIDRO</c:v>
                </c:pt>
                <c:pt idx="13">
                  <c:v>PUENTE PIEDRA</c:v>
                </c:pt>
                <c:pt idx="14">
                  <c:v>PUNTA HERMOSA</c:v>
                </c:pt>
                <c:pt idx="15">
                  <c:v>LA VICTORIA</c:v>
                </c:pt>
                <c:pt idx="16">
                  <c:v>CIENEGUILLA</c:v>
                </c:pt>
                <c:pt idx="17">
                  <c:v>CHORRILLOS</c:v>
                </c:pt>
                <c:pt idx="18">
                  <c:v>SAN MARTIN DE PORRES</c:v>
                </c:pt>
                <c:pt idx="19">
                  <c:v>PUEBLO LIBRE</c:v>
                </c:pt>
                <c:pt idx="20">
                  <c:v>COMAS</c:v>
                </c:pt>
                <c:pt idx="21">
                  <c:v>PACHACAMAC</c:v>
                </c:pt>
                <c:pt idx="22">
                  <c:v>SURQUILLO</c:v>
                </c:pt>
                <c:pt idx="23">
                  <c:v>PUCUSANA</c:v>
                </c:pt>
                <c:pt idx="24">
                  <c:v>CHACLACAYO</c:v>
                </c:pt>
                <c:pt idx="25">
                  <c:v>RIMAC</c:v>
                </c:pt>
                <c:pt idx="26">
                  <c:v>SAN JUAN DE MIRAFLORES</c:v>
                </c:pt>
                <c:pt idx="27">
                  <c:v>BREÑA</c:v>
                </c:pt>
                <c:pt idx="28">
                  <c:v>SAN MIGUEL</c:v>
                </c:pt>
                <c:pt idx="29">
                  <c:v>SANTA ANITA</c:v>
                </c:pt>
                <c:pt idx="30">
                  <c:v>ANCON</c:v>
                </c:pt>
                <c:pt idx="31">
                  <c:v>LOS OLIVOS</c:v>
                </c:pt>
                <c:pt idx="32">
                  <c:v>VILLA EL SALVADOR</c:v>
                </c:pt>
                <c:pt idx="33">
                  <c:v>ILLA MARIA DEL TRIUNFO</c:v>
                </c:pt>
                <c:pt idx="34">
                  <c:v>JESUS MARIA</c:v>
                </c:pt>
                <c:pt idx="35">
                  <c:v>SAN LUIS</c:v>
                </c:pt>
                <c:pt idx="36">
                  <c:v>EL AGUSTINO</c:v>
                </c:pt>
                <c:pt idx="37">
                  <c:v>BARRANCO</c:v>
                </c:pt>
                <c:pt idx="38">
                  <c:v>MAGDALENA DEL MAR</c:v>
                </c:pt>
                <c:pt idx="39">
                  <c:v>PUNTA NEGRA</c:v>
                </c:pt>
                <c:pt idx="40">
                  <c:v>SAN BARTOLO</c:v>
                </c:pt>
                <c:pt idx="41">
                  <c:v>SANTA MARIA DEL MAR</c:v>
                </c:pt>
                <c:pt idx="42">
                  <c:v>SANTA ROSA</c:v>
                </c:pt>
              </c:strCache>
            </c:strRef>
          </c:cat>
          <c:val>
            <c:numRef>
              <c:f>'84316711'!$B$6:$B$48</c:f>
              <c:numCache>
                <c:formatCode>#,##0</c:formatCode>
                <c:ptCount val="43"/>
                <c:pt idx="0">
                  <c:v>17567501</c:v>
                </c:pt>
                <c:pt idx="1">
                  <c:v>5360591</c:v>
                </c:pt>
                <c:pt idx="2">
                  <c:v>4780806</c:v>
                </c:pt>
                <c:pt idx="3">
                  <c:v>4002566</c:v>
                </c:pt>
                <c:pt idx="4">
                  <c:v>3496276</c:v>
                </c:pt>
                <c:pt idx="5">
                  <c:v>2976233</c:v>
                </c:pt>
                <c:pt idx="6">
                  <c:v>2739398</c:v>
                </c:pt>
                <c:pt idx="7">
                  <c:v>2655334</c:v>
                </c:pt>
                <c:pt idx="8">
                  <c:v>2650949</c:v>
                </c:pt>
                <c:pt idx="9">
                  <c:v>2427973</c:v>
                </c:pt>
                <c:pt idx="10">
                  <c:v>2045009</c:v>
                </c:pt>
                <c:pt idx="11">
                  <c:v>1711297</c:v>
                </c:pt>
                <c:pt idx="12">
                  <c:v>1588573</c:v>
                </c:pt>
                <c:pt idx="13">
                  <c:v>1448724</c:v>
                </c:pt>
                <c:pt idx="14">
                  <c:v>1257992</c:v>
                </c:pt>
                <c:pt idx="15">
                  <c:v>1209971</c:v>
                </c:pt>
                <c:pt idx="16">
                  <c:v>1194481</c:v>
                </c:pt>
                <c:pt idx="17">
                  <c:v>1192185</c:v>
                </c:pt>
                <c:pt idx="18">
                  <c:v>1101158</c:v>
                </c:pt>
                <c:pt idx="19">
                  <c:v>1046309</c:v>
                </c:pt>
                <c:pt idx="20">
                  <c:v>1045131</c:v>
                </c:pt>
                <c:pt idx="21">
                  <c:v>999727</c:v>
                </c:pt>
                <c:pt idx="22">
                  <c:v>847873</c:v>
                </c:pt>
                <c:pt idx="23">
                  <c:v>799334</c:v>
                </c:pt>
                <c:pt idx="24">
                  <c:v>790102</c:v>
                </c:pt>
                <c:pt idx="25">
                  <c:v>730293</c:v>
                </c:pt>
                <c:pt idx="26">
                  <c:v>702435</c:v>
                </c:pt>
                <c:pt idx="27">
                  <c:v>642752</c:v>
                </c:pt>
                <c:pt idx="28">
                  <c:v>622210</c:v>
                </c:pt>
                <c:pt idx="29">
                  <c:v>599883</c:v>
                </c:pt>
                <c:pt idx="30">
                  <c:v>581652</c:v>
                </c:pt>
                <c:pt idx="31">
                  <c:v>576735</c:v>
                </c:pt>
                <c:pt idx="32">
                  <c:v>547237</c:v>
                </c:pt>
                <c:pt idx="33">
                  <c:v>524457</c:v>
                </c:pt>
                <c:pt idx="34">
                  <c:v>522532</c:v>
                </c:pt>
                <c:pt idx="35">
                  <c:v>476761</c:v>
                </c:pt>
                <c:pt idx="36">
                  <c:v>352420</c:v>
                </c:pt>
                <c:pt idx="37">
                  <c:v>348395</c:v>
                </c:pt>
                <c:pt idx="38">
                  <c:v>340727</c:v>
                </c:pt>
                <c:pt idx="39">
                  <c:v>333065</c:v>
                </c:pt>
                <c:pt idx="40">
                  <c:v>234116</c:v>
                </c:pt>
                <c:pt idx="41">
                  <c:v>168552</c:v>
                </c:pt>
                <c:pt idx="42">
                  <c:v>89644</c:v>
                </c:pt>
              </c:numCache>
            </c:numRef>
          </c:val>
          <c:extLst>
            <c:ext xmlns:c16="http://schemas.microsoft.com/office/drawing/2014/chart" uri="{C3380CC4-5D6E-409C-BE32-E72D297353CC}">
              <c16:uniqueId val="{00000000-827C-46B3-807A-E875CFABD003}"/>
            </c:ext>
          </c:extLst>
        </c:ser>
        <c:ser>
          <c:idx val="1"/>
          <c:order val="1"/>
          <c:tx>
            <c:strRef>
              <c:f>'84316711'!$C$5</c:f>
              <c:strCache>
                <c:ptCount val="1"/>
                <c:pt idx="0">
                  <c:v>Avance %</c:v>
                </c:pt>
              </c:strCache>
            </c:strRef>
          </c:tx>
          <c:spPr>
            <a:solidFill>
              <a:schemeClr val="accent2"/>
            </a:solidFill>
            <a:ln>
              <a:noFill/>
            </a:ln>
            <a:effectLst/>
          </c:spPr>
          <c:invertIfNegative val="0"/>
          <c:dLbls>
            <c:dLbl>
              <c:idx val="0"/>
              <c:layout>
                <c:manualLayout>
                  <c:x val="0.4447948284855559"/>
                  <c:y val="-5.0703471540825681E-3"/>
                </c:manualLayout>
              </c:layout>
              <c:tx>
                <c:rich>
                  <a:bodyPr/>
                  <a:lstStyle/>
                  <a:p>
                    <a:r>
                      <a:rPr lang="en-US"/>
                      <a:t>45.2%</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0063069111734242E-2"/>
                      <c:h val="2.0579392816539643E-2"/>
                    </c:manualLayout>
                  </c15:layout>
                  <c15:showDataLabelsRange val="0"/>
                </c:ext>
                <c:ext xmlns:c16="http://schemas.microsoft.com/office/drawing/2014/chart" uri="{C3380CC4-5D6E-409C-BE32-E72D297353CC}">
                  <c16:uniqueId val="{00000001-827C-46B3-807A-E875CFABD003}"/>
                </c:ext>
              </c:extLst>
            </c:dLbl>
            <c:dLbl>
              <c:idx val="1"/>
              <c:layout>
                <c:manualLayout>
                  <c:x val="0.35331221507930771"/>
                  <c:y val="0"/>
                </c:manualLayout>
              </c:layout>
              <c:tx>
                <c:rich>
                  <a:bodyPr/>
                  <a:lstStyle/>
                  <a:p>
                    <a:r>
                      <a:rPr lang="en-US"/>
                      <a:t>63.4%</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2160880260095815"/>
                      <c:h val="2.0579392816539643E-2"/>
                    </c:manualLayout>
                  </c15:layout>
                  <c15:showDataLabelsRange val="0"/>
                </c:ext>
                <c:ext xmlns:c16="http://schemas.microsoft.com/office/drawing/2014/chart" uri="{C3380CC4-5D6E-409C-BE32-E72D297353CC}">
                  <c16:uniqueId val="{00000002-827C-46B3-807A-E875CFABD003}"/>
                </c:ext>
              </c:extLst>
            </c:dLbl>
            <c:dLbl>
              <c:idx val="2"/>
              <c:layout>
                <c:manualLayout>
                  <c:x val="0.36277605932187612"/>
                  <c:y val="-1.7825311942959001E-3"/>
                </c:manualLayout>
              </c:layout>
              <c:tx>
                <c:rich>
                  <a:bodyPr/>
                  <a:lstStyle/>
                  <a:p>
                    <a:r>
                      <a:rPr lang="en-US"/>
                      <a:t>62.3%</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0899050920526857"/>
                      <c:h val="2.0579392816539643E-2"/>
                    </c:manualLayout>
                  </c15:layout>
                  <c15:showDataLabelsRange val="0"/>
                </c:ext>
                <c:ext xmlns:c16="http://schemas.microsoft.com/office/drawing/2014/chart" uri="{C3380CC4-5D6E-409C-BE32-E72D297353CC}">
                  <c16:uniqueId val="{00000003-827C-46B3-807A-E875CFABD003}"/>
                </c:ext>
              </c:extLst>
            </c:dLbl>
            <c:dLbl>
              <c:idx val="3"/>
              <c:layout>
                <c:manualLayout>
                  <c:x val="0.3343848991815746"/>
                  <c:y val="0"/>
                </c:manualLayout>
              </c:layout>
              <c:tx>
                <c:rich>
                  <a:bodyPr/>
                  <a:lstStyle/>
                  <a:p>
                    <a:r>
                      <a:rPr lang="en-US"/>
                      <a:t>36.8%</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9526789158501397E-2"/>
                      <c:h val="2.0579392816539643E-2"/>
                    </c:manualLayout>
                  </c15:layout>
                  <c15:showDataLabelsRange val="0"/>
                </c:ext>
                <c:ext xmlns:c16="http://schemas.microsoft.com/office/drawing/2014/chart" uri="{C3380CC4-5D6E-409C-BE32-E72D297353CC}">
                  <c16:uniqueId val="{00000004-827C-46B3-807A-E875CFABD003}"/>
                </c:ext>
              </c:extLst>
            </c:dLbl>
            <c:dLbl>
              <c:idx val="4"/>
              <c:layout>
                <c:manualLayout>
                  <c:x val="0.32176660578588495"/>
                  <c:y val="-1.7825311942959001E-3"/>
                </c:manualLayout>
              </c:layout>
              <c:tx>
                <c:rich>
                  <a:bodyPr/>
                  <a:lstStyle/>
                  <a:p>
                    <a:r>
                      <a:rPr lang="en-US"/>
                      <a:t>32.2%</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9526789158501397E-2"/>
                      <c:h val="2.0579392816539643E-2"/>
                    </c:manualLayout>
                  </c15:layout>
                  <c15:showDataLabelsRange val="0"/>
                </c:ext>
                <c:ext xmlns:c16="http://schemas.microsoft.com/office/drawing/2014/chart" uri="{C3380CC4-5D6E-409C-BE32-E72D297353CC}">
                  <c16:uniqueId val="{00000005-827C-46B3-807A-E875CFABD003}"/>
                </c:ext>
              </c:extLst>
            </c:dLbl>
            <c:dLbl>
              <c:idx val="5"/>
              <c:layout>
                <c:manualLayout>
                  <c:x val="0.29022074810085979"/>
                  <c:y val="-1.7825311942959001E-3"/>
                </c:manualLayout>
              </c:layout>
              <c:tx>
                <c:rich>
                  <a:bodyPr/>
                  <a:lstStyle/>
                  <a:p>
                    <a:r>
                      <a:rPr lang="en-US"/>
                      <a:t>37.5%</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2791794929880293"/>
                      <c:h val="2.0579392816539643E-2"/>
                    </c:manualLayout>
                  </c15:layout>
                  <c15:showDataLabelsRange val="0"/>
                </c:ext>
                <c:ext xmlns:c16="http://schemas.microsoft.com/office/drawing/2014/chart" uri="{C3380CC4-5D6E-409C-BE32-E72D297353CC}">
                  <c16:uniqueId val="{00000006-827C-46B3-807A-E875CFABD003}"/>
                </c:ext>
              </c:extLst>
            </c:dLbl>
            <c:dLbl>
              <c:idx val="6"/>
              <c:layout>
                <c:manualLayout>
                  <c:x val="0.27760245470517048"/>
                  <c:y val="0"/>
                </c:manualLayout>
              </c:layout>
              <c:tx>
                <c:rich>
                  <a:bodyPr/>
                  <a:lstStyle/>
                  <a:p>
                    <a:r>
                      <a:rPr lang="en-US"/>
                      <a:t>60.3%</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1529965590311336"/>
                      <c:h val="2.0579392816539643E-2"/>
                    </c:manualLayout>
                  </c15:layout>
                  <c15:showDataLabelsRange val="0"/>
                </c:ext>
                <c:ext xmlns:c16="http://schemas.microsoft.com/office/drawing/2014/chart" uri="{C3380CC4-5D6E-409C-BE32-E72D297353CC}">
                  <c16:uniqueId val="{00000007-827C-46B3-807A-E875CFABD003}"/>
                </c:ext>
              </c:extLst>
            </c:dLbl>
            <c:dLbl>
              <c:idx val="7"/>
              <c:layout>
                <c:manualLayout>
                  <c:x val="0.25236599210959249"/>
                  <c:y val="-1.3071744418929618E-16"/>
                </c:manualLayout>
              </c:layout>
              <c:tx>
                <c:rich>
                  <a:bodyPr/>
                  <a:lstStyle/>
                  <a:p>
                    <a:r>
                      <a:rPr lang="en-US"/>
                      <a:t>35.8%</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0583593585634618"/>
                      <c:h val="2.0579392816539643E-2"/>
                    </c:manualLayout>
                  </c15:layout>
                  <c15:showDataLabelsRange val="0"/>
                </c:ext>
                <c:ext xmlns:c16="http://schemas.microsoft.com/office/drawing/2014/chart" uri="{C3380CC4-5D6E-409C-BE32-E72D297353CC}">
                  <c16:uniqueId val="{00000008-827C-46B3-807A-E875CFABD003}"/>
                </c:ext>
              </c:extLst>
            </c:dLbl>
            <c:dLbl>
              <c:idx val="8"/>
              <c:layout>
                <c:manualLayout>
                  <c:x val="0.22082013442456727"/>
                  <c:y val="0"/>
                </c:manualLayout>
              </c:layout>
              <c:tx>
                <c:rich>
                  <a:bodyPr/>
                  <a:lstStyle/>
                  <a:p>
                    <a:r>
                      <a:rPr lang="en-US"/>
                      <a:t>35.2%</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1529965590311336"/>
                      <c:h val="2.0579392816539643E-2"/>
                    </c:manualLayout>
                  </c15:layout>
                  <c15:showDataLabelsRange val="0"/>
                </c:ext>
                <c:ext xmlns:c16="http://schemas.microsoft.com/office/drawing/2014/chart" uri="{C3380CC4-5D6E-409C-BE32-E72D297353CC}">
                  <c16:uniqueId val="{00000009-827C-46B3-807A-E875CFABD003}"/>
                </c:ext>
              </c:extLst>
            </c:dLbl>
            <c:dLbl>
              <c:idx val="9"/>
              <c:layout>
                <c:manualLayout>
                  <c:x val="0.19558367182898939"/>
                  <c:y val="-1.7825311942959001E-3"/>
                </c:manualLayout>
              </c:layout>
              <c:tx>
                <c:rich>
                  <a:bodyPr/>
                  <a:lstStyle/>
                  <a:p>
                    <a:r>
                      <a:rPr lang="en-US"/>
                      <a:t>51.6%</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6372215809579012E-2"/>
                      <c:h val="2.0579392816539643E-2"/>
                    </c:manualLayout>
                  </c15:layout>
                  <c15:showDataLabelsRange val="0"/>
                </c:ext>
                <c:ext xmlns:c16="http://schemas.microsoft.com/office/drawing/2014/chart" uri="{C3380CC4-5D6E-409C-BE32-E72D297353CC}">
                  <c16:uniqueId val="{0000000A-827C-46B3-807A-E875CFABD003}"/>
                </c:ext>
              </c:extLst>
            </c:dLbl>
            <c:dLbl>
              <c:idx val="10"/>
              <c:layout>
                <c:manualLayout>
                  <c:x val="0.19873824517791178"/>
                  <c:y val="0"/>
                </c:manualLayout>
              </c:layout>
              <c:tx>
                <c:rich>
                  <a:bodyPr/>
                  <a:lstStyle/>
                  <a:p>
                    <a:r>
                      <a:rPr lang="en-US"/>
                      <a:t>57.2%</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9526789158501397E-2"/>
                      <c:h val="2.0579392816539643E-2"/>
                    </c:manualLayout>
                  </c15:layout>
                  <c15:showDataLabelsRange val="0"/>
                </c:ext>
                <c:ext xmlns:c16="http://schemas.microsoft.com/office/drawing/2014/chart" uri="{C3380CC4-5D6E-409C-BE32-E72D297353CC}">
                  <c16:uniqueId val="{0000000B-827C-46B3-807A-E875CFABD003}"/>
                </c:ext>
              </c:extLst>
            </c:dLbl>
            <c:dLbl>
              <c:idx val="11"/>
              <c:layout>
                <c:manualLayout>
                  <c:x val="0.20504726767995538"/>
                  <c:y val="0"/>
                </c:manualLayout>
              </c:layout>
              <c:tx>
                <c:rich>
                  <a:bodyPr/>
                  <a:lstStyle/>
                  <a:p>
                    <a:r>
                      <a:rPr lang="en-US"/>
                      <a:t>62.9%</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3217642460656627E-2"/>
                      <c:h val="2.0579392816539643E-2"/>
                    </c:manualLayout>
                  </c15:layout>
                  <c15:showDataLabelsRange val="0"/>
                </c:ext>
                <c:ext xmlns:c16="http://schemas.microsoft.com/office/drawing/2014/chart" uri="{C3380CC4-5D6E-409C-BE32-E72D297353CC}">
                  <c16:uniqueId val="{0000000C-827C-46B3-807A-E875CFABD003}"/>
                </c:ext>
              </c:extLst>
            </c:dLbl>
            <c:dLbl>
              <c:idx val="12"/>
              <c:layout>
                <c:manualLayout>
                  <c:x val="0.19400650935032923"/>
                  <c:y val="0"/>
                </c:manualLayout>
              </c:layout>
              <c:tx>
                <c:rich>
                  <a:bodyPr/>
                  <a:lstStyle/>
                  <a:p>
                    <a:r>
                      <a:rPr lang="en-US"/>
                      <a:t>62.7%</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3217642460656627E-2"/>
                      <c:h val="2.0579392816539643E-2"/>
                    </c:manualLayout>
                  </c15:layout>
                  <c15:showDataLabelsRange val="0"/>
                </c:ext>
                <c:ext xmlns:c16="http://schemas.microsoft.com/office/drawing/2014/chart" uri="{C3380CC4-5D6E-409C-BE32-E72D297353CC}">
                  <c16:uniqueId val="{0000000D-827C-46B3-807A-E875CFABD003}"/>
                </c:ext>
              </c:extLst>
            </c:dLbl>
            <c:dLbl>
              <c:idx val="13"/>
              <c:layout>
                <c:manualLayout>
                  <c:x val="0.20189269433103305"/>
                  <c:y val="0"/>
                </c:manualLayout>
              </c:layout>
              <c:tx>
                <c:rich>
                  <a:bodyPr/>
                  <a:lstStyle/>
                  <a:p>
                    <a:r>
                      <a:rPr lang="en-US"/>
                      <a:t>59.5%</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3217642460656627E-2"/>
                      <c:h val="2.0579392816539643E-2"/>
                    </c:manualLayout>
                  </c15:layout>
                  <c15:showDataLabelsRange val="0"/>
                </c:ext>
                <c:ext xmlns:c16="http://schemas.microsoft.com/office/drawing/2014/chart" uri="{C3380CC4-5D6E-409C-BE32-E72D297353CC}">
                  <c16:uniqueId val="{0000000E-827C-46B3-807A-E875CFABD003}"/>
                </c:ext>
              </c:extLst>
            </c:dLbl>
            <c:dLbl>
              <c:idx val="14"/>
              <c:layout>
                <c:manualLayout>
                  <c:x val="0.19873812098211063"/>
                  <c:y val="-1.3071744418929618E-16"/>
                </c:manualLayout>
              </c:layout>
              <c:tx>
                <c:rich>
                  <a:bodyPr/>
                  <a:lstStyle/>
                  <a:p>
                    <a:r>
                      <a:rPr lang="en-US"/>
                      <a:t>62.8%</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3217642460656627E-2"/>
                      <c:h val="2.0579392816539643E-2"/>
                    </c:manualLayout>
                  </c15:layout>
                  <c15:showDataLabelsRange val="0"/>
                </c:ext>
                <c:ext xmlns:c16="http://schemas.microsoft.com/office/drawing/2014/chart" uri="{C3380CC4-5D6E-409C-BE32-E72D297353CC}">
                  <c16:uniqueId val="{0000000F-827C-46B3-807A-E875CFABD003}"/>
                </c:ext>
              </c:extLst>
            </c:dLbl>
            <c:dLbl>
              <c:idx val="15"/>
              <c:layout>
                <c:manualLayout>
                  <c:x val="0.19242897428426575"/>
                  <c:y val="-1.7825311942960308E-3"/>
                </c:manualLayout>
              </c:layout>
              <c:tx>
                <c:rich>
                  <a:bodyPr/>
                  <a:lstStyle/>
                  <a:p>
                    <a:r>
                      <a:rPr lang="en-US"/>
                      <a:t>66.2%</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3217642460656627E-2"/>
                      <c:h val="2.0579392816539643E-2"/>
                    </c:manualLayout>
                  </c15:layout>
                  <c15:showDataLabelsRange val="0"/>
                </c:ext>
                <c:ext xmlns:c16="http://schemas.microsoft.com/office/drawing/2014/chart" uri="{C3380CC4-5D6E-409C-BE32-E72D297353CC}">
                  <c16:uniqueId val="{00000010-827C-46B3-807A-E875CFABD003}"/>
                </c:ext>
              </c:extLst>
            </c:dLbl>
            <c:dLbl>
              <c:idx val="16"/>
              <c:layout>
                <c:manualLayout>
                  <c:x val="0.2082019652246789"/>
                  <c:y val="-1.7825311942959001E-3"/>
                </c:manualLayout>
              </c:layout>
              <c:tx>
                <c:rich>
                  <a:bodyPr/>
                  <a:lstStyle/>
                  <a:p>
                    <a:r>
                      <a:rPr lang="en-US"/>
                      <a:t>39.6%</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8.3753922413889445E-2"/>
                      <c:h val="2.0579392816539643E-2"/>
                    </c:manualLayout>
                  </c15:layout>
                  <c15:showDataLabelsRange val="0"/>
                </c:ext>
                <c:ext xmlns:c16="http://schemas.microsoft.com/office/drawing/2014/chart" uri="{C3380CC4-5D6E-409C-BE32-E72D297353CC}">
                  <c16:uniqueId val="{00000011-827C-46B3-807A-E875CFABD003}"/>
                </c:ext>
              </c:extLst>
            </c:dLbl>
            <c:dLbl>
              <c:idx val="17"/>
              <c:layout>
                <c:manualLayout>
                  <c:x val="0.21293382524806251"/>
                  <c:y val="0"/>
                </c:manualLayout>
              </c:layout>
              <c:tx>
                <c:rich>
                  <a:bodyPr/>
                  <a:lstStyle/>
                  <a:p>
                    <a:r>
                      <a:rPr lang="en-US"/>
                      <a:t>61.7%</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8.6908495762811858E-2"/>
                      <c:h val="2.0579392816539643E-2"/>
                    </c:manualLayout>
                  </c15:layout>
                  <c15:showDataLabelsRange val="0"/>
                </c:ext>
                <c:ext xmlns:c16="http://schemas.microsoft.com/office/drawing/2014/chart" uri="{C3380CC4-5D6E-409C-BE32-E72D297353CC}">
                  <c16:uniqueId val="{00000012-827C-46B3-807A-E875CFABD003}"/>
                </c:ext>
              </c:extLst>
            </c:dLbl>
            <c:dLbl>
              <c:idx val="18"/>
              <c:layout>
                <c:manualLayout>
                  <c:x val="0.19873824517791178"/>
                  <c:y val="-6.5358722094648088E-17"/>
                </c:manualLayout>
              </c:layout>
              <c:tx>
                <c:rich>
                  <a:bodyPr/>
                  <a:lstStyle/>
                  <a:p>
                    <a:r>
                      <a:rPr lang="en-US"/>
                      <a:t>85.4%</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7.4290202367122277E-2"/>
                      <c:h val="2.0579392816539643E-2"/>
                    </c:manualLayout>
                  </c15:layout>
                  <c15:showDataLabelsRange val="0"/>
                </c:ext>
                <c:ext xmlns:c16="http://schemas.microsoft.com/office/drawing/2014/chart" uri="{C3380CC4-5D6E-409C-BE32-E72D297353CC}">
                  <c16:uniqueId val="{00000013-827C-46B3-807A-E875CFABD003}"/>
                </c:ext>
              </c:extLst>
            </c:dLbl>
            <c:dLbl>
              <c:idx val="19"/>
              <c:layout>
                <c:manualLayout>
                  <c:x val="0.18927452513114462"/>
                  <c:y val="-6.5358722094648088E-17"/>
                </c:manualLayout>
              </c:layout>
              <c:tx>
                <c:rich>
                  <a:bodyPr/>
                  <a:lstStyle/>
                  <a:p>
                    <a:r>
                      <a:rPr lang="en-US"/>
                      <a:t>33.7%</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026813625074238"/>
                      <c:h val="2.0579392816539643E-2"/>
                    </c:manualLayout>
                  </c15:layout>
                  <c15:showDataLabelsRange val="0"/>
                </c:ext>
                <c:ext xmlns:c16="http://schemas.microsoft.com/office/drawing/2014/chart" uri="{C3380CC4-5D6E-409C-BE32-E72D297353CC}">
                  <c16:uniqueId val="{00000014-827C-46B3-807A-E875CFABD003}"/>
                </c:ext>
              </c:extLst>
            </c:dLbl>
            <c:dLbl>
              <c:idx val="20"/>
              <c:layout>
                <c:manualLayout>
                  <c:x val="0.19242897428426575"/>
                  <c:y val="0"/>
                </c:manualLayout>
              </c:layout>
              <c:tx>
                <c:rich>
                  <a:bodyPr/>
                  <a:lstStyle/>
                  <a:p>
                    <a:r>
                      <a:rPr lang="en-US"/>
                      <a:t>85.9%</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0063069111734242E-2"/>
                      <c:h val="2.0579392816539643E-2"/>
                    </c:manualLayout>
                  </c15:layout>
                  <c15:showDataLabelsRange val="0"/>
                </c:ext>
                <c:ext xmlns:c16="http://schemas.microsoft.com/office/drawing/2014/chart" uri="{C3380CC4-5D6E-409C-BE32-E72D297353CC}">
                  <c16:uniqueId val="{00000015-827C-46B3-807A-E875CFABD003}"/>
                </c:ext>
              </c:extLst>
            </c:dLbl>
            <c:dLbl>
              <c:idx val="21"/>
              <c:layout>
                <c:manualLayout>
                  <c:x val="0.17507882086519266"/>
                  <c:y val="0"/>
                </c:manualLayout>
              </c:layout>
              <c:tx>
                <c:rich>
                  <a:bodyPr/>
                  <a:lstStyle/>
                  <a:p>
                    <a:r>
                      <a:rPr lang="en-US"/>
                      <a:t>44.6%</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0583593585634618"/>
                      <c:h val="2.0579392816539643E-2"/>
                    </c:manualLayout>
                  </c15:layout>
                  <c15:showDataLabelsRange val="0"/>
                </c:ext>
                <c:ext xmlns:c16="http://schemas.microsoft.com/office/drawing/2014/chart" uri="{C3380CC4-5D6E-409C-BE32-E72D297353CC}">
                  <c16:uniqueId val="{00000016-827C-46B3-807A-E875CFABD003}"/>
                </c:ext>
              </c:extLst>
            </c:dLbl>
            <c:dLbl>
              <c:idx val="22"/>
              <c:layout>
                <c:manualLayout>
                  <c:x val="0.17034708503761029"/>
                  <c:y val="0"/>
                </c:manualLayout>
              </c:layout>
              <c:tx>
                <c:rich>
                  <a:bodyPr/>
                  <a:lstStyle/>
                  <a:p>
                    <a:r>
                      <a:rPr lang="en-US"/>
                      <a:t>68.2%</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1845422925203575"/>
                      <c:h val="2.0579392816539643E-2"/>
                    </c:manualLayout>
                  </c15:layout>
                  <c15:showDataLabelsRange val="0"/>
                </c:ext>
                <c:ext xmlns:c16="http://schemas.microsoft.com/office/drawing/2014/chart" uri="{C3380CC4-5D6E-409C-BE32-E72D297353CC}">
                  <c16:uniqueId val="{00000017-827C-46B3-807A-E875CFABD003}"/>
                </c:ext>
              </c:extLst>
            </c:dLbl>
            <c:dLbl>
              <c:idx val="23"/>
              <c:layout>
                <c:manualLayout>
                  <c:x val="0.18611995178222215"/>
                  <c:y val="0"/>
                </c:manualLayout>
              </c:layout>
              <c:tx>
                <c:rich>
                  <a:bodyPr/>
                  <a:lstStyle/>
                  <a:p>
                    <a:r>
                      <a:rPr lang="en-US"/>
                      <a:t>66.9%</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6372215809579012E-2"/>
                      <c:h val="2.0579392816539643E-2"/>
                    </c:manualLayout>
                  </c15:layout>
                  <c15:showDataLabelsRange val="0"/>
                </c:ext>
                <c:ext xmlns:c16="http://schemas.microsoft.com/office/drawing/2014/chart" uri="{C3380CC4-5D6E-409C-BE32-E72D297353CC}">
                  <c16:uniqueId val="{00000018-827C-46B3-807A-E875CFABD003}"/>
                </c:ext>
              </c:extLst>
            </c:dLbl>
            <c:dLbl>
              <c:idx val="24"/>
              <c:layout>
                <c:manualLayout>
                  <c:x val="0.18296537843329977"/>
                  <c:y val="-6.5358722094648088E-17"/>
                </c:manualLayout>
              </c:layout>
              <c:tx>
                <c:rich>
                  <a:bodyPr/>
                  <a:lstStyle/>
                  <a:p>
                    <a:r>
                      <a:rPr lang="en-US"/>
                      <a:t>79.7%</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9526789158501397E-2"/>
                      <c:h val="2.0579392816539643E-2"/>
                    </c:manualLayout>
                  </c15:layout>
                  <c15:showDataLabelsRange val="0"/>
                </c:ext>
                <c:ext xmlns:c16="http://schemas.microsoft.com/office/drawing/2014/chart" uri="{C3380CC4-5D6E-409C-BE32-E72D297353CC}">
                  <c16:uniqueId val="{00000019-827C-46B3-807A-E875CFABD003}"/>
                </c:ext>
              </c:extLst>
            </c:dLbl>
            <c:dLbl>
              <c:idx val="25"/>
              <c:layout>
                <c:manualLayout>
                  <c:x val="0.17981080508437738"/>
                  <c:y val="0"/>
                </c:manualLayout>
              </c:layout>
              <c:tx>
                <c:rich>
                  <a:bodyPr/>
                  <a:lstStyle/>
                  <a:p>
                    <a:r>
                      <a:rPr lang="en-US"/>
                      <a:t>69.5%</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026813625074238"/>
                      <c:h val="2.0579392816539643E-2"/>
                    </c:manualLayout>
                  </c15:layout>
                  <c15:showDataLabelsRange val="0"/>
                </c:ext>
                <c:ext xmlns:c16="http://schemas.microsoft.com/office/drawing/2014/chart" uri="{C3380CC4-5D6E-409C-BE32-E72D297353CC}">
                  <c16:uniqueId val="{0000001A-827C-46B3-807A-E875CFABD003}"/>
                </c:ext>
              </c:extLst>
            </c:dLbl>
            <c:dLbl>
              <c:idx val="26"/>
              <c:layout>
                <c:manualLayout>
                  <c:x val="0.18296537843329977"/>
                  <c:y val="0"/>
                </c:manualLayout>
              </c:layout>
              <c:tx>
                <c:rich>
                  <a:bodyPr/>
                  <a:lstStyle/>
                  <a:p>
                    <a:r>
                      <a:rPr lang="en-US"/>
                      <a:t>83.7%</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026813625074238"/>
                      <c:h val="2.0579392816539643E-2"/>
                    </c:manualLayout>
                  </c15:layout>
                  <c15:showDataLabelsRange val="0"/>
                </c:ext>
                <c:ext xmlns:c16="http://schemas.microsoft.com/office/drawing/2014/chart" uri="{C3380CC4-5D6E-409C-BE32-E72D297353CC}">
                  <c16:uniqueId val="{0000001B-827C-46B3-807A-E875CFABD003}"/>
                </c:ext>
              </c:extLst>
            </c:dLbl>
            <c:dLbl>
              <c:idx val="27"/>
              <c:layout>
                <c:manualLayout>
                  <c:x val="0.18296537843329966"/>
                  <c:y val="0"/>
                </c:manualLayout>
              </c:layout>
              <c:tx>
                <c:rich>
                  <a:bodyPr/>
                  <a:lstStyle/>
                  <a:p>
                    <a:r>
                      <a:rPr lang="en-US"/>
                      <a:t>57.0%</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9526789158501397E-2"/>
                      <c:h val="2.0579392816539643E-2"/>
                    </c:manualLayout>
                  </c15:layout>
                  <c15:showDataLabelsRange val="0"/>
                </c:ext>
                <c:ext xmlns:c16="http://schemas.microsoft.com/office/drawing/2014/chart" uri="{C3380CC4-5D6E-409C-BE32-E72D297353CC}">
                  <c16:uniqueId val="{0000001C-827C-46B3-807A-E875CFABD003}"/>
                </c:ext>
              </c:extLst>
            </c:dLbl>
            <c:dLbl>
              <c:idx val="28"/>
              <c:layout>
                <c:manualLayout>
                  <c:x val="0.17981068088857624"/>
                  <c:y val="0"/>
                </c:manualLayout>
              </c:layout>
              <c:tx>
                <c:rich>
                  <a:bodyPr/>
                  <a:lstStyle/>
                  <a:p>
                    <a:r>
                      <a:rPr lang="en-US"/>
                      <a:t>58.6%</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2160880260095815"/>
                      <c:h val="2.0579392816539643E-2"/>
                    </c:manualLayout>
                  </c15:layout>
                  <c15:showDataLabelsRange val="0"/>
                </c:ext>
                <c:ext xmlns:c16="http://schemas.microsoft.com/office/drawing/2014/chart" uri="{C3380CC4-5D6E-409C-BE32-E72D297353CC}">
                  <c16:uniqueId val="{0000001D-827C-46B3-807A-E875CFABD003}"/>
                </c:ext>
              </c:extLst>
            </c:dLbl>
            <c:dLbl>
              <c:idx val="29"/>
              <c:layout>
                <c:manualLayout>
                  <c:x val="0.21924309614170828"/>
                  <c:y val="0"/>
                </c:manualLayout>
              </c:layout>
              <c:tx>
                <c:rich>
                  <a:bodyPr/>
                  <a:lstStyle/>
                  <a:p>
                    <a:r>
                      <a:rPr lang="en-US"/>
                      <a:t>61.8%</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7.4605659702014535E-2"/>
                      <c:h val="2.0579392816539643E-2"/>
                    </c:manualLayout>
                  </c15:layout>
                  <c15:showDataLabelsRange val="0"/>
                </c:ext>
                <c:ext xmlns:c16="http://schemas.microsoft.com/office/drawing/2014/chart" uri="{C3380CC4-5D6E-409C-BE32-E72D297353CC}">
                  <c16:uniqueId val="{0000001E-827C-46B3-807A-E875CFABD003}"/>
                </c:ext>
              </c:extLst>
            </c:dLbl>
            <c:dLbl>
              <c:idx val="30"/>
              <c:layout>
                <c:manualLayout>
                  <c:x val="0.21135653857360129"/>
                  <c:y val="0"/>
                </c:manualLayout>
              </c:layout>
              <c:tx>
                <c:rich>
                  <a:bodyPr/>
                  <a:lstStyle/>
                  <a:p>
                    <a:r>
                      <a:rPr lang="en-US"/>
                      <a:t>86.5%</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7.4290202367122277E-2"/>
                      <c:h val="2.0579392816539643E-2"/>
                    </c:manualLayout>
                  </c15:layout>
                  <c15:showDataLabelsRange val="0"/>
                </c:ext>
                <c:ext xmlns:c16="http://schemas.microsoft.com/office/drawing/2014/chart" uri="{C3380CC4-5D6E-409C-BE32-E72D297353CC}">
                  <c16:uniqueId val="{0000001F-827C-46B3-807A-E875CFABD003}"/>
                </c:ext>
              </c:extLst>
            </c:dLbl>
            <c:dLbl>
              <c:idx val="31"/>
              <c:layout>
                <c:manualLayout>
                  <c:x val="0.20820196522467896"/>
                  <c:y val="-3.2679361047324044E-17"/>
                </c:manualLayout>
              </c:layout>
              <c:tx>
                <c:rich>
                  <a:bodyPr/>
                  <a:lstStyle/>
                  <a:p>
                    <a:r>
                      <a:rPr lang="en-US"/>
                      <a:t>36.7%</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0063069111734242E-2"/>
                      <c:h val="2.0579392816539643E-2"/>
                    </c:manualLayout>
                  </c15:layout>
                  <c15:showDataLabelsRange val="0"/>
                </c:ext>
                <c:ext xmlns:c16="http://schemas.microsoft.com/office/drawing/2014/chart" uri="{C3380CC4-5D6E-409C-BE32-E72D297353CC}">
                  <c16:uniqueId val="{00000020-827C-46B3-807A-E875CFABD003}"/>
                </c:ext>
              </c:extLst>
            </c:dLbl>
            <c:dLbl>
              <c:idx val="32"/>
              <c:layout>
                <c:manualLayout>
                  <c:x val="0.19873812098211063"/>
                  <c:y val="-3.2679361047324044E-17"/>
                </c:manualLayout>
              </c:layout>
              <c:tx>
                <c:rich>
                  <a:bodyPr/>
                  <a:lstStyle/>
                  <a:p>
                    <a:r>
                      <a:rPr lang="en-US"/>
                      <a:t>50.6%</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0063069111734242E-2"/>
                      <c:h val="2.0579392816539643E-2"/>
                    </c:manualLayout>
                  </c15:layout>
                  <c15:showDataLabelsRange val="0"/>
                </c:ext>
                <c:ext xmlns:c16="http://schemas.microsoft.com/office/drawing/2014/chart" uri="{C3380CC4-5D6E-409C-BE32-E72D297353CC}">
                  <c16:uniqueId val="{00000021-827C-46B3-807A-E875CFABD003}"/>
                </c:ext>
              </c:extLst>
            </c:dLbl>
            <c:dLbl>
              <c:idx val="33"/>
              <c:layout>
                <c:manualLayout>
                  <c:x val="0.19558367182898939"/>
                  <c:y val="-3.2679361047324044E-17"/>
                </c:manualLayout>
              </c:layout>
              <c:tx>
                <c:rich>
                  <a:bodyPr/>
                  <a:lstStyle/>
                  <a:p>
                    <a:r>
                      <a:rPr lang="en-US"/>
                      <a:t>29.8%</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6372215809579012E-2"/>
                      <c:h val="2.0579392816539643E-2"/>
                    </c:manualLayout>
                  </c15:layout>
                  <c15:showDataLabelsRange val="0"/>
                </c:ext>
                <c:ext xmlns:c16="http://schemas.microsoft.com/office/drawing/2014/chart" uri="{C3380CC4-5D6E-409C-BE32-E72D297353CC}">
                  <c16:uniqueId val="{00000022-827C-46B3-807A-E875CFABD003}"/>
                </c:ext>
              </c:extLst>
            </c:dLbl>
            <c:dLbl>
              <c:idx val="34"/>
              <c:layout>
                <c:manualLayout>
                  <c:x val="0.21608827440118367"/>
                  <c:y val="0"/>
                </c:manualLayout>
              </c:layout>
              <c:tx>
                <c:rich>
                  <a:bodyPr/>
                  <a:lstStyle/>
                  <a:p>
                    <a:r>
                      <a:rPr lang="en-US"/>
                      <a:t>60.8%</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7.7444775716044675E-2"/>
                      <c:h val="2.0579392816539643E-2"/>
                    </c:manualLayout>
                  </c15:layout>
                  <c15:showDataLabelsRange val="0"/>
                </c:ext>
                <c:ext xmlns:c16="http://schemas.microsoft.com/office/drawing/2014/chart" uri="{C3380CC4-5D6E-409C-BE32-E72D297353CC}">
                  <c16:uniqueId val="{00000023-827C-46B3-807A-E875CFABD003}"/>
                </c:ext>
              </c:extLst>
            </c:dLbl>
            <c:dLbl>
              <c:idx val="35"/>
              <c:layout>
                <c:manualLayout>
                  <c:x val="0.20189281852683419"/>
                  <c:y val="0"/>
                </c:manualLayout>
              </c:layout>
              <c:tx>
                <c:rich>
                  <a:bodyPr/>
                  <a:lstStyle/>
                  <a:p>
                    <a:r>
                      <a:rPr lang="en-US"/>
                      <a:t>78.8%</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7.4290202367122277E-2"/>
                      <c:h val="2.0579392816539643E-2"/>
                    </c:manualLayout>
                  </c15:layout>
                  <c15:showDataLabelsRange val="0"/>
                </c:ext>
                <c:ext xmlns:c16="http://schemas.microsoft.com/office/drawing/2014/chart" uri="{C3380CC4-5D6E-409C-BE32-E72D297353CC}">
                  <c16:uniqueId val="{00000024-827C-46B3-807A-E875CFABD003}"/>
                </c:ext>
              </c:extLst>
            </c:dLbl>
            <c:dLbl>
              <c:idx val="36"/>
              <c:layout>
                <c:manualLayout>
                  <c:x val="0.18927452513114462"/>
                  <c:y val="-3.2679361047324044E-17"/>
                </c:manualLayout>
              </c:layout>
              <c:tx>
                <c:rich>
                  <a:bodyPr/>
                  <a:lstStyle/>
                  <a:p>
                    <a:r>
                      <a:rPr lang="en-US"/>
                      <a:t>56.7%</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9526789158501397E-2"/>
                      <c:h val="2.0579392816539643E-2"/>
                    </c:manualLayout>
                  </c15:layout>
                  <c15:showDataLabelsRange val="0"/>
                </c:ext>
                <c:ext xmlns:c16="http://schemas.microsoft.com/office/drawing/2014/chart" uri="{C3380CC4-5D6E-409C-BE32-E72D297353CC}">
                  <c16:uniqueId val="{00000025-827C-46B3-807A-E875CFABD003}"/>
                </c:ext>
              </c:extLst>
            </c:dLbl>
            <c:dLbl>
              <c:idx val="37"/>
              <c:layout>
                <c:manualLayout>
                  <c:x val="0.19558354763318819"/>
                  <c:y val="0"/>
                </c:manualLayout>
              </c:layout>
              <c:tx>
                <c:rich>
                  <a:bodyPr/>
                  <a:lstStyle/>
                  <a:p>
                    <a:r>
                      <a:rPr lang="en-US"/>
                      <a:t>75.6%</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0063069111734256E-2"/>
                      <c:h val="2.0579392816539643E-2"/>
                    </c:manualLayout>
                  </c15:layout>
                  <c15:showDataLabelsRange val="0"/>
                </c:ext>
                <c:ext xmlns:c16="http://schemas.microsoft.com/office/drawing/2014/chart" uri="{C3380CC4-5D6E-409C-BE32-E72D297353CC}">
                  <c16:uniqueId val="{00000026-827C-46B3-807A-E875CFABD003}"/>
                </c:ext>
              </c:extLst>
            </c:dLbl>
            <c:dLbl>
              <c:idx val="38"/>
              <c:layout>
                <c:manualLayout>
                  <c:x val="0.19558367182898934"/>
                  <c:y val="-1.0888826543556385E-8"/>
                </c:manualLayout>
              </c:layout>
              <c:tx>
                <c:rich>
                  <a:bodyPr/>
                  <a:lstStyle/>
                  <a:p>
                    <a:r>
                      <a:rPr lang="en-US"/>
                      <a:t>98.1%</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9526789158501411E-2"/>
                      <c:h val="2.0200008421407217E-2"/>
                    </c:manualLayout>
                  </c15:layout>
                  <c15:showDataLabelsRange val="0"/>
                </c:ext>
                <c:ext xmlns:c16="http://schemas.microsoft.com/office/drawing/2014/chart" uri="{C3380CC4-5D6E-409C-BE32-E72D297353CC}">
                  <c16:uniqueId val="{00000027-827C-46B3-807A-E875CFABD003}"/>
                </c:ext>
              </c:extLst>
            </c:dLbl>
            <c:dLbl>
              <c:idx val="39"/>
              <c:layout>
                <c:manualLayout>
                  <c:x val="0.1908516876098045"/>
                  <c:y val="0"/>
                </c:manualLayout>
              </c:layout>
              <c:tx>
                <c:rich>
                  <a:bodyPr/>
                  <a:lstStyle/>
                  <a:p>
                    <a:r>
                      <a:rPr lang="en-US"/>
                      <a:t>91.6%</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8.6908495762811858E-2"/>
                      <c:h val="2.0200030199060304E-2"/>
                    </c:manualLayout>
                  </c15:layout>
                  <c15:showDataLabelsRange val="0"/>
                </c:ext>
                <c:ext xmlns:c16="http://schemas.microsoft.com/office/drawing/2014/chart" uri="{C3380CC4-5D6E-409C-BE32-E72D297353CC}">
                  <c16:uniqueId val="{00000028-827C-46B3-807A-E875CFABD003}"/>
                </c:ext>
              </c:extLst>
            </c:dLbl>
            <c:dLbl>
              <c:idx val="40"/>
              <c:layout>
                <c:manualLayout>
                  <c:x val="0.19400626095872686"/>
                  <c:y val="0"/>
                </c:manualLayout>
              </c:layout>
              <c:tx>
                <c:rich>
                  <a:bodyPr/>
                  <a:lstStyle/>
                  <a:p>
                    <a:r>
                      <a:rPr lang="en-US"/>
                      <a:t>35.3%</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8.0173605858663677E-2"/>
                      <c:h val="2.0200030199060304E-2"/>
                    </c:manualLayout>
                  </c15:layout>
                  <c15:showDataLabelsRange val="0"/>
                </c:ext>
                <c:ext xmlns:c16="http://schemas.microsoft.com/office/drawing/2014/chart" uri="{C3380CC4-5D6E-409C-BE32-E72D297353CC}">
                  <c16:uniqueId val="{00000029-827C-46B3-807A-E875CFABD003}"/>
                </c:ext>
              </c:extLst>
            </c:dLbl>
            <c:dLbl>
              <c:idx val="41"/>
              <c:layout>
                <c:manualLayout>
                  <c:x val="0.17034720923341123"/>
                  <c:y val="0"/>
                </c:manualLayout>
              </c:layout>
              <c:tx>
                <c:rich>
                  <a:bodyPr/>
                  <a:lstStyle/>
                  <a:p>
                    <a:r>
                      <a:rPr lang="en-US"/>
                      <a:t>30.7%</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9.0063069111734256E-2"/>
                      <c:h val="2.0200030199060304E-2"/>
                    </c:manualLayout>
                  </c15:layout>
                  <c15:showDataLabelsRange val="0"/>
                </c:ext>
                <c:ext xmlns:c16="http://schemas.microsoft.com/office/drawing/2014/chart" uri="{C3380CC4-5D6E-409C-BE32-E72D297353CC}">
                  <c16:uniqueId val="{0000002A-827C-46B3-807A-E875CFABD003}"/>
                </c:ext>
              </c:extLst>
            </c:dLbl>
            <c:dLbl>
              <c:idx val="42"/>
              <c:layout>
                <c:manualLayout>
                  <c:x val="0.1766561075396538"/>
                  <c:y val="0"/>
                </c:manualLayout>
              </c:layout>
              <c:tx>
                <c:rich>
                  <a:bodyPr/>
                  <a:lstStyle/>
                  <a:p>
                    <a:r>
                      <a:rPr lang="en-US"/>
                      <a:t>49.0%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2B-827C-46B3-807A-E875CFABD003}"/>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accent2"/>
                    </a:solidFill>
                    <a:latin typeface="+mn-lt"/>
                    <a:ea typeface="+mn-ea"/>
                    <a:cs typeface="+mn-cs"/>
                  </a:defRPr>
                </a:pPr>
                <a:endParaRPr lang="es-P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'84316711'!$A$6:$A$48</c:f>
              <c:strCache>
                <c:ptCount val="43"/>
                <c:pt idx="0">
                  <c:v>MM LIMA</c:v>
                </c:pt>
                <c:pt idx="1">
                  <c:v>SANTIAGO DE SURCO</c:v>
                </c:pt>
                <c:pt idx="2">
                  <c:v>LURIGANCHO (CHOSICA)</c:v>
                </c:pt>
                <c:pt idx="3">
                  <c:v>ATE - VITARTE</c:v>
                </c:pt>
                <c:pt idx="4">
                  <c:v>SAN JUAN DE LURIGANCHO</c:v>
                </c:pt>
                <c:pt idx="5">
                  <c:v>CARABAYLLO</c:v>
                </c:pt>
                <c:pt idx="6">
                  <c:v>MIRAFLORES</c:v>
                </c:pt>
                <c:pt idx="7">
                  <c:v>SAN BORJA</c:v>
                </c:pt>
                <c:pt idx="8">
                  <c:v>LINCE</c:v>
                </c:pt>
                <c:pt idx="9">
                  <c:v>LURIN</c:v>
                </c:pt>
                <c:pt idx="10">
                  <c:v>LA MOLINA</c:v>
                </c:pt>
                <c:pt idx="11">
                  <c:v>INDEPENDENCIA</c:v>
                </c:pt>
                <c:pt idx="12">
                  <c:v>SAN ISIDRO</c:v>
                </c:pt>
                <c:pt idx="13">
                  <c:v>PUENTE PIEDRA</c:v>
                </c:pt>
                <c:pt idx="14">
                  <c:v>PUNTA HERMOSA</c:v>
                </c:pt>
                <c:pt idx="15">
                  <c:v>LA VICTORIA</c:v>
                </c:pt>
                <c:pt idx="16">
                  <c:v>CIENEGUILLA</c:v>
                </c:pt>
                <c:pt idx="17">
                  <c:v>CHORRILLOS</c:v>
                </c:pt>
                <c:pt idx="18">
                  <c:v>SAN MARTIN DE PORRES</c:v>
                </c:pt>
                <c:pt idx="19">
                  <c:v>PUEBLO LIBRE</c:v>
                </c:pt>
                <c:pt idx="20">
                  <c:v>COMAS</c:v>
                </c:pt>
                <c:pt idx="21">
                  <c:v>PACHACAMAC</c:v>
                </c:pt>
                <c:pt idx="22">
                  <c:v>SURQUILLO</c:v>
                </c:pt>
                <c:pt idx="23">
                  <c:v>PUCUSANA</c:v>
                </c:pt>
                <c:pt idx="24">
                  <c:v>CHACLACAYO</c:v>
                </c:pt>
                <c:pt idx="25">
                  <c:v>RIMAC</c:v>
                </c:pt>
                <c:pt idx="26">
                  <c:v>SAN JUAN DE MIRAFLORES</c:v>
                </c:pt>
                <c:pt idx="27">
                  <c:v>BREÑA</c:v>
                </c:pt>
                <c:pt idx="28">
                  <c:v>SAN MIGUEL</c:v>
                </c:pt>
                <c:pt idx="29">
                  <c:v>SANTA ANITA</c:v>
                </c:pt>
                <c:pt idx="30">
                  <c:v>ANCON</c:v>
                </c:pt>
                <c:pt idx="31">
                  <c:v>LOS OLIVOS</c:v>
                </c:pt>
                <c:pt idx="32">
                  <c:v>VILLA EL SALVADOR</c:v>
                </c:pt>
                <c:pt idx="33">
                  <c:v>ILLA MARIA DEL TRIUNFO</c:v>
                </c:pt>
                <c:pt idx="34">
                  <c:v>JESUS MARIA</c:v>
                </c:pt>
                <c:pt idx="35">
                  <c:v>SAN LUIS</c:v>
                </c:pt>
                <c:pt idx="36">
                  <c:v>EL AGUSTINO</c:v>
                </c:pt>
                <c:pt idx="37">
                  <c:v>BARRANCO</c:v>
                </c:pt>
                <c:pt idx="38">
                  <c:v>MAGDALENA DEL MAR</c:v>
                </c:pt>
                <c:pt idx="39">
                  <c:v>PUNTA NEGRA</c:v>
                </c:pt>
                <c:pt idx="40">
                  <c:v>SAN BARTOLO</c:v>
                </c:pt>
                <c:pt idx="41">
                  <c:v>SANTA MARIA DEL MAR</c:v>
                </c:pt>
                <c:pt idx="42">
                  <c:v>SANTA ROSA</c:v>
                </c:pt>
              </c:strCache>
            </c:strRef>
          </c:cat>
          <c:val>
            <c:numRef>
              <c:f>'84316711'!$C$6:$C$48</c:f>
              <c:numCache>
                <c:formatCode>General</c:formatCode>
                <c:ptCount val="43"/>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numCache>
            </c:numRef>
          </c:val>
          <c:extLst>
            <c:ext xmlns:c16="http://schemas.microsoft.com/office/drawing/2014/chart" uri="{C3380CC4-5D6E-409C-BE32-E72D297353CC}">
              <c16:uniqueId val="{0000002C-827C-46B3-807A-E875CFABD003}"/>
            </c:ext>
          </c:extLst>
        </c:ser>
        <c:dLbls>
          <c:dLblPos val="outEnd"/>
          <c:showLegendKey val="0"/>
          <c:showVal val="1"/>
          <c:showCatName val="0"/>
          <c:showSerName val="0"/>
          <c:showPercent val="0"/>
          <c:showBubbleSize val="0"/>
        </c:dLbls>
        <c:gapWidth val="182"/>
        <c:axId val="720253183"/>
        <c:axId val="720714543"/>
      </c:barChart>
      <c:catAx>
        <c:axId val="72025318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s-PE"/>
          </a:p>
        </c:txPr>
        <c:crossAx val="720714543"/>
        <c:crosses val="autoZero"/>
        <c:auto val="1"/>
        <c:lblAlgn val="ctr"/>
        <c:lblOffset val="100"/>
        <c:noMultiLvlLbl val="0"/>
      </c:catAx>
      <c:valAx>
        <c:axId val="720714543"/>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PE"/>
          </a:p>
        </c:txPr>
        <c:crossAx val="72025318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PE"/>
        </a:p>
      </c:txPr>
    </c:legend>
    <c:plotVisOnly val="1"/>
    <c:dispBlanksAs val="gap"/>
    <c:showDLblsOverMax val="0"/>
  </c:chart>
  <c:spPr>
    <a:noFill/>
    <a:ln>
      <a:noFill/>
    </a:ln>
    <a:effectLst/>
  </c:spPr>
  <c:txPr>
    <a:bodyPr/>
    <a:lstStyle/>
    <a:p>
      <a:pPr>
        <a:defRPr/>
      </a:pPr>
      <a:endParaRPr lang="es-P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r>
              <a:rPr lang="en-US" sz="1200"/>
              <a:t>Proyectos</a:t>
            </a:r>
            <a:r>
              <a:rPr lang="en-US" sz="1200" baseline="0"/>
              <a:t> - PP 0068 - Lima METROPOLITANA</a:t>
            </a:r>
          </a:p>
          <a:p>
            <a:pPr>
              <a:defRPr/>
            </a:pPr>
            <a:endParaRPr lang="en-US" sz="1200"/>
          </a:p>
        </c:rich>
      </c:tx>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s-PE"/>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'Lima Metropolitana'!$C$44</c:f>
              <c:strCache>
                <c:ptCount val="1"/>
                <c:pt idx="0">
                  <c:v>Proyectos</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3CE0-49BC-8428-062D5E8735D3}"/>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3CE0-49BC-8428-062D5E8735D3}"/>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3CE0-49BC-8428-062D5E8735D3}"/>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3CE0-49BC-8428-062D5E8735D3}"/>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3CE0-49BC-8428-062D5E8735D3}"/>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3CE0-49BC-8428-062D5E8735D3}"/>
              </c:ext>
            </c:extLst>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3CE0-49BC-8428-062D5E8735D3}"/>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3CE0-49BC-8428-062D5E8735D3}"/>
              </c:ext>
            </c:extLst>
          </c:dPt>
          <c:dPt>
            <c:idx val="8"/>
            <c:bubble3D val="0"/>
            <c:spPr>
              <a:solidFill>
                <a:schemeClr val="accent3">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1-3CE0-49BC-8428-062D5E8735D3}"/>
              </c:ext>
            </c:extLst>
          </c:dPt>
          <c:dPt>
            <c:idx val="9"/>
            <c:bubble3D val="0"/>
            <c:spPr>
              <a:solidFill>
                <a:schemeClr val="accent4">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3-3CE0-49BC-8428-062D5E8735D3}"/>
              </c:ext>
            </c:extLst>
          </c:dPt>
          <c:dPt>
            <c:idx val="10"/>
            <c:bubble3D val="0"/>
            <c:spPr>
              <a:solidFill>
                <a:schemeClr val="accent5">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5-3CE0-49BC-8428-062D5E8735D3}"/>
              </c:ext>
            </c:extLst>
          </c:dPt>
          <c:dPt>
            <c:idx val="11"/>
            <c:bubble3D val="0"/>
            <c:spPr>
              <a:solidFill>
                <a:schemeClr val="accent6">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7-3CE0-49BC-8428-062D5E8735D3}"/>
              </c:ext>
            </c:extLst>
          </c:dPt>
          <c:dLbls>
            <c:dLbl>
              <c:idx val="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mn-lt"/>
                      <a:ea typeface="+mn-ea"/>
                      <a:cs typeface="+mn-cs"/>
                    </a:defRPr>
                  </a:pPr>
                  <a:endParaRPr lang="es-PE"/>
                </a:p>
              </c:txPr>
              <c:dLblPos val="outEnd"/>
              <c:showLegendKey val="0"/>
              <c:showVal val="1"/>
              <c:showCatName val="1"/>
              <c:showSerName val="0"/>
              <c:showPercent val="0"/>
              <c:showBubbleSize val="0"/>
              <c:extLst>
                <c:ext xmlns:c16="http://schemas.microsoft.com/office/drawing/2014/chart" uri="{C3380CC4-5D6E-409C-BE32-E72D297353CC}">
                  <c16:uniqueId val="{00000001-3CE0-49BC-8428-062D5E8735D3}"/>
                </c:ext>
              </c:extLst>
            </c:dLbl>
            <c:dLbl>
              <c:idx val="1"/>
              <c:layout>
                <c:manualLayout>
                  <c:x val="5.4041353383458647E-2"/>
                  <c:y val="1.3759889920880633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2"/>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CE0-49BC-8428-062D5E8735D3}"/>
                </c:ext>
              </c:extLst>
            </c:dLbl>
            <c:dLbl>
              <c:idx val="2"/>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3"/>
                      </a:solidFill>
                      <a:latin typeface="+mn-lt"/>
                      <a:ea typeface="+mn-ea"/>
                      <a:cs typeface="+mn-cs"/>
                    </a:defRPr>
                  </a:pPr>
                  <a:endParaRPr lang="es-PE"/>
                </a:p>
              </c:txPr>
              <c:dLblPos val="outEnd"/>
              <c:showLegendKey val="0"/>
              <c:showVal val="1"/>
              <c:showCatName val="1"/>
              <c:showSerName val="0"/>
              <c:showPercent val="0"/>
              <c:showBubbleSize val="0"/>
              <c:extLst>
                <c:ext xmlns:c16="http://schemas.microsoft.com/office/drawing/2014/chart" uri="{C3380CC4-5D6E-409C-BE32-E72D297353CC}">
                  <c16:uniqueId val="{00000005-3CE0-49BC-8428-062D5E8735D3}"/>
                </c:ext>
              </c:extLst>
            </c:dLbl>
            <c:dLbl>
              <c:idx val="3"/>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4"/>
                      </a:solidFill>
                      <a:latin typeface="+mn-lt"/>
                      <a:ea typeface="+mn-ea"/>
                      <a:cs typeface="+mn-cs"/>
                    </a:defRPr>
                  </a:pPr>
                  <a:endParaRPr lang="es-PE"/>
                </a:p>
              </c:txPr>
              <c:dLblPos val="outEnd"/>
              <c:showLegendKey val="0"/>
              <c:showVal val="1"/>
              <c:showCatName val="1"/>
              <c:showSerName val="0"/>
              <c:showPercent val="0"/>
              <c:showBubbleSize val="0"/>
              <c:extLst>
                <c:ext xmlns:c16="http://schemas.microsoft.com/office/drawing/2014/chart" uri="{C3380CC4-5D6E-409C-BE32-E72D297353CC}">
                  <c16:uniqueId val="{00000007-3CE0-49BC-8428-062D5E8735D3}"/>
                </c:ext>
              </c:extLst>
            </c:dLbl>
            <c:dLbl>
              <c:idx val="4"/>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5"/>
                      </a:solidFill>
                      <a:latin typeface="+mn-lt"/>
                      <a:ea typeface="+mn-ea"/>
                      <a:cs typeface="+mn-cs"/>
                    </a:defRPr>
                  </a:pPr>
                  <a:endParaRPr lang="es-PE"/>
                </a:p>
              </c:txPr>
              <c:dLblPos val="outEnd"/>
              <c:showLegendKey val="0"/>
              <c:showVal val="1"/>
              <c:showCatName val="1"/>
              <c:showSerName val="0"/>
              <c:showPercent val="0"/>
              <c:showBubbleSize val="0"/>
              <c:extLst>
                <c:ext xmlns:c16="http://schemas.microsoft.com/office/drawing/2014/chart" uri="{C3380CC4-5D6E-409C-BE32-E72D297353CC}">
                  <c16:uniqueId val="{00000009-3CE0-49BC-8428-062D5E8735D3}"/>
                </c:ext>
              </c:extLst>
            </c:dLbl>
            <c:dLbl>
              <c:idx val="5"/>
              <c:layout>
                <c:manualLayout>
                  <c:x val="-3.9785420025062477E-19"/>
                  <c:y val="9.2592592592592587E-3"/>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6"/>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3CE0-49BC-8428-062D5E8735D3}"/>
                </c:ext>
              </c:extLst>
            </c:dLbl>
            <c:dLbl>
              <c:idx val="6"/>
              <c:layout>
                <c:manualLayout>
                  <c:x val="1.3888888888888889E-3"/>
                  <c:y val="1.3889071157771903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lumMod val="60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15:layout>
                    <c:manualLayout>
                      <c:w val="0.24384711286089239"/>
                      <c:h val="0.10430555555555554"/>
                    </c:manualLayout>
                  </c15:layout>
                </c:ext>
                <c:ext xmlns:c16="http://schemas.microsoft.com/office/drawing/2014/chart" uri="{C3380CC4-5D6E-409C-BE32-E72D297353CC}">
                  <c16:uniqueId val="{0000000D-3CE0-49BC-8428-062D5E8735D3}"/>
                </c:ext>
              </c:extLst>
            </c:dLbl>
            <c:dLbl>
              <c:idx val="7"/>
              <c:layout>
                <c:manualLayout>
                  <c:x val="-7.4999999999999997E-2"/>
                  <c:y val="-1.8518518518518517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2">
                          <a:lumMod val="60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F-3CE0-49BC-8428-062D5E8735D3}"/>
                </c:ext>
              </c:extLst>
            </c:dLbl>
            <c:dLbl>
              <c:idx val="8"/>
              <c:layout>
                <c:manualLayout>
                  <c:x val="-1.1111111111111162E-2"/>
                  <c:y val="-4.6296296296296294E-3"/>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3">
                          <a:lumMod val="60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1-3CE0-49BC-8428-062D5E8735D3}"/>
                </c:ext>
              </c:extLst>
            </c:dLbl>
            <c:dLbl>
              <c:idx val="9"/>
              <c:layout>
                <c:manualLayout>
                  <c:x val="-5.0000000000000024E-2"/>
                  <c:y val="-4.1666666666666685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4">
                          <a:lumMod val="60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3-3CE0-49BC-8428-062D5E8735D3}"/>
                </c:ext>
              </c:extLst>
            </c:dLbl>
            <c:dLbl>
              <c:idx val="10"/>
              <c:layout>
                <c:manualLayout>
                  <c:x val="-4.4444335083114614E-2"/>
                  <c:y val="-5.5555373286672496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5">
                          <a:lumMod val="60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15:layout>
                    <c:manualLayout>
                      <c:w val="0.22645822397200346"/>
                      <c:h val="0.10430555555555554"/>
                    </c:manualLayout>
                  </c15:layout>
                </c:ext>
                <c:ext xmlns:c16="http://schemas.microsoft.com/office/drawing/2014/chart" uri="{C3380CC4-5D6E-409C-BE32-E72D297353CC}">
                  <c16:uniqueId val="{00000015-3CE0-49BC-8428-062D5E8735D3}"/>
                </c:ext>
              </c:extLst>
            </c:dLbl>
            <c:dLbl>
              <c:idx val="11"/>
              <c:layout>
                <c:manualLayout>
                  <c:x val="9.7222222222222168E-2"/>
                  <c:y val="-6.0185185185185182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6">
                          <a:lumMod val="60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7-3CE0-49BC-8428-062D5E8735D3}"/>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mn-lt"/>
                    <a:ea typeface="+mn-ea"/>
                    <a:cs typeface="+mn-cs"/>
                  </a:defRPr>
                </a:pPr>
                <a:endParaRPr lang="es-PE"/>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'Lima Metropolitana'!$B$45:$B$56</c:f>
              <c:strCache>
                <c:ptCount val="12"/>
                <c:pt idx="0">
                  <c:v>Ate</c:v>
                </c:pt>
                <c:pt idx="1">
                  <c:v>Lurigancho-Chosica</c:v>
                </c:pt>
                <c:pt idx="2">
                  <c:v>San Juan de Lurigancho</c:v>
                </c:pt>
                <c:pt idx="3">
                  <c:v>Los Olivos</c:v>
                </c:pt>
                <c:pt idx="4">
                  <c:v>Carabayllo</c:v>
                </c:pt>
                <c:pt idx="5">
                  <c:v>Independencia</c:v>
                </c:pt>
                <c:pt idx="6">
                  <c:v>San Martín de Porres</c:v>
                </c:pt>
                <c:pt idx="7">
                  <c:v>Santa Rosa</c:v>
                </c:pt>
                <c:pt idx="8">
                  <c:v>Lince</c:v>
                </c:pt>
                <c:pt idx="9">
                  <c:v>San Borja</c:v>
                </c:pt>
                <c:pt idx="10">
                  <c:v>Santiago de Surco</c:v>
                </c:pt>
                <c:pt idx="11">
                  <c:v>Cieneguilla</c:v>
                </c:pt>
              </c:strCache>
            </c:strRef>
          </c:cat>
          <c:val>
            <c:numRef>
              <c:f>'Lima Metropolitana'!$C$45:$C$56</c:f>
              <c:numCache>
                <c:formatCode>General</c:formatCode>
                <c:ptCount val="12"/>
                <c:pt idx="0">
                  <c:v>1</c:v>
                </c:pt>
                <c:pt idx="1">
                  <c:v>4</c:v>
                </c:pt>
                <c:pt idx="2">
                  <c:v>13</c:v>
                </c:pt>
                <c:pt idx="3">
                  <c:v>1</c:v>
                </c:pt>
                <c:pt idx="4">
                  <c:v>5</c:v>
                </c:pt>
                <c:pt idx="5">
                  <c:v>4</c:v>
                </c:pt>
                <c:pt idx="6">
                  <c:v>1</c:v>
                </c:pt>
                <c:pt idx="7">
                  <c:v>1</c:v>
                </c:pt>
                <c:pt idx="8">
                  <c:v>2</c:v>
                </c:pt>
                <c:pt idx="9">
                  <c:v>2</c:v>
                </c:pt>
                <c:pt idx="10">
                  <c:v>1</c:v>
                </c:pt>
                <c:pt idx="11">
                  <c:v>1</c:v>
                </c:pt>
              </c:numCache>
            </c:numRef>
          </c:val>
          <c:extLst>
            <c:ext xmlns:c16="http://schemas.microsoft.com/office/drawing/2014/chart" uri="{C3380CC4-5D6E-409C-BE32-E72D297353CC}">
              <c16:uniqueId val="{00000018-3CE0-49BC-8428-062D5E8735D3}"/>
            </c:ext>
          </c:extLst>
        </c:ser>
        <c:dLbls>
          <c:dLblPos val="outEnd"/>
          <c:showLegendKey val="0"/>
          <c:showVal val="1"/>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P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PE" sz="1200" b="1" dirty="0">
                <a:solidFill>
                  <a:srgbClr val="FF0000"/>
                </a:solidFill>
              </a:rPr>
              <a:t>Asignación a productos del PP 0068 - </a:t>
            </a:r>
            <a:r>
              <a:rPr lang="en-US" sz="1200" b="1" i="0" u="none" strike="noStrike" kern="1200" spc="0" baseline="0" dirty="0">
                <a:solidFill>
                  <a:srgbClr val="FF0000"/>
                </a:solidFill>
              </a:rPr>
              <a:t>PIM – </a:t>
            </a:r>
            <a:r>
              <a:rPr lang="en-US" sz="1200" b="1" i="0" u="none" strike="noStrike" kern="1200" spc="0" baseline="0" dirty="0" err="1">
                <a:solidFill>
                  <a:srgbClr val="FF0000"/>
                </a:solidFill>
              </a:rPr>
              <a:t>Provincia</a:t>
            </a:r>
            <a:r>
              <a:rPr lang="en-US" sz="1200" b="1" i="0" u="none" strike="noStrike" kern="1200" spc="0" baseline="0" dirty="0">
                <a:solidFill>
                  <a:srgbClr val="FF0000"/>
                </a:solidFill>
              </a:rPr>
              <a:t> de Lima</a:t>
            </a:r>
            <a:endParaRPr lang="es-PE" sz="1200" b="1" dirty="0">
              <a:solidFill>
                <a:srgbClr val="FF0000"/>
              </a:solidFill>
            </a:endParaRPr>
          </a:p>
        </c:rich>
      </c:tx>
      <c:layout>
        <c:manualLayout>
          <c:xMode val="edge"/>
          <c:yMode val="edge"/>
          <c:x val="0.1326071346047884"/>
          <c:y val="1.382068853690872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PE"/>
        </a:p>
      </c:txPr>
    </c:title>
    <c:autoTitleDeleted val="0"/>
    <c:plotArea>
      <c:layout/>
      <c:barChart>
        <c:barDir val="bar"/>
        <c:grouping val="clustered"/>
        <c:varyColors val="0"/>
        <c:ser>
          <c:idx val="0"/>
          <c:order val="0"/>
          <c:tx>
            <c:strRef>
              <c:f>'76810754'!$B$66</c:f>
              <c:strCache>
                <c:ptCount val="1"/>
                <c:pt idx="0">
                  <c:v>Asignacion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s-P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'76810754'!$A$67:$A$74</c:f>
              <c:strCache>
                <c:ptCount val="8"/>
                <c:pt idx="0">
                  <c:v>ACCIONES COMUNES</c:v>
                </c:pt>
                <c:pt idx="1">
                  <c:v>CAPACIDAD INSTALADA PARA LA PREPARACION Y RESPUESTA FRENTE A EMERGENCIAS Y DESASTRES</c:v>
                </c:pt>
                <c:pt idx="2">
                  <c:v>DESARROLLO DE MEDIDAS DE INTERVENCION PARA LA PROTECCION FISICA FRENTE A PELIGROS</c:v>
                </c:pt>
                <c:pt idx="3">
                  <c:v>EDIFICACIONES SEGURAS ANTE EL RIESGO DE DESASTRES</c:v>
                </c:pt>
                <c:pt idx="4">
                  <c:v>ESTUDIOS PARA LA ESTIMACION DEL RIESGO DE DESASTRES</c:v>
                </c:pt>
                <c:pt idx="5">
                  <c:v>PERSONAS CON FORMACION Y CONOCIMIENTO EN GESTION DEL RIESGO DE DESASTRES Y ADAPTACION AL CAMBIO CLIMATICO</c:v>
                </c:pt>
                <c:pt idx="6">
                  <c:v>POBLACION CON PRACTICAS SEGURAS PARA LA RESILIENCIA</c:v>
                </c:pt>
                <c:pt idx="7">
                  <c:v>37 proyectos</c:v>
                </c:pt>
              </c:strCache>
            </c:strRef>
          </c:cat>
          <c:val>
            <c:numRef>
              <c:f>'76810754'!$B$67:$B$74</c:f>
              <c:numCache>
                <c:formatCode>#,##0</c:formatCode>
                <c:ptCount val="8"/>
                <c:pt idx="0">
                  <c:v>24002920</c:v>
                </c:pt>
                <c:pt idx="1">
                  <c:v>11779855</c:v>
                </c:pt>
                <c:pt idx="2">
                  <c:v>5792477</c:v>
                </c:pt>
                <c:pt idx="3">
                  <c:v>17496770</c:v>
                </c:pt>
                <c:pt idx="4">
                  <c:v>945587</c:v>
                </c:pt>
                <c:pt idx="5">
                  <c:v>407257</c:v>
                </c:pt>
                <c:pt idx="6">
                  <c:v>2559438</c:v>
                </c:pt>
                <c:pt idx="7">
                  <c:v>12345055</c:v>
                </c:pt>
              </c:numCache>
            </c:numRef>
          </c:val>
          <c:extLst>
            <c:ext xmlns:c16="http://schemas.microsoft.com/office/drawing/2014/chart" uri="{C3380CC4-5D6E-409C-BE32-E72D297353CC}">
              <c16:uniqueId val="{00000000-3FBA-424A-8B50-2223B048283B}"/>
            </c:ext>
          </c:extLst>
        </c:ser>
        <c:ser>
          <c:idx val="1"/>
          <c:order val="1"/>
          <c:tx>
            <c:strRef>
              <c:f>'76810754'!$C$66</c:f>
              <c:strCache>
                <c:ptCount val="1"/>
                <c:pt idx="0">
                  <c:v>Porcentaje</c:v>
                </c:pt>
              </c:strCache>
            </c:strRef>
          </c:tx>
          <c:spPr>
            <a:solidFill>
              <a:schemeClr val="accent2"/>
            </a:solidFill>
            <a:ln>
              <a:noFill/>
            </a:ln>
            <a:effectLst/>
          </c:spPr>
          <c:invertIfNegative val="0"/>
          <c:dLbls>
            <c:dLbl>
              <c:idx val="0"/>
              <c:layout>
                <c:manualLayout>
                  <c:x val="-8.2768043104057746E-17"/>
                  <c:y val="-9.2378752886835176E-3"/>
                </c:manualLayout>
              </c:layout>
              <c:tx>
                <c:rich>
                  <a:bodyPr/>
                  <a:lstStyle/>
                  <a:p>
                    <a:fld id="{07406CEB-F7DE-4EAB-8871-D82CC7EB9DD4}"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3FBA-424A-8B50-2223B048283B}"/>
                </c:ext>
              </c:extLst>
            </c:dLbl>
            <c:dLbl>
              <c:idx val="1"/>
              <c:layout>
                <c:manualLayout>
                  <c:x val="0"/>
                  <c:y val="-1.3856812933025405E-2"/>
                </c:manualLayout>
              </c:layout>
              <c:tx>
                <c:rich>
                  <a:bodyPr/>
                  <a:lstStyle/>
                  <a:p>
                    <a:fld id="{6D90B74B-9F8D-49F8-96B0-90678632AB39}"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3FBA-424A-8B50-2223B048283B}"/>
                </c:ext>
              </c:extLst>
            </c:dLbl>
            <c:dLbl>
              <c:idx val="2"/>
              <c:layout>
                <c:manualLayout>
                  <c:x val="0"/>
                  <c:y val="-9.2378752886836876E-3"/>
                </c:manualLayout>
              </c:layout>
              <c:tx>
                <c:rich>
                  <a:bodyPr/>
                  <a:lstStyle/>
                  <a:p>
                    <a:fld id="{9D0A5B28-A770-4B13-B0CF-A1F86653559E}"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3FBA-424A-8B50-2223B048283B}"/>
                </c:ext>
              </c:extLst>
            </c:dLbl>
            <c:dLbl>
              <c:idx val="3"/>
              <c:layout>
                <c:manualLayout>
                  <c:x val="0"/>
                  <c:y val="-9.2378752886836026E-3"/>
                </c:manualLayout>
              </c:layout>
              <c:tx>
                <c:rich>
                  <a:bodyPr/>
                  <a:lstStyle/>
                  <a:p>
                    <a:fld id="{F34A5A70-2FA3-4769-B50D-683E4A73B1E1}"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3FBA-424A-8B50-2223B048283B}"/>
                </c:ext>
              </c:extLst>
            </c:dLbl>
            <c:dLbl>
              <c:idx val="4"/>
              <c:layout>
                <c:manualLayout>
                  <c:x val="0"/>
                  <c:y val="-9.2378752886836026E-3"/>
                </c:manualLayout>
              </c:layout>
              <c:tx>
                <c:rich>
                  <a:bodyPr/>
                  <a:lstStyle/>
                  <a:p>
                    <a:fld id="{FE7D2794-49B5-45A4-B817-A87EEED5B047}"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3FBA-424A-8B50-2223B048283B}"/>
                </c:ext>
              </c:extLst>
            </c:dLbl>
            <c:dLbl>
              <c:idx val="5"/>
              <c:layout>
                <c:manualLayout>
                  <c:x val="-2.257336343115124E-3"/>
                  <c:y val="-1.3856812933025405E-2"/>
                </c:manualLayout>
              </c:layout>
              <c:tx>
                <c:rich>
                  <a:bodyPr/>
                  <a:lstStyle/>
                  <a:p>
                    <a:fld id="{D01DCEFC-F580-48D7-9D55-964B9598D98C}"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3FBA-424A-8B50-2223B048283B}"/>
                </c:ext>
              </c:extLst>
            </c:dLbl>
            <c:dLbl>
              <c:idx val="6"/>
              <c:layout>
                <c:manualLayout>
                  <c:x val="0"/>
                  <c:y val="-1.8475750577367247E-2"/>
                </c:manualLayout>
              </c:layout>
              <c:tx>
                <c:rich>
                  <a:bodyPr/>
                  <a:lstStyle/>
                  <a:p>
                    <a:fld id="{986AC8E8-BF0A-4430-9A2E-500DA91DFB20}"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3FBA-424A-8B50-2223B048283B}"/>
                </c:ext>
              </c:extLst>
            </c:dLbl>
            <c:dLbl>
              <c:idx val="7"/>
              <c:layout>
                <c:manualLayout>
                  <c:x val="0"/>
                  <c:y val="-1.8475750577367226E-2"/>
                </c:manualLayout>
              </c:layout>
              <c:tx>
                <c:rich>
                  <a:bodyPr/>
                  <a:lstStyle/>
                  <a:p>
                    <a:fld id="{996A16A3-9422-415A-9F90-CE07507FAEAF}" type="VALUE">
                      <a:rPr lang="en-US"/>
                      <a:pPr/>
                      <a:t>[VALOR]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3FBA-424A-8B50-2223B048283B}"/>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accent2"/>
                    </a:solidFill>
                    <a:latin typeface="+mn-lt"/>
                    <a:ea typeface="+mn-ea"/>
                    <a:cs typeface="+mn-cs"/>
                  </a:defRPr>
                </a:pPr>
                <a:endParaRPr lang="es-P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'76810754'!$A$67:$A$74</c:f>
              <c:strCache>
                <c:ptCount val="8"/>
                <c:pt idx="0">
                  <c:v>ACCIONES COMUNES</c:v>
                </c:pt>
                <c:pt idx="1">
                  <c:v>CAPACIDAD INSTALADA PARA LA PREPARACION Y RESPUESTA FRENTE A EMERGENCIAS Y DESASTRES</c:v>
                </c:pt>
                <c:pt idx="2">
                  <c:v>DESARROLLO DE MEDIDAS DE INTERVENCION PARA LA PROTECCION FISICA FRENTE A PELIGROS</c:v>
                </c:pt>
                <c:pt idx="3">
                  <c:v>EDIFICACIONES SEGURAS ANTE EL RIESGO DE DESASTRES</c:v>
                </c:pt>
                <c:pt idx="4">
                  <c:v>ESTUDIOS PARA LA ESTIMACION DEL RIESGO DE DESASTRES</c:v>
                </c:pt>
                <c:pt idx="5">
                  <c:v>PERSONAS CON FORMACION Y CONOCIMIENTO EN GESTION DEL RIESGO DE DESASTRES Y ADAPTACION AL CAMBIO CLIMATICO</c:v>
                </c:pt>
                <c:pt idx="6">
                  <c:v>POBLACION CON PRACTICAS SEGURAS PARA LA RESILIENCIA</c:v>
                </c:pt>
                <c:pt idx="7">
                  <c:v>37 proyectos</c:v>
                </c:pt>
              </c:strCache>
            </c:strRef>
          </c:cat>
          <c:val>
            <c:numRef>
              <c:f>'76810754'!$C$67:$C$74</c:f>
              <c:numCache>
                <c:formatCode>0.0</c:formatCode>
                <c:ptCount val="8"/>
                <c:pt idx="0">
                  <c:v>31.863964221439876</c:v>
                </c:pt>
                <c:pt idx="1">
                  <c:v>15.63780066149242</c:v>
                </c:pt>
                <c:pt idx="2">
                  <c:v>7.6895344350401285</c:v>
                </c:pt>
                <c:pt idx="3">
                  <c:v>23.227026264752897</c:v>
                </c:pt>
                <c:pt idx="4">
                  <c:v>1.255270206135698</c:v>
                </c:pt>
                <c:pt idx="5">
                  <c:v>0.54063515926107908</c:v>
                </c:pt>
                <c:pt idx="6">
                  <c:v>3.3976633200874575</c:v>
                </c:pt>
                <c:pt idx="7">
                  <c:v>16.388105731790443</c:v>
                </c:pt>
              </c:numCache>
            </c:numRef>
          </c:val>
          <c:extLst>
            <c:ext xmlns:c16="http://schemas.microsoft.com/office/drawing/2014/chart" uri="{C3380CC4-5D6E-409C-BE32-E72D297353CC}">
              <c16:uniqueId val="{00000009-3FBA-424A-8B50-2223B048283B}"/>
            </c:ext>
          </c:extLst>
        </c:ser>
        <c:dLbls>
          <c:dLblPos val="outEnd"/>
          <c:showLegendKey val="0"/>
          <c:showVal val="1"/>
          <c:showCatName val="0"/>
          <c:showSerName val="0"/>
          <c:showPercent val="0"/>
          <c:showBubbleSize val="0"/>
        </c:dLbls>
        <c:gapWidth val="182"/>
        <c:axId val="508663279"/>
        <c:axId val="514742575"/>
      </c:barChart>
      <c:catAx>
        <c:axId val="50866327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s-PE"/>
          </a:p>
        </c:txPr>
        <c:crossAx val="514742575"/>
        <c:crosses val="autoZero"/>
        <c:auto val="1"/>
        <c:lblAlgn val="ctr"/>
        <c:lblOffset val="100"/>
        <c:noMultiLvlLbl val="0"/>
      </c:catAx>
      <c:valAx>
        <c:axId val="514742575"/>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PE"/>
          </a:p>
        </c:txPr>
        <c:crossAx val="50866327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PE"/>
        </a:p>
      </c:txPr>
    </c:legend>
    <c:plotVisOnly val="1"/>
    <c:dispBlanksAs val="gap"/>
    <c:showDLblsOverMax val="0"/>
  </c:chart>
  <c:spPr>
    <a:noFill/>
    <a:ln>
      <a:noFill/>
    </a:ln>
    <a:effectLst/>
  </c:spPr>
  <c:txPr>
    <a:bodyPr/>
    <a:lstStyle/>
    <a:p>
      <a:pPr>
        <a:defRPr/>
      </a:pPr>
      <a:endParaRPr lang="es-P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75178455818022738"/>
          <c:y val="0.89814814814814814"/>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bg1"/>
              </a:solidFill>
              <a:latin typeface="+mn-lt"/>
              <a:ea typeface="+mn-ea"/>
              <a:cs typeface="+mn-cs"/>
            </a:defRPr>
          </a:pPr>
          <a:endParaRPr lang="es-PE"/>
        </a:p>
      </c:txPr>
    </c:title>
    <c:autoTitleDeleted val="0"/>
    <c:view3D>
      <c:rotX val="30"/>
      <c:rotY val="0"/>
      <c:depthPercent val="100"/>
      <c:rAngAx val="0"/>
      <c:perspective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7777777777777778"/>
          <c:y val="0.17171296296296296"/>
          <c:w val="0.79166666666666663"/>
          <c:h val="0.65699074074074071"/>
        </c:manualLayout>
      </c:layout>
      <c:pie3DChart>
        <c:varyColors val="1"/>
        <c:ser>
          <c:idx val="0"/>
          <c:order val="0"/>
          <c:tx>
            <c:strRef>
              <c:f>'Lima Metropolitana'!$C$65</c:f>
              <c:strCache>
                <c:ptCount val="1"/>
                <c:pt idx="0">
                  <c:v>Cantidad</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99FC-4536-AFE8-38FCBC5999BE}"/>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99FC-4536-AFE8-38FCBC5999BE}"/>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99FC-4536-AFE8-38FCBC5999BE}"/>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99FC-4536-AFE8-38FCBC5999BE}"/>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99FC-4536-AFE8-38FCBC5999BE}"/>
              </c:ext>
            </c:extLst>
          </c:dPt>
          <c:dPt>
            <c:idx val="5"/>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B-99FC-4536-AFE8-38FCBC5999BE}"/>
              </c:ext>
            </c:extLst>
          </c:dPt>
          <c:dPt>
            <c:idx val="6"/>
            <c:bubble3D val="0"/>
            <c:spPr>
              <a:solidFill>
                <a:schemeClr val="accent1">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D-99FC-4536-AFE8-38FCBC5999BE}"/>
              </c:ext>
            </c:extLst>
          </c:dPt>
          <c:dPt>
            <c:idx val="7"/>
            <c:bubble3D val="0"/>
            <c:spPr>
              <a:solidFill>
                <a:schemeClr val="accent2">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F-99FC-4536-AFE8-38FCBC5999BE}"/>
              </c:ext>
            </c:extLst>
          </c:dPt>
          <c:dPt>
            <c:idx val="8"/>
            <c:bubble3D val="0"/>
            <c:spPr>
              <a:solidFill>
                <a:schemeClr val="accent3">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1-99FC-4536-AFE8-38FCBC5999BE}"/>
              </c:ext>
            </c:extLst>
          </c:dPt>
          <c:dPt>
            <c:idx val="9"/>
            <c:bubble3D val="0"/>
            <c:spPr>
              <a:solidFill>
                <a:schemeClr val="accent4">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3-99FC-4536-AFE8-38FCBC5999BE}"/>
              </c:ext>
            </c:extLst>
          </c:dPt>
          <c:dPt>
            <c:idx val="10"/>
            <c:bubble3D val="0"/>
            <c:spPr>
              <a:solidFill>
                <a:schemeClr val="accent5">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5-99FC-4536-AFE8-38FCBC5999BE}"/>
              </c:ext>
            </c:extLst>
          </c:dPt>
          <c:dLbls>
            <c:dLbl>
              <c:idx val="0"/>
              <c:layout>
                <c:manualLayout>
                  <c:x val="0.1422582209183712"/>
                  <c:y val="5.7360606614750356E-2"/>
                </c:manualLayout>
              </c:layout>
              <c:spPr>
                <a:noFill/>
                <a:ln>
                  <a:noFill/>
                </a:ln>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lumMod val="75000"/>
                          <a:lumOff val="25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15:layout>
                    <c:manualLayout>
                      <c:w val="0.22227543152473897"/>
                      <c:h val="0.19914838581551711"/>
                    </c:manualLayout>
                  </c15:layout>
                </c:ext>
                <c:ext xmlns:c16="http://schemas.microsoft.com/office/drawing/2014/chart" uri="{C3380CC4-5D6E-409C-BE32-E72D297353CC}">
                  <c16:uniqueId val="{00000001-99FC-4536-AFE8-38FCBC5999BE}"/>
                </c:ext>
              </c:extLst>
            </c:dLbl>
            <c:dLbl>
              <c:idx val="1"/>
              <c:layout>
                <c:manualLayout>
                  <c:x val="-2.7777777777777776E-2"/>
                  <c:y val="0.27519794400699904"/>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9FC-4536-AFE8-38FCBC5999BE}"/>
                </c:ext>
              </c:extLst>
            </c:dLbl>
            <c:dLbl>
              <c:idx val="2"/>
              <c:layout>
                <c:manualLayout>
                  <c:x val="-1.3343175853018398E-2"/>
                  <c:y val="-5.7549577136192156E-3"/>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9FC-4536-AFE8-38FCBC5999BE}"/>
                </c:ext>
              </c:extLst>
            </c:dLbl>
            <c:dLbl>
              <c:idx val="3"/>
              <c:layout>
                <c:manualLayout>
                  <c:x val="-3.7657917760279963E-2"/>
                  <c:y val="0.1149281860600758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9FC-4536-AFE8-38FCBC5999BE}"/>
                </c:ext>
              </c:extLst>
            </c:dLbl>
            <c:dLbl>
              <c:idx val="4"/>
              <c:layout>
                <c:manualLayout>
                  <c:x val="-5.6063210848643921E-2"/>
                  <c:y val="7.8412073490813597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9FC-4536-AFE8-38FCBC5999BE}"/>
                </c:ext>
              </c:extLst>
            </c:dLbl>
            <c:dLbl>
              <c:idx val="5"/>
              <c:layout>
                <c:manualLayout>
                  <c:x val="-8.8438822568581141E-2"/>
                  <c:y val="0.11597548255964003"/>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lumMod val="75000"/>
                          <a:lumOff val="25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15:layout>
                    <c:manualLayout>
                      <c:w val="0.21615290008818275"/>
                      <c:h val="0.17525347826234439"/>
                    </c:manualLayout>
                  </c15:layout>
                </c:ext>
                <c:ext xmlns:c16="http://schemas.microsoft.com/office/drawing/2014/chart" uri="{C3380CC4-5D6E-409C-BE32-E72D297353CC}">
                  <c16:uniqueId val="{0000000B-99FC-4536-AFE8-38FCBC5999BE}"/>
                </c:ext>
              </c:extLst>
            </c:dLbl>
            <c:dLbl>
              <c:idx val="6"/>
              <c:layout>
                <c:manualLayout>
                  <c:x val="-4.3175441983241671E-2"/>
                  <c:y val="2.5502234517982548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lumMod val="75000"/>
                          <a:lumOff val="25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15:layout>
                    <c:manualLayout>
                      <c:w val="0.3208611111111111"/>
                      <c:h val="0.11601851851851852"/>
                    </c:manualLayout>
                  </c15:layout>
                </c:ext>
                <c:ext xmlns:c16="http://schemas.microsoft.com/office/drawing/2014/chart" uri="{C3380CC4-5D6E-409C-BE32-E72D297353CC}">
                  <c16:uniqueId val="{0000000D-99FC-4536-AFE8-38FCBC5999BE}"/>
                </c:ext>
              </c:extLst>
            </c:dLbl>
            <c:dLbl>
              <c:idx val="7"/>
              <c:layout>
                <c:manualLayout>
                  <c:x val="-5.6750911860177763E-2"/>
                  <c:y val="-4.530921472653756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lumMod val="75000"/>
                          <a:lumOff val="25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15:layout>
                    <c:manualLayout>
                      <c:w val="0.32265282640512366"/>
                      <c:h val="0.15295424558416684"/>
                    </c:manualLayout>
                  </c15:layout>
                </c:ext>
                <c:ext xmlns:c16="http://schemas.microsoft.com/office/drawing/2014/chart" uri="{C3380CC4-5D6E-409C-BE32-E72D297353CC}">
                  <c16:uniqueId val="{0000000F-99FC-4536-AFE8-38FCBC5999BE}"/>
                </c:ext>
              </c:extLst>
            </c:dLbl>
            <c:dLbl>
              <c:idx val="8"/>
              <c:layout>
                <c:manualLayout>
                  <c:x val="1.1695792049106509E-2"/>
                  <c:y val="-7.5749308363481593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9FC-4536-AFE8-38FCBC5999BE}"/>
                </c:ext>
              </c:extLst>
            </c:dLbl>
            <c:dLbl>
              <c:idx val="9"/>
              <c:layout>
                <c:manualLayout>
                  <c:x val="0.12067717687640267"/>
                  <c:y val="-3.7596718621011646E-2"/>
                </c:manualLayout>
              </c:layout>
              <c:spPr>
                <a:noFill/>
                <a:ln>
                  <a:noFill/>
                </a:ln>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lumMod val="75000"/>
                          <a:lumOff val="25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15:layout>
                    <c:manualLayout>
                      <c:w val="0.1364840515291055"/>
                      <c:h val="0.14346935949769071"/>
                    </c:manualLayout>
                  </c15:layout>
                </c:ext>
                <c:ext xmlns:c16="http://schemas.microsoft.com/office/drawing/2014/chart" uri="{C3380CC4-5D6E-409C-BE32-E72D297353CC}">
                  <c16:uniqueId val="{00000013-99FC-4536-AFE8-38FCBC5999BE}"/>
                </c:ext>
              </c:extLst>
            </c:dLbl>
            <c:dLbl>
              <c:idx val="10"/>
              <c:layout>
                <c:manualLayout>
                  <c:x val="0.20703451589419325"/>
                  <c:y val="-8.2963923272078341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s-PE"/>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5-99FC-4536-AFE8-38FCBC5999BE}"/>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s-PE"/>
              </a:p>
            </c:txPr>
            <c:dLblPos val="in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'Lima Metropolitana'!$B$66:$B$76</c:f>
              <c:strCache>
                <c:ptCount val="11"/>
                <c:pt idx="0">
                  <c:v>Servicio de protección ante peligro de derrumbe </c:v>
                </c:pt>
                <c:pt idx="1">
                  <c:v>Servicio Protección en ribera de quebrada </c:v>
                </c:pt>
                <c:pt idx="2">
                  <c:v>Servicio Protección en ribera de rio vulnerable</c:v>
                </c:pt>
                <c:pt idx="3">
                  <c:v>Creacion Muro de contención</c:v>
                </c:pt>
                <c:pt idx="4">
                  <c:v>Servicio Protección frente a taludes</c:v>
                </c:pt>
                <c:pt idx="5">
                  <c:v>Servicio de proteccion</c:v>
                </c:pt>
                <c:pt idx="6">
                  <c:v>Mejoramiento COED</c:v>
                </c:pt>
                <c:pt idx="7">
                  <c:v>Adquisicon equipo protección-combate incendio</c:v>
                </c:pt>
                <c:pt idx="8">
                  <c:v>Implementación almacenes</c:v>
                </c:pt>
                <c:pt idx="9">
                  <c:v>Adqusición vehículos</c:v>
                </c:pt>
                <c:pt idx="10">
                  <c:v>Creación de escaleras</c:v>
                </c:pt>
              </c:strCache>
            </c:strRef>
          </c:cat>
          <c:val>
            <c:numRef>
              <c:f>'Lima Metropolitana'!$C$66:$C$76</c:f>
              <c:numCache>
                <c:formatCode>General</c:formatCode>
                <c:ptCount val="11"/>
                <c:pt idx="0">
                  <c:v>1</c:v>
                </c:pt>
                <c:pt idx="1">
                  <c:v>17</c:v>
                </c:pt>
                <c:pt idx="2">
                  <c:v>1</c:v>
                </c:pt>
                <c:pt idx="3">
                  <c:v>5</c:v>
                </c:pt>
                <c:pt idx="4">
                  <c:v>4</c:v>
                </c:pt>
                <c:pt idx="5">
                  <c:v>3</c:v>
                </c:pt>
                <c:pt idx="6">
                  <c:v>1</c:v>
                </c:pt>
                <c:pt idx="7">
                  <c:v>1</c:v>
                </c:pt>
                <c:pt idx="8">
                  <c:v>1</c:v>
                </c:pt>
                <c:pt idx="9">
                  <c:v>1</c:v>
                </c:pt>
                <c:pt idx="10">
                  <c:v>1</c:v>
                </c:pt>
              </c:numCache>
            </c:numRef>
          </c:val>
          <c:extLst>
            <c:ext xmlns:c16="http://schemas.microsoft.com/office/drawing/2014/chart" uri="{C3380CC4-5D6E-409C-BE32-E72D297353CC}">
              <c16:uniqueId val="{00000016-99FC-4536-AFE8-38FCBC5999BE}"/>
            </c:ext>
          </c:extLst>
        </c:ser>
        <c:dLbls>
          <c:dLblPos val="inEnd"/>
          <c:showLegendKey val="0"/>
          <c:showVal val="1"/>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P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60B2B5E0-3F7C-4D27-B033-54169BBE3F5A}" type="datetime1">
              <a:rPr lang="es-ES" smtClean="0"/>
              <a:t>20/09/2023</a:t>
            </a:fld>
            <a:endParaRPr lang="es-ES" dirty="0"/>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C679768-A2FC-4D08-91F6-8DCE6C566B36}" type="slidenum">
              <a:rPr lang="es-ES" smtClean="0"/>
              <a:t>‹Nº›</a:t>
            </a:fld>
            <a:endParaRPr lang="es-ES"/>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7AE0AD-AC8A-40B7-A05F-83C08D0E80A3}" type="datetime1">
              <a:rPr lang="es-ES" smtClean="0"/>
              <a:pPr/>
              <a:t>20/09/2023</a:t>
            </a:fld>
            <a:endParaRPr lang="es-ES"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F61EA0F-A667-4B49-8422-0062BC55E249}" type="slidenum">
              <a:rPr lang="es-ES" noProof="0" smtClean="0"/>
              <a:t>‹Nº›</a:t>
            </a:fld>
            <a:endParaRPr lang="es-ES" noProof="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rtlCol="0"/>
          <a:lstStyle/>
          <a:p>
            <a:pPr rtl="0"/>
            <a:endParaRPr lang="es-ES" noProof="0" dirty="0"/>
          </a:p>
        </p:txBody>
      </p:sp>
      <p:sp>
        <p:nvSpPr>
          <p:cNvPr id="4" name="Marcador de número de diapositiva 3"/>
          <p:cNvSpPr>
            <a:spLocks noGrp="1"/>
          </p:cNvSpPr>
          <p:nvPr>
            <p:ph type="sldNum" sz="quarter" idx="10"/>
          </p:nvPr>
        </p:nvSpPr>
        <p:spPr/>
        <p:txBody>
          <a:bodyPr rtlCol="0"/>
          <a:lstStyle/>
          <a:p>
            <a:pPr rtl="0"/>
            <a:fld id="{DF61EA0F-A667-4B49-8422-0062BC55E249}" type="slidenum">
              <a:rPr lang="es-ES" smtClean="0"/>
              <a:t>1</a:t>
            </a:fld>
            <a:endParaRPr lang="es-ES"/>
          </a:p>
        </p:txBody>
      </p:sp>
    </p:spTree>
    <p:extLst>
      <p:ext uri="{BB962C8B-B14F-4D97-AF65-F5344CB8AC3E}">
        <p14:creationId xmlns:p14="http://schemas.microsoft.com/office/powerpoint/2010/main" val="101176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a:endParaRPr lang="es-ES" noProof="0" dirty="0"/>
          </a:p>
        </p:txBody>
      </p:sp>
      <p:sp>
        <p:nvSpPr>
          <p:cNvPr id="4" name="Marcador de número de diapositiva 3"/>
          <p:cNvSpPr>
            <a:spLocks noGrp="1"/>
          </p:cNvSpPr>
          <p:nvPr>
            <p:ph type="sldNum" sz="quarter" idx="5"/>
          </p:nvPr>
        </p:nvSpPr>
        <p:spPr/>
        <p:txBody>
          <a:bodyPr/>
          <a:lstStyle/>
          <a:p>
            <a:pPr rtl="0"/>
            <a:fld id="{DF61EA0F-A667-4B49-8422-0062BC55E249}" type="slidenum">
              <a:rPr lang="es-ES" smtClean="0"/>
              <a:t>2</a:t>
            </a:fld>
            <a:endParaRPr lang="es-ES"/>
          </a:p>
        </p:txBody>
      </p:sp>
    </p:spTree>
    <p:extLst>
      <p:ext uri="{BB962C8B-B14F-4D97-AF65-F5344CB8AC3E}">
        <p14:creationId xmlns:p14="http://schemas.microsoft.com/office/powerpoint/2010/main" val="2370231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DF61EA0F-A667-4B49-8422-0062BC55E249}" type="slidenum">
              <a:rPr lang="es-ES" smtClean="0"/>
              <a:t>3</a:t>
            </a:fld>
            <a:endParaRPr lang="es-ES"/>
          </a:p>
        </p:txBody>
      </p:sp>
    </p:spTree>
    <p:extLst>
      <p:ext uri="{BB962C8B-B14F-4D97-AF65-F5344CB8AC3E}">
        <p14:creationId xmlns:p14="http://schemas.microsoft.com/office/powerpoint/2010/main" val="508845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DF61EA0F-A667-4B49-8422-0062BC55E249}" type="slidenum">
              <a:rPr lang="es-ES" smtClean="0"/>
              <a:t>7</a:t>
            </a:fld>
            <a:endParaRPr lang="es-ES"/>
          </a:p>
        </p:txBody>
      </p:sp>
    </p:spTree>
    <p:extLst>
      <p:ext uri="{BB962C8B-B14F-4D97-AF65-F5344CB8AC3E}">
        <p14:creationId xmlns:p14="http://schemas.microsoft.com/office/powerpoint/2010/main" val="1646141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DF61EA0F-A667-4B49-8422-0062BC55E249}" type="slidenum">
              <a:rPr lang="es-ES" smtClean="0"/>
              <a:t>13</a:t>
            </a:fld>
            <a:endParaRPr lang="es-ES"/>
          </a:p>
        </p:txBody>
      </p:sp>
    </p:spTree>
    <p:extLst>
      <p:ext uri="{BB962C8B-B14F-4D97-AF65-F5344CB8AC3E}">
        <p14:creationId xmlns:p14="http://schemas.microsoft.com/office/powerpoint/2010/main" val="4235296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7" name="Rectángulo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sz="1800" noProof="0"/>
          </a:p>
        </p:txBody>
      </p:sp>
      <p:sp>
        <p:nvSpPr>
          <p:cNvPr id="2" name="Título 1"/>
          <p:cNvSpPr>
            <a:spLocks noGrp="1"/>
          </p:cNvSpPr>
          <p:nvPr>
            <p:ph type="title"/>
          </p:nvPr>
        </p:nvSpPr>
        <p:spPr/>
        <p:txBody>
          <a:bodyPr rtlCol="0"/>
          <a:lstStyle/>
          <a:p>
            <a:pPr rtl="0"/>
            <a:r>
              <a:rPr lang="es-ES" noProof="0"/>
              <a:t>Haga clic para modificar el estilo de título del patrón</a:t>
            </a:r>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9" name="Rectángulo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es-ES" sz="1800" noProof="0"/>
          </a:p>
        </p:txBody>
      </p:sp>
      <p:cxnSp>
        <p:nvCxnSpPr>
          <p:cNvPr id="12" name="Conector recto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ítulo 3"/>
          <p:cNvSpPr>
            <a:spLocks noGrp="1"/>
          </p:cNvSpPr>
          <p:nvPr>
            <p:ph type="title"/>
          </p:nvPr>
        </p:nvSpPr>
        <p:spPr>
          <a:xfrm>
            <a:off x="521207" y="448056"/>
            <a:ext cx="6877119" cy="640080"/>
          </a:xfrm>
        </p:spPr>
        <p:txBody>
          <a:bodyPr rtlCol="0" anchor="b" anchorCtr="0">
            <a:normAutofit/>
          </a:bodyPr>
          <a:lstStyle>
            <a:lvl1pPr>
              <a:defRPr sz="2800">
                <a:solidFill>
                  <a:schemeClr val="bg2">
                    <a:lumMod val="25000"/>
                  </a:schemeClr>
                </a:solidFill>
              </a:defRPr>
            </a:lvl1pPr>
          </a:lstStyle>
          <a:p>
            <a:pPr rtl="0"/>
            <a:r>
              <a:rPr lang="es-ES" noProof="0"/>
              <a:t>Haga clic para modificar el estilo de título del patrón</a:t>
            </a:r>
          </a:p>
        </p:txBody>
      </p:sp>
      <p:sp>
        <p:nvSpPr>
          <p:cNvPr id="3" name="Marcador de contenido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rtl="0">
              <a:lnSpc>
                <a:spcPct val="150000"/>
              </a:lnSpc>
              <a:spcBef>
                <a:spcPts val="1000"/>
              </a:spcBef>
              <a:spcAft>
                <a:spcPts val="1200"/>
              </a:spcAft>
              <a:buNone/>
            </a:pPr>
            <a:r>
              <a:rPr lang="es-ES" noProof="0"/>
              <a:t>Haga clic para modificar los estilos de texto del patrón</a:t>
            </a:r>
          </a:p>
          <a:p>
            <a:pPr marL="0" lvl="1" indent="0" rtl="0">
              <a:lnSpc>
                <a:spcPct val="150000"/>
              </a:lnSpc>
              <a:spcBef>
                <a:spcPts val="1000"/>
              </a:spcBef>
              <a:spcAft>
                <a:spcPts val="1200"/>
              </a:spcAft>
              <a:buNone/>
            </a:pPr>
            <a:r>
              <a:rPr lang="es-ES" noProof="0"/>
              <a:t>Segundo nivel</a:t>
            </a:r>
          </a:p>
          <a:p>
            <a:pPr marL="0" lvl="2" indent="0" rtl="0">
              <a:lnSpc>
                <a:spcPct val="150000"/>
              </a:lnSpc>
              <a:spcBef>
                <a:spcPts val="1000"/>
              </a:spcBef>
              <a:spcAft>
                <a:spcPts val="1200"/>
              </a:spcAft>
              <a:buNone/>
            </a:pPr>
            <a:r>
              <a:rPr lang="es-ES" noProof="0"/>
              <a:t>Tercer nivel</a:t>
            </a:r>
          </a:p>
          <a:p>
            <a:pPr marL="0" lvl="3" indent="0" rtl="0">
              <a:lnSpc>
                <a:spcPct val="150000"/>
              </a:lnSpc>
              <a:spcBef>
                <a:spcPts val="1000"/>
              </a:spcBef>
              <a:spcAft>
                <a:spcPts val="1200"/>
              </a:spcAft>
              <a:buNone/>
            </a:pPr>
            <a:r>
              <a:rPr lang="es-ES" noProof="0"/>
              <a:t>Cuarto nivel</a:t>
            </a:r>
          </a:p>
          <a:p>
            <a:pPr marL="0" lvl="4" indent="0" rtl="0">
              <a:lnSpc>
                <a:spcPct val="150000"/>
              </a:lnSpc>
              <a:spcBef>
                <a:spcPts val="1000"/>
              </a:spcBef>
              <a:spcAft>
                <a:spcPts val="1200"/>
              </a:spcAft>
              <a:buNone/>
            </a:pPr>
            <a:r>
              <a:rPr lang="es-ES" noProof="0"/>
              <a:t>Quinto nivel</a:t>
            </a:r>
          </a:p>
        </p:txBody>
      </p:sp>
      <p:sp>
        <p:nvSpPr>
          <p:cNvPr id="6" name="Marcador de fecha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7A7F30DA-8663-4794-8A66-1184A9F2D888}" type="datetime1">
              <a:rPr lang="es-ES" noProof="0" smtClean="0"/>
              <a:t>20/09/2023</a:t>
            </a:fld>
            <a:endParaRPr lang="es-ES" noProof="0"/>
          </a:p>
        </p:txBody>
      </p:sp>
      <p:sp>
        <p:nvSpPr>
          <p:cNvPr id="7" name="Marcador de pie de página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es-ES" noProof="0"/>
          </a:p>
        </p:txBody>
      </p:sp>
      <p:sp>
        <p:nvSpPr>
          <p:cNvPr id="8" name="Marcador de número de diapositiva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es-ES" noProof="0" smtClean="0"/>
              <a:pPr rtl="0"/>
              <a:t>‹Nº›</a:t>
            </a:fld>
            <a:endParaRPr lang="es-ES" noProof="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9" name="Rectángulo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sz="1800" noProof="0"/>
          </a:p>
        </p:txBody>
      </p:sp>
      <p:sp>
        <p:nvSpPr>
          <p:cNvPr id="10" name="Rectángulo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sz="1800" noProof="0"/>
          </a:p>
        </p:txBody>
      </p:sp>
      <p:sp>
        <p:nvSpPr>
          <p:cNvPr id="2" name="Título 1"/>
          <p:cNvSpPr>
            <a:spLocks noGrp="1"/>
          </p:cNvSpPr>
          <p:nvPr>
            <p:ph type="title"/>
          </p:nvPr>
        </p:nvSpPr>
        <p:spPr>
          <a:xfrm>
            <a:off x="521208" y="1536192"/>
            <a:ext cx="6876288" cy="640080"/>
          </a:xfrm>
        </p:spPr>
        <p:txBody>
          <a:bodyPr rtlCol="0">
            <a:normAutofit/>
          </a:bodyPr>
          <a:lstStyle>
            <a:lvl1pPr>
              <a:defRPr sz="3600">
                <a:solidFill>
                  <a:schemeClr val="bg1"/>
                </a:solidFill>
              </a:defRPr>
            </a:lvl1pPr>
          </a:lstStyle>
          <a:p>
            <a:pPr rtl="0"/>
            <a:r>
              <a:rPr lang="es-ES" noProof="0"/>
              <a:t>Haga clic para modificar el estilo de título del patrón</a:t>
            </a:r>
          </a:p>
        </p:txBody>
      </p:sp>
      <p:sp>
        <p:nvSpPr>
          <p:cNvPr id="7" name="Marcador de contenido 6"/>
          <p:cNvSpPr>
            <a:spLocks noGrp="1"/>
          </p:cNvSpPr>
          <p:nvPr>
            <p:ph sz="quarter" idx="13"/>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rtl="0">
              <a:lnSpc>
                <a:spcPct val="150000"/>
              </a:lnSpc>
              <a:spcBef>
                <a:spcPts val="1000"/>
              </a:spcBef>
              <a:spcAft>
                <a:spcPts val="1200"/>
              </a:spcAft>
              <a:buNone/>
            </a:pPr>
            <a:r>
              <a:rPr lang="es-ES" noProof="0"/>
              <a:t>Haga clic para modificar los estilos de texto del patrón</a:t>
            </a:r>
          </a:p>
          <a:p>
            <a:pPr marL="0" lvl="1" indent="0" rtl="0">
              <a:lnSpc>
                <a:spcPct val="150000"/>
              </a:lnSpc>
              <a:spcBef>
                <a:spcPts val="1000"/>
              </a:spcBef>
              <a:spcAft>
                <a:spcPts val="1200"/>
              </a:spcAft>
              <a:buNone/>
            </a:pPr>
            <a:r>
              <a:rPr lang="es-ES" noProof="0"/>
              <a:t>Segundo nivel</a:t>
            </a:r>
          </a:p>
          <a:p>
            <a:pPr marL="0" lvl="2" indent="0" rtl="0">
              <a:lnSpc>
                <a:spcPct val="150000"/>
              </a:lnSpc>
              <a:spcBef>
                <a:spcPts val="1000"/>
              </a:spcBef>
              <a:spcAft>
                <a:spcPts val="1200"/>
              </a:spcAft>
              <a:buNone/>
            </a:pPr>
            <a:r>
              <a:rPr lang="es-ES" noProof="0"/>
              <a:t>Tercer nivel</a:t>
            </a:r>
          </a:p>
          <a:p>
            <a:pPr marL="0" lvl="3" indent="0" rtl="0">
              <a:lnSpc>
                <a:spcPct val="150000"/>
              </a:lnSpc>
              <a:spcBef>
                <a:spcPts val="1000"/>
              </a:spcBef>
              <a:spcAft>
                <a:spcPts val="1200"/>
              </a:spcAft>
              <a:buNone/>
            </a:pPr>
            <a:r>
              <a:rPr lang="es-ES" noProof="0"/>
              <a:t>Cuarto nivel</a:t>
            </a:r>
          </a:p>
          <a:p>
            <a:pPr marL="0" lvl="4" indent="0" rtl="0">
              <a:lnSpc>
                <a:spcPct val="150000"/>
              </a:lnSpc>
              <a:spcBef>
                <a:spcPts val="1000"/>
              </a:spcBef>
              <a:spcAft>
                <a:spcPts val="1200"/>
              </a:spcAft>
              <a:buNone/>
            </a:pPr>
            <a:r>
              <a:rPr lang="es-ES" noProof="0"/>
              <a:t>Quinto nivel</a:t>
            </a:r>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ángulo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es-ES" sz="1800" noProof="0"/>
          </a:p>
        </p:txBody>
      </p:sp>
      <p:sp>
        <p:nvSpPr>
          <p:cNvPr id="2" name="Marcador de título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pPr rtl="0"/>
            <a:r>
              <a:rPr lang="es-ES" noProof="0"/>
              <a:t>Haga clic para modificar el estilo de título del patrón</a:t>
            </a:r>
          </a:p>
        </p:txBody>
      </p:sp>
      <p:sp>
        <p:nvSpPr>
          <p:cNvPr id="3" name="Marcador de texto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E978C3BE-9016-4208-9F91-C00CEFA51175}" type="datetime1">
              <a:rPr lang="es-ES" noProof="0" smtClean="0"/>
              <a:t>20/09/2023</a:t>
            </a:fld>
            <a:endParaRPr lang="es-ES" noProof="0"/>
          </a:p>
        </p:txBody>
      </p:sp>
      <p:sp>
        <p:nvSpPr>
          <p:cNvPr id="5" name="Marcador de pie de página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es-ES" noProof="0"/>
          </a:p>
        </p:txBody>
      </p:sp>
      <p:sp>
        <p:nvSpPr>
          <p:cNvPr id="6" name="Marcador de número de diapositiva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es-ES" noProof="0" smtClean="0"/>
              <a:pPr rtl="0"/>
              <a:t>‹Nº›</a:t>
            </a:fld>
            <a:endParaRPr lang="es-ES" noProof="0"/>
          </a:p>
        </p:txBody>
      </p:sp>
      <p:cxnSp>
        <p:nvCxnSpPr>
          <p:cNvPr id="8" name="Conector recto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sldNum="0" hdr="0" ftr="0" dt="0"/>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838200" y="2557189"/>
            <a:ext cx="10515600" cy="2387600"/>
          </a:xfrm>
        </p:spPr>
        <p:txBody>
          <a:bodyPr rtlCol="0" anchor="ctr" anchorCtr="0">
            <a:normAutofit/>
          </a:bodyPr>
          <a:lstStyle/>
          <a:p>
            <a:pPr algn="ctr">
              <a:lnSpc>
                <a:spcPct val="107000"/>
              </a:lnSpc>
              <a:spcAft>
                <a:spcPts val="800"/>
              </a:spcAft>
            </a:pPr>
            <a:r>
              <a:rPr lang="es-PE" sz="3000" b="1" dirty="0">
                <a:effectLst/>
                <a:latin typeface="Calibri" panose="020F0502020204030204" pitchFamily="34" charset="0"/>
                <a:ea typeface="Calibri" panose="020F0502020204030204" pitchFamily="34" charset="0"/>
                <a:cs typeface="Calibri" panose="020F0502020204030204" pitchFamily="34" charset="0"/>
              </a:rPr>
              <a:t>Asignación y ejecución presupuestal de actividades y proyectos relacionados con acciones de prevención ante el peligro inminente de intensas precipitaciones pluviales (periodos 2023-2024) y posible Fenómeno El Niño </a:t>
            </a:r>
            <a:endParaRPr lang="es-PE" sz="3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n 3" descr="Icono de programa de PowerPoint"/>
          <p:cNvPicPr>
            <a:picLocks noChangeAspect="1"/>
          </p:cNvPicPr>
          <p:nvPr/>
        </p:nvPicPr>
        <p:blipFill>
          <a:blip r:embed="rId3"/>
          <a:srcRect/>
          <a:stretch/>
        </p:blipFill>
        <p:spPr bwMode="invGray">
          <a:xfrm>
            <a:off x="670216" y="5193062"/>
            <a:ext cx="822960" cy="822960"/>
          </a:xfrm>
          <a:prstGeom prst="rect">
            <a:avLst/>
          </a:prstGeom>
        </p:spPr>
      </p:pic>
      <p:pic>
        <p:nvPicPr>
          <p:cNvPr id="6" name="Imagen 5">
            <a:extLst>
              <a:ext uri="{FF2B5EF4-FFF2-40B4-BE49-F238E27FC236}">
                <a16:creationId xmlns:a16="http://schemas.microsoft.com/office/drawing/2014/main" id="{B6DC3B01-4509-1475-1F27-B867A798B45F}"/>
              </a:ext>
            </a:extLst>
          </p:cNvPr>
          <p:cNvPicPr>
            <a:picLocks noChangeAspect="1"/>
          </p:cNvPicPr>
          <p:nvPr/>
        </p:nvPicPr>
        <p:blipFill>
          <a:blip r:embed="rId4"/>
          <a:stretch>
            <a:fillRect/>
          </a:stretch>
        </p:blipFill>
        <p:spPr>
          <a:xfrm>
            <a:off x="4896071" y="380557"/>
            <a:ext cx="1557891" cy="1718048"/>
          </a:xfrm>
          <a:prstGeom prst="rect">
            <a:avLst/>
          </a:prstGeom>
        </p:spPr>
      </p:pic>
    </p:spTree>
    <p:extLst>
      <p:ext uri="{BB962C8B-B14F-4D97-AF65-F5344CB8AC3E}">
        <p14:creationId xmlns:p14="http://schemas.microsoft.com/office/powerpoint/2010/main" val="2471807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F91437F-339D-1349-02CC-C92FAB67481E}"/>
              </a:ext>
            </a:extLst>
          </p:cNvPr>
          <p:cNvSpPr txBox="1"/>
          <p:nvPr/>
        </p:nvSpPr>
        <p:spPr>
          <a:xfrm>
            <a:off x="838199" y="1917972"/>
            <a:ext cx="3467986" cy="4228273"/>
          </a:xfrm>
          <a:prstGeom prst="rect">
            <a:avLst/>
          </a:prstGeom>
          <a:noFill/>
        </p:spPr>
        <p:txBody>
          <a:bodyPr wrap="square">
            <a:spAutoFit/>
          </a:bodyPr>
          <a:lstStyle/>
          <a:p>
            <a:pPr>
              <a:lnSpc>
                <a:spcPct val="107000"/>
              </a:lnSpc>
              <a:spcAft>
                <a:spcPts val="800"/>
              </a:spcAft>
            </a:pPr>
            <a:r>
              <a:rPr lang="es-PE" sz="1800" dirty="0">
                <a:effectLst/>
                <a:latin typeface="Calibri" panose="020F0502020204030204" pitchFamily="34" charset="0"/>
                <a:ea typeface="Calibri" panose="020F0502020204030204" pitchFamily="34" charset="0"/>
                <a:cs typeface="Times New Roman" panose="02020603050405020304" pitchFamily="18" charset="0"/>
              </a:rPr>
              <a:t>Sobre el avance de ejecución presupuestal de los 36 proyectos relacionados con el PP 0068, se puede apreciar que un total de 28 proyectos no registran ningún avance en la ejecución del presupuesto asignado. De los otros 8 proyectos, dos proyectos registran un avance de 2.3% y 4.6%. Asimismo, sólo uno tiene una ejecución de 100%, dos registran un avance superior al 90%, y tres proyectos tiene un avance entre 71% y 86%. </a:t>
            </a:r>
          </a:p>
        </p:txBody>
      </p:sp>
      <p:sp>
        <p:nvSpPr>
          <p:cNvPr id="6" name="Título 3">
            <a:extLst>
              <a:ext uri="{FF2B5EF4-FFF2-40B4-BE49-F238E27FC236}">
                <a16:creationId xmlns:a16="http://schemas.microsoft.com/office/drawing/2014/main" id="{A3CDA51A-CA9E-8FA9-9DBC-96C95B396B60}"/>
              </a:ext>
            </a:extLst>
          </p:cNvPr>
          <p:cNvSpPr txBox="1">
            <a:spLocks/>
          </p:cNvSpPr>
          <p:nvPr/>
        </p:nvSpPr>
        <p:spPr>
          <a:xfrm>
            <a:off x="984643" y="523776"/>
            <a:ext cx="4385722" cy="567855"/>
          </a:xfrm>
          <a:prstGeom prst="rect">
            <a:avLst/>
          </a:prstGeom>
        </p:spPr>
        <p:txBody>
          <a:bodyPr vert="horz" lIns="91440" tIns="45720" rIns="91440" bIns="45720" rtlCol="0" anchor="b" anchorCtr="0">
            <a:normAutofit fontScale="92500" lnSpcReduction="20000"/>
          </a:bodyPr>
          <a:lstStyle>
            <a:lvl1pPr algn="l" defTabSz="914400" rtl="0" eaLnBrk="1" latinLnBrk="0" hangingPunct="1">
              <a:spcBef>
                <a:spcPct val="0"/>
              </a:spcBef>
              <a:buNone/>
              <a:defRPr sz="2800" kern="1200">
                <a:solidFill>
                  <a:schemeClr val="bg2">
                    <a:lumMod val="25000"/>
                  </a:schemeClr>
                </a:solidFill>
                <a:latin typeface="+mj-lt"/>
                <a:ea typeface="+mj-ea"/>
                <a:cs typeface="+mj-cs"/>
              </a:defRPr>
            </a:lvl1pPr>
          </a:lstStyle>
          <a:p>
            <a:pPr algn="ctr">
              <a:lnSpc>
                <a:spcPct val="107000"/>
              </a:lnSpc>
              <a:spcAft>
                <a:spcPts val="800"/>
              </a:spcAft>
            </a:pPr>
            <a:r>
              <a:rPr lang="es-ES" sz="1800" b="1" dirty="0">
                <a:solidFill>
                  <a:srgbClr val="FF0000"/>
                </a:solidFill>
                <a:latin typeface="Calibri" panose="020F0502020204030204" pitchFamily="34" charset="0"/>
                <a:ea typeface="Calibri" panose="020F0502020204030204" pitchFamily="34" charset="0"/>
                <a:cs typeface="Calibri" panose="020F0502020204030204" pitchFamily="34" charset="0"/>
              </a:rPr>
              <a:t>Proyectos priorizados en el marco PP 0068 y avance de ejecución – Lima Metropolitana</a:t>
            </a:r>
            <a:endParaRPr lang="es-PE"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7" name="Grupo 6" descr="Círculo pequeño con el número 2 en su interior para indicar que se encuentra en el paso 2">
            <a:extLst>
              <a:ext uri="{FF2B5EF4-FFF2-40B4-BE49-F238E27FC236}">
                <a16:creationId xmlns:a16="http://schemas.microsoft.com/office/drawing/2014/main" id="{E31E9661-C641-569D-7118-E0C9868FCADC}"/>
              </a:ext>
            </a:extLst>
          </p:cNvPr>
          <p:cNvGrpSpPr/>
          <p:nvPr/>
        </p:nvGrpSpPr>
        <p:grpSpPr bwMode="blackWhite">
          <a:xfrm>
            <a:off x="431519" y="523776"/>
            <a:ext cx="558179" cy="409838"/>
            <a:chOff x="6953426" y="711274"/>
            <a:chExt cx="558179" cy="409838"/>
          </a:xfrm>
        </p:grpSpPr>
        <p:sp>
          <p:nvSpPr>
            <p:cNvPr id="8" name="Elipse 7" descr="Círculo pequeño">
              <a:extLst>
                <a:ext uri="{FF2B5EF4-FFF2-40B4-BE49-F238E27FC236}">
                  <a16:creationId xmlns:a16="http://schemas.microsoft.com/office/drawing/2014/main" id="{BD26EC7E-0F21-1828-A70E-2D92C4F5D9FC}"/>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9" name="Cuadro de texto 34" descr="Número 2">
              <a:extLst>
                <a:ext uri="{FF2B5EF4-FFF2-40B4-BE49-F238E27FC236}">
                  <a16:creationId xmlns:a16="http://schemas.microsoft.com/office/drawing/2014/main" id="{10569125-ECDA-7DFC-610A-4CDC5A58A328}"/>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rtl="0"/>
              <a:r>
                <a:rPr lang="es-ES" dirty="0">
                  <a:solidFill>
                    <a:schemeClr val="bg1"/>
                  </a:solidFill>
                  <a:latin typeface="Segoe UI Semibold" panose="020B0702040204020203" pitchFamily="34" charset="0"/>
                  <a:cs typeface="Segoe UI Semibold" panose="020B0702040204020203" pitchFamily="34" charset="0"/>
                </a:rPr>
                <a:t>9</a:t>
              </a:r>
            </a:p>
          </p:txBody>
        </p:sp>
      </p:grpSp>
      <p:graphicFrame>
        <p:nvGraphicFramePr>
          <p:cNvPr id="10" name="Tabla 9">
            <a:extLst>
              <a:ext uri="{FF2B5EF4-FFF2-40B4-BE49-F238E27FC236}">
                <a16:creationId xmlns:a16="http://schemas.microsoft.com/office/drawing/2014/main" id="{D5A8BB32-5B5D-D809-7A0D-1368D22CBE37}"/>
              </a:ext>
            </a:extLst>
          </p:cNvPr>
          <p:cNvGraphicFramePr>
            <a:graphicFrameLocks noGrp="1"/>
          </p:cNvGraphicFramePr>
          <p:nvPr>
            <p:extLst>
              <p:ext uri="{D42A27DB-BD31-4B8C-83A1-F6EECF244321}">
                <p14:modId xmlns:p14="http://schemas.microsoft.com/office/powerpoint/2010/main" val="1208930487"/>
              </p:ext>
            </p:extLst>
          </p:nvPr>
        </p:nvGraphicFramePr>
        <p:xfrm>
          <a:off x="5191884" y="245988"/>
          <a:ext cx="6860511" cy="6443431"/>
        </p:xfrm>
        <a:graphic>
          <a:graphicData uri="http://schemas.openxmlformats.org/drawingml/2006/table">
            <a:tbl>
              <a:tblPr firstRow="1" firstCol="1" bandRow="1">
                <a:tableStyleId>{5C22544A-7EE6-4342-B048-85BDC9FD1C3A}</a:tableStyleId>
              </a:tblPr>
              <a:tblGrid>
                <a:gridCol w="1275687">
                  <a:extLst>
                    <a:ext uri="{9D8B030D-6E8A-4147-A177-3AD203B41FA5}">
                      <a16:colId xmlns:a16="http://schemas.microsoft.com/office/drawing/2014/main" val="1973447867"/>
                    </a:ext>
                  </a:extLst>
                </a:gridCol>
                <a:gridCol w="1634543">
                  <a:extLst>
                    <a:ext uri="{9D8B030D-6E8A-4147-A177-3AD203B41FA5}">
                      <a16:colId xmlns:a16="http://schemas.microsoft.com/office/drawing/2014/main" val="2452105668"/>
                    </a:ext>
                  </a:extLst>
                </a:gridCol>
                <a:gridCol w="2910229">
                  <a:extLst>
                    <a:ext uri="{9D8B030D-6E8A-4147-A177-3AD203B41FA5}">
                      <a16:colId xmlns:a16="http://schemas.microsoft.com/office/drawing/2014/main" val="2636702490"/>
                    </a:ext>
                  </a:extLst>
                </a:gridCol>
                <a:gridCol w="559811">
                  <a:extLst>
                    <a:ext uri="{9D8B030D-6E8A-4147-A177-3AD203B41FA5}">
                      <a16:colId xmlns:a16="http://schemas.microsoft.com/office/drawing/2014/main" val="2664161470"/>
                    </a:ext>
                  </a:extLst>
                </a:gridCol>
                <a:gridCol w="480241">
                  <a:extLst>
                    <a:ext uri="{9D8B030D-6E8A-4147-A177-3AD203B41FA5}">
                      <a16:colId xmlns:a16="http://schemas.microsoft.com/office/drawing/2014/main" val="2338447030"/>
                    </a:ext>
                  </a:extLst>
                </a:gridCol>
              </a:tblGrid>
              <a:tr h="108436">
                <a:tc gridSpan="2">
                  <a:txBody>
                    <a:bodyPr/>
                    <a:lstStyle/>
                    <a:p>
                      <a:pPr algn="ctr">
                        <a:lnSpc>
                          <a:spcPct val="107000"/>
                        </a:lnSpc>
                        <a:spcAft>
                          <a:spcPts val="800"/>
                        </a:spcAft>
                      </a:pPr>
                      <a:r>
                        <a:rPr lang="es-ES" sz="700" kern="100">
                          <a:effectLst/>
                        </a:rPr>
                        <a:t>Distrito</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hMerge="1">
                  <a:txBody>
                    <a:bodyPr/>
                    <a:lstStyle/>
                    <a:p>
                      <a:pPr algn="ctr">
                        <a:lnSpc>
                          <a:spcPct val="107000"/>
                        </a:lnSpc>
                        <a:spcAft>
                          <a:spcPts val="800"/>
                        </a:spcAft>
                      </a:pP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gn="ctr">
                        <a:lnSpc>
                          <a:spcPct val="107000"/>
                        </a:lnSpc>
                        <a:spcAft>
                          <a:spcPts val="800"/>
                        </a:spcAft>
                      </a:pPr>
                      <a:r>
                        <a:rPr lang="es-ES" sz="700" kern="100">
                          <a:effectLst/>
                        </a:rPr>
                        <a:t>Proyecto</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gn="ctr">
                        <a:lnSpc>
                          <a:spcPct val="107000"/>
                        </a:lnSpc>
                        <a:spcAft>
                          <a:spcPts val="800"/>
                        </a:spcAft>
                      </a:pPr>
                      <a:r>
                        <a:rPr lang="es-ES" sz="700" kern="100">
                          <a:effectLst/>
                        </a:rPr>
                        <a:t>Monto</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gn="ctr">
                        <a:lnSpc>
                          <a:spcPct val="107000"/>
                        </a:lnSpc>
                        <a:spcAft>
                          <a:spcPts val="800"/>
                        </a:spcAft>
                      </a:pPr>
                      <a:r>
                        <a:rPr lang="es-ES" sz="700" kern="100">
                          <a:effectLst/>
                        </a:rPr>
                        <a:t>% avance</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313956550"/>
                  </a:ext>
                </a:extLst>
              </a:tr>
              <a:tr h="108436">
                <a:tc gridSpan="5">
                  <a:txBody>
                    <a:bodyPr/>
                    <a:lstStyle/>
                    <a:p>
                      <a:pPr algn="ctr">
                        <a:lnSpc>
                          <a:spcPct val="107000"/>
                        </a:lnSpc>
                        <a:spcAft>
                          <a:spcPts val="800"/>
                        </a:spcAft>
                      </a:pPr>
                      <a:r>
                        <a:rPr lang="es-ES" sz="1200" kern="100">
                          <a:effectLst/>
                        </a:rPr>
                        <a:t>LIMA ESTE</a:t>
                      </a:r>
                      <a:endParaRPr lang="es-PE"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extLst>
                  <a:ext uri="{0D108BD9-81ED-4DB2-BD59-A6C34878D82A}">
                    <a16:rowId xmlns:a16="http://schemas.microsoft.com/office/drawing/2014/main" val="648761641"/>
                  </a:ext>
                </a:extLst>
              </a:tr>
              <a:tr h="335273">
                <a:tc>
                  <a:txBody>
                    <a:bodyPr/>
                    <a:lstStyle/>
                    <a:p>
                      <a:pPr>
                        <a:lnSpc>
                          <a:spcPct val="107000"/>
                        </a:lnSpc>
                        <a:spcAft>
                          <a:spcPts val="800"/>
                        </a:spcAft>
                      </a:pPr>
                      <a:r>
                        <a:rPr lang="es-ES" sz="1200" kern="100">
                          <a:effectLst/>
                        </a:rPr>
                        <a:t>Ate Vitarte</a:t>
                      </a:r>
                      <a:endParaRPr lang="es-PE"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gridSpan="2">
                  <a:txBody>
                    <a:bodyPr/>
                    <a:lstStyle/>
                    <a:p>
                      <a:pPr>
                        <a:lnSpc>
                          <a:spcPct val="107000"/>
                        </a:lnSpc>
                        <a:spcAft>
                          <a:spcPts val="800"/>
                        </a:spcAft>
                      </a:pPr>
                      <a:r>
                        <a:rPr lang="es-ES" sz="700" kern="100">
                          <a:effectLst/>
                        </a:rPr>
                        <a:t>CREACION DEL SERVICIO DE PROTECCION ANTE PELIGRO DE DERRUMBE DE LA CALLE 14 ASOCIACION CIVIL DE VIVIENDA PARIACHI III ETAPA, ZONA 06, DISTRITO DE ATE - PROVINCIA DE LIMA - DEPARTAMENTO DE LIMA</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hMerge="1">
                  <a:txBody>
                    <a:bodyPr/>
                    <a:lstStyle/>
                    <a:p>
                      <a:pPr>
                        <a:lnSpc>
                          <a:spcPct val="107000"/>
                        </a:lnSpc>
                        <a:spcAft>
                          <a:spcPts val="800"/>
                        </a:spcAft>
                      </a:pPr>
                      <a:r>
                        <a:rPr lang="es-ES" sz="400" kern="100">
                          <a:effectLst/>
                        </a:rPr>
                        <a:t>CREACION DEL SERVICIO DE PROTECCION ANTE PELIGRO DE DERRUMBE DE LA CALLE 14 ASOCIACION CIVIL DE VIVIENDA PARIACHI III ETAPA, ZONA 06, DISTRITO DE ATE - PROVINCIA DE LIMA - DEPARTAMENTO DE LIMA</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1,278,842</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058416626"/>
                  </a:ext>
                </a:extLst>
              </a:tr>
              <a:tr h="335273">
                <a:tc rowSpan="4">
                  <a:txBody>
                    <a:bodyPr/>
                    <a:lstStyle/>
                    <a:p>
                      <a:pPr>
                        <a:lnSpc>
                          <a:spcPct val="107000"/>
                        </a:lnSpc>
                        <a:spcAft>
                          <a:spcPts val="800"/>
                        </a:spcAft>
                      </a:pPr>
                      <a:r>
                        <a:rPr lang="es-ES" sz="1200" kern="100" dirty="0">
                          <a:effectLst/>
                        </a:rPr>
                        <a:t>Lurigancho-Chosica</a:t>
                      </a:r>
                      <a:endParaRPr lang="es-PE"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gridSpan="2">
                  <a:txBody>
                    <a:bodyPr/>
                    <a:lstStyle/>
                    <a:p>
                      <a:pPr>
                        <a:lnSpc>
                          <a:spcPct val="107000"/>
                        </a:lnSpc>
                        <a:spcAft>
                          <a:spcPts val="800"/>
                        </a:spcAft>
                      </a:pPr>
                      <a:r>
                        <a:rPr lang="es-ES" sz="700" kern="100">
                          <a:effectLst/>
                        </a:rPr>
                        <a:t>CREACION DE LOS SERVICIOS DE PROTECCION EN LA RIBERA DE LAS QUEBRADAS VULNERABLES ANTE EL PELIGRO EN LA LOSA DEPORTIVA DEL A.H. VIOLETA CORREA DE BELAUNDE - CAJAMARQUILLA</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LA LOSA DEPORTIVA DEL A.H. VIOLETA CORREA DE BELAUNDE - CAJAMARQUILLA</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648,457</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3653937773"/>
                  </a:ext>
                </a:extLst>
              </a:tr>
              <a:tr h="335273">
                <a:tc vMerge="1">
                  <a:txBody>
                    <a:bodyPr/>
                    <a:lstStyle/>
                    <a:p>
                      <a:endParaRPr lang="es-PE"/>
                    </a:p>
                  </a:txBody>
                  <a:tcPr/>
                </a:tc>
                <a:tc gridSpan="2">
                  <a:txBody>
                    <a:bodyPr/>
                    <a:lstStyle/>
                    <a:p>
                      <a:r>
                        <a:rPr lang="es-ES" sz="700" kern="100">
                          <a:effectLst/>
                        </a:rPr>
                        <a:t>CREACION DE LOS SERVICIOS DE PROTECCION EN LA RIBERA DE LAS QUEBRADAS VULNERABLES ANTE EL PELIGRO EN EL A.H. VISTA HERMOSA DE JICAMARCA - SECTOR 08</a:t>
                      </a:r>
                      <a:endParaRPr lang="es-PE" sz="700"/>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EL A.H. VISTA HERMOSA DE JICAMARCA - SECTOR 08</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647,411</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792248143"/>
                  </a:ext>
                </a:extLst>
              </a:tr>
              <a:tr h="335273">
                <a:tc vMerge="1">
                  <a:txBody>
                    <a:bodyPr/>
                    <a:lstStyle/>
                    <a:p>
                      <a:endParaRPr lang="es-PE"/>
                    </a:p>
                  </a:txBody>
                  <a:tcPr/>
                </a:tc>
                <a:tc gridSpan="2">
                  <a:txBody>
                    <a:bodyPr/>
                    <a:lstStyle/>
                    <a:p>
                      <a:r>
                        <a:rPr lang="es-ES" sz="700" kern="100">
                          <a:effectLst/>
                        </a:rPr>
                        <a:t>REACION DE LOS SERVICIOS DE PROTECCION EN LA RIBERA DE LAS QUEBRADAS VULNERABLES ANTE EL PELIGRO EN EL ESPACIO DEPORTIVO DEL A.H. PARAISO CAJAMARQUILLA</a:t>
                      </a:r>
                      <a:endParaRPr lang="es-PE" sz="700"/>
                    </a:p>
                  </a:txBody>
                  <a:tcPr marL="39235" marR="39235" marT="0" marB="0"/>
                </a:tc>
                <a:tc hMerge="1">
                  <a:txBody>
                    <a:bodyPr/>
                    <a:lstStyle/>
                    <a:p>
                      <a:pPr>
                        <a:lnSpc>
                          <a:spcPct val="107000"/>
                        </a:lnSpc>
                        <a:spcAft>
                          <a:spcPts val="800"/>
                        </a:spcAft>
                      </a:pPr>
                      <a:r>
                        <a:rPr lang="es-ES" sz="400" kern="100">
                          <a:effectLst/>
                        </a:rPr>
                        <a:t>REACION DE LOS SERVICIOS DE PROTECCION EN LA RIBERA DE LAS QUEBRADAS VULNERABLES ANTE EL PELIGRO EN EL ESPACIO DEPORTIVO DEL A.H. PARAISO CAJAMARQUILLA</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32,200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1786774334"/>
                  </a:ext>
                </a:extLst>
              </a:tr>
              <a:tr h="335273">
                <a:tc vMerge="1">
                  <a:txBody>
                    <a:bodyPr/>
                    <a:lstStyle/>
                    <a:p>
                      <a:endParaRPr lang="es-PE"/>
                    </a:p>
                  </a:txBody>
                  <a:tcPr/>
                </a:tc>
                <a:tc gridSpan="2">
                  <a:txBody>
                    <a:bodyPr/>
                    <a:lstStyle/>
                    <a:p>
                      <a:r>
                        <a:rPr lang="es-ES" sz="700" kern="100">
                          <a:effectLst/>
                        </a:rPr>
                        <a:t>CREACION DE LOS SERVICIOS DE PROTECCION EN LA RIBERA DE LAS QUEBRADAS VULNERABLES ANTE EL PELIGRO EN LA LADERA DEL CERRO DE LA ASOCIACION PUEBLO NUEVO BUENOS AIRES, ALTURA DEL PASAJE TUPAC YUPANQUI</a:t>
                      </a:r>
                      <a:endParaRPr lang="es-PE" sz="700"/>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LA LADERA DEL CERRO DE LA ASOCIACION PUEBLO NUEVO BUENOS AIRES, ALTURA DEL PASAJE TUPAC YUPANQUI</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38,000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814312035"/>
                  </a:ext>
                </a:extLst>
              </a:tr>
              <a:tr h="221855">
                <a:tc rowSpan="13">
                  <a:txBody>
                    <a:bodyPr/>
                    <a:lstStyle/>
                    <a:p>
                      <a:pPr>
                        <a:lnSpc>
                          <a:spcPct val="107000"/>
                        </a:lnSpc>
                        <a:spcAft>
                          <a:spcPts val="800"/>
                        </a:spcAft>
                      </a:pPr>
                      <a:r>
                        <a:rPr lang="es-ES" sz="1200" kern="100" dirty="0">
                          <a:effectLst/>
                        </a:rPr>
                        <a:t>San Juan de Lurigancho</a:t>
                      </a:r>
                      <a:endParaRPr lang="es-PE"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gridSpan="2">
                  <a:txBody>
                    <a:bodyPr/>
                    <a:lstStyle/>
                    <a:p>
                      <a:pPr>
                        <a:lnSpc>
                          <a:spcPct val="107000"/>
                        </a:lnSpc>
                        <a:spcAft>
                          <a:spcPts val="800"/>
                        </a:spcAft>
                      </a:pPr>
                      <a:r>
                        <a:rPr lang="es-ES" sz="700" kern="100">
                          <a:effectLst/>
                        </a:rPr>
                        <a:t>CREACION DE MURO DE CONTENCION EN LA MZ H EN LA AV. NUEVA CASUARINA EN LA AGRUPACION FAMILIAR NUEVA CASUARINA, COMUNA 5</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hMerge="1">
                  <a:txBody>
                    <a:bodyPr/>
                    <a:lstStyle/>
                    <a:p>
                      <a:pPr>
                        <a:lnSpc>
                          <a:spcPct val="107000"/>
                        </a:lnSpc>
                        <a:spcAft>
                          <a:spcPts val="800"/>
                        </a:spcAft>
                      </a:pPr>
                      <a:r>
                        <a:rPr lang="es-ES" sz="400" kern="100">
                          <a:effectLst/>
                        </a:rPr>
                        <a:t>CREACION DE MURO DE CONTENCION EN LA MZ H EN LA AV. NUEVA CASUARINA EN LA AGRUPACION FAMILIAR NUEVA CASUARINA, COMUNA 5</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399,551	</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71.1</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848379458"/>
                  </a:ext>
                </a:extLst>
              </a:tr>
              <a:tr h="335273">
                <a:tc vMerge="1">
                  <a:txBody>
                    <a:bodyPr/>
                    <a:lstStyle/>
                    <a:p>
                      <a:endParaRPr lang="es-PE"/>
                    </a:p>
                  </a:txBody>
                  <a:tcPr/>
                </a:tc>
                <a:tc gridSpan="2">
                  <a:txBody>
                    <a:bodyPr/>
                    <a:lstStyle/>
                    <a:p>
                      <a:r>
                        <a:rPr lang="es-ES" sz="700" kern="100">
                          <a:effectLst/>
                        </a:rPr>
                        <a:t>CREACION DE MURO DE CONTENCION EN LA CALLE LAS MAGNOLIAS DE LA ASOCIACION DE VIVIENDA VILLA MOSHA, COMUNA 18 DEL DISTRITO DE SAN JUAN DE LURIGANCHO</a:t>
                      </a:r>
                      <a:endParaRPr lang="es-PE" sz="700"/>
                    </a:p>
                  </a:txBody>
                  <a:tcPr marL="39235" marR="39235" marT="0" marB="0"/>
                </a:tc>
                <a:tc hMerge="1">
                  <a:txBody>
                    <a:bodyPr/>
                    <a:lstStyle/>
                    <a:p>
                      <a:pPr>
                        <a:lnSpc>
                          <a:spcPct val="107000"/>
                        </a:lnSpc>
                        <a:spcAft>
                          <a:spcPts val="800"/>
                        </a:spcAft>
                      </a:pPr>
                      <a:r>
                        <a:rPr lang="es-ES" sz="400" kern="100">
                          <a:effectLst/>
                        </a:rPr>
                        <a:t>CREACION DE MURO DE CONTENCION EN LA CALLE LAS MAGNOLIAS DE LA ASOCIACION DE VIVIENDA VILLA MOSHA, COMUNA 18 DEL DISTRITO DE SAN JUAN DE LURIGANCHO</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854,373</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1696776743"/>
                  </a:ext>
                </a:extLst>
              </a:tr>
              <a:tr h="335273">
                <a:tc vMerge="1">
                  <a:txBody>
                    <a:bodyPr/>
                    <a:lstStyle/>
                    <a:p>
                      <a:endParaRPr lang="es-PE"/>
                    </a:p>
                  </a:txBody>
                  <a:tcPr/>
                </a:tc>
                <a:tc gridSpan="2">
                  <a:txBody>
                    <a:bodyPr/>
                    <a:lstStyle/>
                    <a:p>
                      <a:r>
                        <a:rPr lang="es-ES" sz="700" kern="100">
                          <a:effectLst/>
                        </a:rPr>
                        <a:t>CREACION DE LOS SERVICIOS DE PROTECCION EN LA RIBERA DE LAS QUEBRADAS VULNERABLES ANTE EL PELIGRO EN LA CALLE AMAPOLA MZ. A LTE. 1 DE LA ASOCIACION DE PRODUCTORES AGROPECUARIOS LA CATARATA, COMUNA 17</a:t>
                      </a:r>
                      <a:endParaRPr lang="es-PE" sz="700"/>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LA CALLE AMAPOLA MZ. A LTE. 1 DE LA ASOCIACION DE PRODUCTORES AGROPECUARIOS LA CATARATA, COMUNA 17</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32,894</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360356694"/>
                  </a:ext>
                </a:extLst>
              </a:tr>
              <a:tr h="335273">
                <a:tc vMerge="1">
                  <a:txBody>
                    <a:bodyPr/>
                    <a:lstStyle/>
                    <a:p>
                      <a:endParaRPr lang="es-PE"/>
                    </a:p>
                  </a:txBody>
                  <a:tcPr/>
                </a:tc>
                <a:tc gridSpan="2">
                  <a:txBody>
                    <a:bodyPr/>
                    <a:lstStyle/>
                    <a:p>
                      <a:r>
                        <a:rPr lang="es-ES" sz="700" kern="100">
                          <a:effectLst/>
                        </a:rPr>
                        <a:t>CREACION DE LOS SERVICIOS DE PROTECCION EN LA RIBERA DE LAS QUEBRADAS VULNERABLES ANTE EL PELIGRO EN LA CALLE LOS PINOS DE LA ASOCIACION DE VIVIENDA EL MIRADOR DE LA CHANCADORA, COMUNA 18</a:t>
                      </a:r>
                      <a:endParaRPr lang="es-PE" sz="700"/>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LA CALLE LOS PINOS DE LA ASOCIACION DE VIVIENDA EL MIRADOR DE LA CHANCADORA, COMUNA 18</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32,175</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1734662762"/>
                  </a:ext>
                </a:extLst>
              </a:tr>
              <a:tr h="335273">
                <a:tc vMerge="1">
                  <a:txBody>
                    <a:bodyPr/>
                    <a:lstStyle/>
                    <a:p>
                      <a:endParaRPr lang="es-PE"/>
                    </a:p>
                  </a:txBody>
                  <a:tcPr/>
                </a:tc>
                <a:tc gridSpan="2">
                  <a:txBody>
                    <a:bodyPr/>
                    <a:lstStyle/>
                    <a:p>
                      <a:r>
                        <a:rPr lang="es-ES" sz="700" kern="100">
                          <a:effectLst/>
                        </a:rPr>
                        <a:t>CREACION DE LOS SERVICIOS DE PROTECCION EN LA RIBERA DE LAS QUEBRADAS VULNERABLES ANTE EL PELIGRO EN LA CALLE LOS NOGALES (TRAMO LT 02 MZ A7 AL LT 9 MZ A19) DE LA ASOCIACION DE VIVIENDA VILLA MOSHA, COMUNA 18</a:t>
                      </a:r>
                      <a:endParaRPr lang="es-PE" sz="700"/>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LA CALLE LOS NOGALES (TRAMO LT 02 MZ A7 AL LT 9 MZ A19) DE LA ASOCIACION DE VIVIENDA VILLA MOSHA, COMUNA 18</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72,471</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062518275"/>
                  </a:ext>
                </a:extLst>
              </a:tr>
              <a:tr h="335273">
                <a:tc vMerge="1">
                  <a:txBody>
                    <a:bodyPr/>
                    <a:lstStyle/>
                    <a:p>
                      <a:endParaRPr lang="es-PE"/>
                    </a:p>
                  </a:txBody>
                  <a:tcPr/>
                </a:tc>
                <a:tc gridSpan="2">
                  <a:txBody>
                    <a:bodyPr/>
                    <a:lstStyle/>
                    <a:p>
                      <a:r>
                        <a:rPr lang="es-ES" sz="700" kern="100">
                          <a:effectLst/>
                        </a:rPr>
                        <a:t>CREACION DE LOS SERVICIOS DE PROTECCION EN LA RIBERA DE LAS QUEBRADAS VULNERABLES ANTE EL PELIGRO EN AMPLIACION T´5 DEL ASENTAMIENTO HUMANO JOSE CARLOS MARIATEGUI COMUNA 17</a:t>
                      </a:r>
                      <a:endParaRPr lang="es-PE" sz="700"/>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AMPLIACION T´5 DEL ASENTAMIENTO HUMANO JOSE CARLOS MARIATEGUI COMUNA 17</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28,777</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3498404434"/>
                  </a:ext>
                </a:extLst>
              </a:tr>
              <a:tr h="448691">
                <a:tc vMerge="1">
                  <a:txBody>
                    <a:bodyPr/>
                    <a:lstStyle/>
                    <a:p>
                      <a:endParaRPr lang="es-PE"/>
                    </a:p>
                  </a:txBody>
                  <a:tcPr/>
                </a:tc>
                <a:tc gridSpan="2">
                  <a:txBody>
                    <a:bodyPr/>
                    <a:lstStyle/>
                    <a:p>
                      <a:r>
                        <a:rPr lang="es-ES" sz="700" kern="100">
                          <a:effectLst/>
                        </a:rPr>
                        <a:t>CREACION DE LOS SERVICIOS DE PROTECCION EN LA RIBERA DE LAS QUEBRADAS VULNERABLES ANTE EL PELIGRO EN EL PJE. LAS ADELFAS DE LA AF SAN ANTONIO DE PADUA MZ A MZ C Y PJE. LOS FICUS DE LA AF LAS COLINAS DE JUAN PABLO II MZ G, COMUNA 9</a:t>
                      </a:r>
                      <a:endParaRPr lang="es-PE" sz="700"/>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EL PJE. LAS ADELFAS DE LA AF SAN ANTONIO DE PADUA MZ A MZ C Y PJE. LOS FICUS DE LA AF LAS COLINAS DE JUAN PABLO II MZ G, COMUNA 9</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27,000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395120994"/>
                  </a:ext>
                </a:extLst>
              </a:tr>
              <a:tr h="335273">
                <a:tc vMerge="1">
                  <a:txBody>
                    <a:bodyPr/>
                    <a:lstStyle/>
                    <a:p>
                      <a:endParaRPr lang="es-PE"/>
                    </a:p>
                  </a:txBody>
                  <a:tcPr/>
                </a:tc>
                <a:tc gridSpan="2">
                  <a:txBody>
                    <a:bodyPr/>
                    <a:lstStyle/>
                    <a:p>
                      <a:r>
                        <a:rPr lang="es-ES" sz="700" kern="100">
                          <a:effectLst/>
                        </a:rPr>
                        <a:t>MEJORAMIENTO Y AMPLIACION DE LOS SERVICIOS DE PROTECCION EN LA RIBERA DE LAS QUEBRADAS VULNERABLES ANTE EL PELIGRO EN EL PASAJE AMAZONAS DE LA AGRUPACION FAMILIAR SAN JUAN BAUTISTA DE SANTA MARIA - COMUNA 13</a:t>
                      </a:r>
                      <a:endParaRPr lang="es-PE" sz="700"/>
                    </a:p>
                  </a:txBody>
                  <a:tcPr marL="39235" marR="39235" marT="0" marB="0"/>
                </a:tc>
                <a:tc hMerge="1">
                  <a:txBody>
                    <a:bodyPr/>
                    <a:lstStyle/>
                    <a:p>
                      <a:pPr>
                        <a:lnSpc>
                          <a:spcPct val="107000"/>
                        </a:lnSpc>
                        <a:spcAft>
                          <a:spcPts val="800"/>
                        </a:spcAft>
                      </a:pPr>
                      <a:r>
                        <a:rPr lang="es-ES" sz="400" kern="100">
                          <a:effectLst/>
                        </a:rPr>
                        <a:t>MEJORAMIENTO Y AMPLIACION DE LOS SERVICIOS DE PROTECCION EN LA RIBERA DE LAS QUEBRADAS VULNERABLES ANTE EL PELIGRO EN EL PASAJE AMAZONAS DE LA AGRUPACION FAMILIAR SAN JUAN BAUTISTA DE SANTA MARIA - COMUNA 13</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38,000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3413740024"/>
                  </a:ext>
                </a:extLst>
              </a:tr>
              <a:tr h="335273">
                <a:tc vMerge="1">
                  <a:txBody>
                    <a:bodyPr/>
                    <a:lstStyle/>
                    <a:p>
                      <a:endParaRPr lang="es-PE"/>
                    </a:p>
                  </a:txBody>
                  <a:tcPr/>
                </a:tc>
                <a:tc gridSpan="2">
                  <a:txBody>
                    <a:bodyPr/>
                    <a:lstStyle/>
                    <a:p>
                      <a:r>
                        <a:rPr lang="es-ES" sz="700" kern="100">
                          <a:effectLst/>
                        </a:rPr>
                        <a:t>CREACION DE LOS SERVICIOS DE PROTECCION EN LA RIBERA DE LAS QUEBRADAS VULNERABLES ANTE EL PELIGRO EN CALLE FORTALEZA ESTE DE LA AGRUPACION FAMILIAR LA FORTALEZA 2DA ETAPA COMUNA 17</a:t>
                      </a:r>
                      <a:endParaRPr lang="es-PE" sz="700"/>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CALLE FORTALEZA ESTE DE LA AGRUPACION FAMILIAR LA FORTALEZA 2DA ETAPA COMUNA 17</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39,000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1793286069"/>
                  </a:ext>
                </a:extLst>
              </a:tr>
              <a:tr h="335273">
                <a:tc vMerge="1">
                  <a:txBody>
                    <a:bodyPr/>
                    <a:lstStyle/>
                    <a:p>
                      <a:endParaRPr lang="es-PE"/>
                    </a:p>
                  </a:txBody>
                  <a:tcPr/>
                </a:tc>
                <a:tc gridSpan="2">
                  <a:txBody>
                    <a:bodyPr/>
                    <a:lstStyle/>
                    <a:p>
                      <a:r>
                        <a:rPr lang="es-ES" sz="700" kern="100">
                          <a:effectLst/>
                        </a:rPr>
                        <a:t>REACION DE LOS SERVICIOS DE PROTECCION EN LA RIBERA DE LAS QUEBRADAS VULNERABLES ANTE EL PELIGRO EN EL PASAJE 01 DEL ASENTAMIENTO HUMANO: PROYECTO INTEGRAL CHAVIN DE HUANTAR, SECTOR: FE Y ALEGRIA, COMUNA 12</a:t>
                      </a:r>
                      <a:endParaRPr lang="es-PE" sz="700"/>
                    </a:p>
                  </a:txBody>
                  <a:tcPr marL="39235" marR="39235" marT="0" marB="0"/>
                </a:tc>
                <a:tc hMerge="1">
                  <a:txBody>
                    <a:bodyPr/>
                    <a:lstStyle/>
                    <a:p>
                      <a:pPr>
                        <a:lnSpc>
                          <a:spcPct val="107000"/>
                        </a:lnSpc>
                        <a:spcAft>
                          <a:spcPts val="800"/>
                        </a:spcAft>
                      </a:pPr>
                      <a:r>
                        <a:rPr lang="es-ES" sz="400" kern="100">
                          <a:effectLst/>
                        </a:rPr>
                        <a:t>REACION DE LOS SERVICIOS DE PROTECCION EN LA RIBERA DE LAS QUEBRADAS VULNERABLES ANTE EL PELIGRO EN EL PASAJE 01 DEL ASENTAMIENTO HUMANO: PROYECTO INTEGRAL CHAVIN DE HUANTAR, SECTOR: FE Y ALEGRIA, COMUNA 12</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29,379</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1690372706"/>
                  </a:ext>
                </a:extLst>
              </a:tr>
              <a:tr h="448691">
                <a:tc vMerge="1">
                  <a:txBody>
                    <a:bodyPr/>
                    <a:lstStyle/>
                    <a:p>
                      <a:endParaRPr lang="es-PE"/>
                    </a:p>
                  </a:txBody>
                  <a:tcPr/>
                </a:tc>
                <a:tc gridSpan="2">
                  <a:txBody>
                    <a:bodyPr/>
                    <a:lstStyle/>
                    <a:p>
                      <a:r>
                        <a:rPr lang="es-ES" sz="700" kern="100">
                          <a:effectLst/>
                        </a:rPr>
                        <a:t>CREACION DE LOS SERVICIOS DE PROTECCION EN LA RIBERA DE LAS QUEBRADAS VULNERABLES ANTE EL PELIGRO EN EL PASAJE SAN FRANCISCO DE ASIS DE LA AGRUPACION FAMILIAR LOS ROSALES 5TA ETAPA ASENTAMIENTO HUMANO JOSE CARLOS MARIATEGUI - COMUNA 17</a:t>
                      </a:r>
                      <a:endParaRPr lang="es-PE" sz="700"/>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EL PASAJE SAN FRANCISCO DE ASIS DE LA AGRUPACION FAMILIAR LOS ROSALES 5TA ETAPA ASENTAMIENTO HUMANO JOSE CARLOS MARIATEGUI - COMUNA 17</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24,727</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3410413673"/>
                  </a:ext>
                </a:extLst>
              </a:tr>
              <a:tr h="335273">
                <a:tc vMerge="1">
                  <a:txBody>
                    <a:bodyPr/>
                    <a:lstStyle/>
                    <a:p>
                      <a:endParaRPr lang="es-PE"/>
                    </a:p>
                  </a:txBody>
                  <a:tcPr/>
                </a:tc>
                <a:tc gridSpan="2">
                  <a:txBody>
                    <a:bodyPr/>
                    <a:lstStyle/>
                    <a:p>
                      <a:r>
                        <a:rPr lang="es-ES" sz="700" kern="100">
                          <a:effectLst/>
                        </a:rPr>
                        <a:t>CREACION DE LOS SERVICIOS DE PROTECCION EN LA RIBERA DE LAS QUEBRADAS VULNERABLES ANTE EL PELIGRO EN CALLE LIMATAMBO, DE LA AGRUPACION FAMILIAR EL MIRADOR SUPER S IV, COMUNA 17</a:t>
                      </a:r>
                      <a:endParaRPr lang="es-PE" sz="700"/>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CALLE LIMATAMBO, DE LA AGRUPACION FAMILIAR EL MIRADOR SUPER S IV, COMUNA 17</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30,000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0.0</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4132111370"/>
                  </a:ext>
                </a:extLst>
              </a:tr>
              <a:tr h="335273">
                <a:tc vMerge="1">
                  <a:txBody>
                    <a:bodyPr/>
                    <a:lstStyle/>
                    <a:p>
                      <a:endParaRPr lang="es-PE"/>
                    </a:p>
                  </a:txBody>
                  <a:tcPr/>
                </a:tc>
                <a:tc gridSpan="2">
                  <a:txBody>
                    <a:bodyPr/>
                    <a:lstStyle/>
                    <a:p>
                      <a:r>
                        <a:rPr lang="es-ES" sz="700" kern="100" dirty="0">
                          <a:effectLst/>
                        </a:rPr>
                        <a:t>CREACION DE LOS SERVICIOS DE PROTECCION EN LA RIBERA DE LAS QUEBRADAS VULNERABLES ANTE EL PELIGRO EN EL PASAJE 6 Y PASAJE 24 DE LA AGRUPACION FAMILIAR VILLA RICA, COMUNA</a:t>
                      </a:r>
                      <a:endParaRPr lang="es-PE" sz="700" dirty="0"/>
                    </a:p>
                  </a:txBody>
                  <a:tcPr marL="39235" marR="39235" marT="0" marB="0"/>
                </a:tc>
                <a:tc hMerge="1">
                  <a:txBody>
                    <a:bodyPr/>
                    <a:lstStyle/>
                    <a:p>
                      <a:pPr>
                        <a:lnSpc>
                          <a:spcPct val="107000"/>
                        </a:lnSpc>
                        <a:spcAft>
                          <a:spcPts val="800"/>
                        </a:spcAft>
                      </a:pPr>
                      <a:r>
                        <a:rPr lang="es-ES" sz="400" kern="100">
                          <a:effectLst/>
                        </a:rPr>
                        <a:t>CREACION DE LOS SERVICIOS DE PROTECCION EN LA RIBERA DE LAS QUEBRADAS VULNERABLES ANTE EL PELIGRO EN EL PASAJE 6 Y PASAJE 24 DE LA AGRUPACION FAMILIAR VILLA RICA, COMUNA</a:t>
                      </a:r>
                      <a:endParaRPr lang="es-PE" sz="6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a:effectLst/>
                        </a:rPr>
                        <a:t>34,721</a:t>
                      </a:r>
                      <a:endParaRPr lang="es-P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700" kern="100" dirty="0">
                          <a:effectLst/>
                        </a:rPr>
                        <a:t>0.0</a:t>
                      </a:r>
                      <a:endParaRPr lang="es-PE" sz="7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3841531770"/>
                  </a:ext>
                </a:extLst>
              </a:tr>
            </a:tbl>
          </a:graphicData>
        </a:graphic>
      </p:graphicFrame>
      <p:sp>
        <p:nvSpPr>
          <p:cNvPr id="2" name="CuadroTexto 1">
            <a:extLst>
              <a:ext uri="{FF2B5EF4-FFF2-40B4-BE49-F238E27FC236}">
                <a16:creationId xmlns:a16="http://schemas.microsoft.com/office/drawing/2014/main" id="{709AE46D-B304-05AC-A43C-EAF2A9538102}"/>
              </a:ext>
            </a:extLst>
          </p:cNvPr>
          <p:cNvSpPr txBox="1"/>
          <p:nvPr/>
        </p:nvSpPr>
        <p:spPr>
          <a:xfrm>
            <a:off x="984643" y="6471987"/>
            <a:ext cx="3556604" cy="217432"/>
          </a:xfrm>
          <a:prstGeom prst="rect">
            <a:avLst/>
          </a:prstGeom>
          <a:noFill/>
        </p:spPr>
        <p:txBody>
          <a:bodyPr wrap="square">
            <a:spAutoFit/>
          </a:bodyPr>
          <a:lstStyle/>
          <a:p>
            <a:pPr algn="just">
              <a:lnSpc>
                <a:spcPct val="107000"/>
              </a:lnSpc>
              <a:spcAft>
                <a:spcPts val="800"/>
              </a:spcAft>
            </a:pPr>
            <a:r>
              <a:rPr lang="es-PE" sz="800" dirty="0">
                <a:effectLst/>
                <a:latin typeface="Cambria" panose="02040503050406030204" pitchFamily="18" charset="0"/>
                <a:ea typeface="Calibri" panose="020F0502020204030204" pitchFamily="34" charset="0"/>
                <a:cs typeface="Times New Roman" panose="02020603050405020304" pitchFamily="18" charset="0"/>
              </a:rPr>
              <a:t>Fuente: MEF consulta amigable,  31.08.2023</a:t>
            </a:r>
            <a:endParaRPr lang="es-PE"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1647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09D286-0690-8D9A-595D-7C92BBFBB9B6}"/>
              </a:ext>
            </a:extLst>
          </p:cNvPr>
          <p:cNvSpPr>
            <a:spLocks noGrp="1"/>
          </p:cNvSpPr>
          <p:nvPr>
            <p:ph type="title"/>
          </p:nvPr>
        </p:nvSpPr>
        <p:spPr/>
        <p:txBody>
          <a:bodyPr/>
          <a:lstStyle/>
          <a:p>
            <a:endParaRPr lang="es-PE"/>
          </a:p>
        </p:txBody>
      </p:sp>
      <p:graphicFrame>
        <p:nvGraphicFramePr>
          <p:cNvPr id="5" name="Marcador de contenido 4">
            <a:extLst>
              <a:ext uri="{FF2B5EF4-FFF2-40B4-BE49-F238E27FC236}">
                <a16:creationId xmlns:a16="http://schemas.microsoft.com/office/drawing/2014/main" id="{24523EF9-CE6E-49EC-E5F5-92A98AD633A3}"/>
              </a:ext>
            </a:extLst>
          </p:cNvPr>
          <p:cNvGraphicFramePr>
            <a:graphicFrameLocks noGrp="1"/>
          </p:cNvGraphicFramePr>
          <p:nvPr>
            <p:ph sz="quarter" idx="10"/>
            <p:extLst>
              <p:ext uri="{D42A27DB-BD31-4B8C-83A1-F6EECF244321}">
                <p14:modId xmlns:p14="http://schemas.microsoft.com/office/powerpoint/2010/main" val="2951590624"/>
              </p:ext>
            </p:extLst>
          </p:nvPr>
        </p:nvGraphicFramePr>
        <p:xfrm>
          <a:off x="2522204" y="36823"/>
          <a:ext cx="7147591" cy="6821177"/>
        </p:xfrm>
        <a:graphic>
          <a:graphicData uri="http://schemas.openxmlformats.org/drawingml/2006/table">
            <a:tbl>
              <a:tblPr firstRow="1" firstCol="1" bandRow="1">
                <a:tableStyleId>{5C22544A-7EE6-4342-B048-85BDC9FD1C3A}</a:tableStyleId>
              </a:tblPr>
              <a:tblGrid>
                <a:gridCol w="3032009">
                  <a:extLst>
                    <a:ext uri="{9D8B030D-6E8A-4147-A177-3AD203B41FA5}">
                      <a16:colId xmlns:a16="http://schemas.microsoft.com/office/drawing/2014/main" val="2462147576"/>
                    </a:ext>
                  </a:extLst>
                </a:gridCol>
                <a:gridCol w="3032009">
                  <a:extLst>
                    <a:ext uri="{9D8B030D-6E8A-4147-A177-3AD203B41FA5}">
                      <a16:colId xmlns:a16="http://schemas.microsoft.com/office/drawing/2014/main" val="2101766507"/>
                    </a:ext>
                  </a:extLst>
                </a:gridCol>
                <a:gridCol w="583236">
                  <a:extLst>
                    <a:ext uri="{9D8B030D-6E8A-4147-A177-3AD203B41FA5}">
                      <a16:colId xmlns:a16="http://schemas.microsoft.com/office/drawing/2014/main" val="4131029950"/>
                    </a:ext>
                  </a:extLst>
                </a:gridCol>
                <a:gridCol w="500337">
                  <a:extLst>
                    <a:ext uri="{9D8B030D-6E8A-4147-A177-3AD203B41FA5}">
                      <a16:colId xmlns:a16="http://schemas.microsoft.com/office/drawing/2014/main" val="1305967365"/>
                    </a:ext>
                  </a:extLst>
                </a:gridCol>
              </a:tblGrid>
              <a:tr h="81223">
                <a:tc>
                  <a:txBody>
                    <a:bodyPr/>
                    <a:lstStyle/>
                    <a:p>
                      <a:pPr algn="ctr">
                        <a:lnSpc>
                          <a:spcPct val="107000"/>
                        </a:lnSpc>
                        <a:spcAft>
                          <a:spcPts val="800"/>
                        </a:spcAft>
                      </a:pPr>
                      <a:r>
                        <a:rPr lang="es-ES" sz="800" kern="100">
                          <a:effectLst/>
                        </a:rPr>
                        <a:t>Distrito</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gn="ctr">
                        <a:lnSpc>
                          <a:spcPct val="107000"/>
                        </a:lnSpc>
                        <a:spcAft>
                          <a:spcPts val="800"/>
                        </a:spcAft>
                      </a:pPr>
                      <a:r>
                        <a:rPr lang="es-ES" sz="800" kern="100">
                          <a:effectLst/>
                        </a:rPr>
                        <a:t>Proyecto</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gn="ctr">
                        <a:lnSpc>
                          <a:spcPct val="107000"/>
                        </a:lnSpc>
                        <a:spcAft>
                          <a:spcPts val="800"/>
                        </a:spcAft>
                      </a:pPr>
                      <a:r>
                        <a:rPr lang="es-ES" sz="800" kern="100">
                          <a:effectLst/>
                        </a:rPr>
                        <a:t>Monto</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gn="ctr">
                        <a:lnSpc>
                          <a:spcPct val="107000"/>
                        </a:lnSpc>
                        <a:spcAft>
                          <a:spcPts val="800"/>
                        </a:spcAft>
                      </a:pPr>
                      <a:r>
                        <a:rPr lang="es-ES" sz="800" kern="100">
                          <a:effectLst/>
                        </a:rPr>
                        <a:t>% avance</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696165474"/>
                  </a:ext>
                </a:extLst>
              </a:tr>
              <a:tr h="81223">
                <a:tc gridSpan="4">
                  <a:txBody>
                    <a:bodyPr/>
                    <a:lstStyle/>
                    <a:p>
                      <a:pPr algn="ctr">
                        <a:lnSpc>
                          <a:spcPct val="107000"/>
                        </a:lnSpc>
                        <a:spcAft>
                          <a:spcPts val="800"/>
                        </a:spcAft>
                      </a:pPr>
                      <a:r>
                        <a:rPr lang="es-ES" sz="800" kern="100">
                          <a:effectLst/>
                        </a:rPr>
                        <a:t>LIMA NORTE</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hMerge="1">
                  <a:txBody>
                    <a:bodyPr/>
                    <a:lstStyle/>
                    <a:p>
                      <a:endParaRPr lang="es-PE"/>
                    </a:p>
                  </a:txBody>
                  <a:tcPr/>
                </a:tc>
                <a:tc hMerge="1">
                  <a:txBody>
                    <a:bodyPr/>
                    <a:lstStyle/>
                    <a:p>
                      <a:endParaRPr lang="es-PE"/>
                    </a:p>
                  </a:txBody>
                  <a:tcPr/>
                </a:tc>
                <a:tc hMerge="1">
                  <a:txBody>
                    <a:bodyPr/>
                    <a:lstStyle/>
                    <a:p>
                      <a:endParaRPr lang="es-PE"/>
                    </a:p>
                  </a:txBody>
                  <a:tcPr/>
                </a:tc>
                <a:extLst>
                  <a:ext uri="{0D108BD9-81ED-4DB2-BD59-A6C34878D82A}">
                    <a16:rowId xmlns:a16="http://schemas.microsoft.com/office/drawing/2014/main" val="1694318942"/>
                  </a:ext>
                </a:extLst>
              </a:tr>
              <a:tr h="335070">
                <a:tc>
                  <a:txBody>
                    <a:bodyPr/>
                    <a:lstStyle/>
                    <a:p>
                      <a:pPr>
                        <a:lnSpc>
                          <a:spcPct val="107000"/>
                        </a:lnSpc>
                        <a:spcAft>
                          <a:spcPts val="800"/>
                        </a:spcAft>
                      </a:pPr>
                      <a:r>
                        <a:rPr lang="es-ES" sz="800" kern="100">
                          <a:effectLst/>
                        </a:rPr>
                        <a:t>Los Olivos</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CREACION DE LOS SERVICIOS DE PROTECCION EN LA RIBERA DE LAS QUEBRADAS VULNERABLES ANTE EL PELIGRO EN EL A.H.  CERRO PACIFICO MEDIANTE MURO DE CONTENCION UBICADO A LA PARALELA DE LA AV. PRINCIPAL DISTRITO DE LOS OLIVOS</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174,452</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126473462"/>
                  </a:ext>
                </a:extLst>
              </a:tr>
              <a:tr h="335070">
                <a:tc rowSpan="5">
                  <a:txBody>
                    <a:bodyPr/>
                    <a:lstStyle/>
                    <a:p>
                      <a:pPr>
                        <a:lnSpc>
                          <a:spcPct val="107000"/>
                        </a:lnSpc>
                        <a:spcAft>
                          <a:spcPts val="800"/>
                        </a:spcAft>
                      </a:pPr>
                      <a:r>
                        <a:rPr lang="es-ES" sz="800" kern="100" dirty="0" err="1">
                          <a:effectLst/>
                        </a:rPr>
                        <a:t>Carabayllo</a:t>
                      </a:r>
                      <a:endParaRPr lang="es-PE" sz="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INSTALACION DE MURO DE CONTENCION EN LA CALLE RAFAEL ALVAREZ ESPINOZA, CALLE BELLA VISTA Y CALLE EL MIRADOR EN LA AGRUPACION FAMILIAR DE VIVIENDA BELLAVISTA DE CARABAYLLO, DISTRITO DE CARABAYLLO</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20,000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478086521"/>
                  </a:ext>
                </a:extLst>
              </a:tr>
              <a:tr h="251133">
                <a:tc vMerge="1">
                  <a:txBody>
                    <a:bodyPr/>
                    <a:lstStyle/>
                    <a:p>
                      <a:endParaRPr lang="es-PE"/>
                    </a:p>
                  </a:txBody>
                  <a:tcPr/>
                </a:tc>
                <a:tc>
                  <a:txBody>
                    <a:bodyPr/>
                    <a:lstStyle/>
                    <a:p>
                      <a:pPr>
                        <a:lnSpc>
                          <a:spcPct val="107000"/>
                        </a:lnSpc>
                        <a:spcAft>
                          <a:spcPts val="800"/>
                        </a:spcAft>
                      </a:pPr>
                      <a:r>
                        <a:rPr lang="es-ES" sz="800" kern="100">
                          <a:effectLst/>
                        </a:rPr>
                        <a:t>CREACION DE LOS SERVICIOS DE PROTECCION FRENTE A TALUDES EN EL AA. HH. LAS CASUARINAS DE CARABAYLLO, SECTOR 01 DEL DISTRITO DE CARABAYLLO - PROVINCIA DE LIMA - DEPARTAMENTO DE LIMA</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32,000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242998160"/>
                  </a:ext>
                </a:extLst>
              </a:tr>
              <a:tr h="589530">
                <a:tc vMerge="1">
                  <a:txBody>
                    <a:bodyPr/>
                    <a:lstStyle/>
                    <a:p>
                      <a:endParaRPr lang="es-PE"/>
                    </a:p>
                  </a:txBody>
                  <a:tcPr/>
                </a:tc>
                <a:tc>
                  <a:txBody>
                    <a:bodyPr/>
                    <a:lstStyle/>
                    <a:p>
                      <a:pPr>
                        <a:lnSpc>
                          <a:spcPct val="107000"/>
                        </a:lnSpc>
                        <a:spcAft>
                          <a:spcPts val="800"/>
                        </a:spcAft>
                      </a:pPr>
                      <a:r>
                        <a:rPr lang="es-ES" sz="800" kern="100">
                          <a:effectLst/>
                        </a:rPr>
                        <a:t>CREACION DEL SERVICIO DE PROTECCION DE TALUD EN LA CALLE 1 (COLINDANTE AL PARQUE), CALLE 9 (COLINDANTE MZ I), CALLE 7 (COLINDANTE MZ J), CALLE 8 (COLINDANTE MZ K), CALLE 6 (COLINDANTE MZ D), CALLE 4 (COLINDANTE COMEDOR POPULAR) Y ESCALERAS EN EL PASAJE 2 (COLINDANTE A LA CALLE 2), CALLE 2 (TRAMO CALLE 4 HASTA CALLE 5) AA.HH. LOS JARDINES DE CARABAYLLO - SECTOR 10 DEL DISTRITO DE CARABAYLLO</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746,286</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86.6</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828009751"/>
                  </a:ext>
                </a:extLst>
              </a:tr>
              <a:tr h="336088">
                <a:tc vMerge="1">
                  <a:txBody>
                    <a:bodyPr/>
                    <a:lstStyle/>
                    <a:p>
                      <a:endParaRPr lang="es-PE"/>
                    </a:p>
                  </a:txBody>
                  <a:tcPr/>
                </a:tc>
                <a:tc>
                  <a:txBody>
                    <a:bodyPr/>
                    <a:lstStyle/>
                    <a:p>
                      <a:pPr>
                        <a:lnSpc>
                          <a:spcPct val="107000"/>
                        </a:lnSpc>
                        <a:spcAft>
                          <a:spcPts val="800"/>
                        </a:spcAft>
                      </a:pPr>
                      <a:r>
                        <a:rPr lang="es-ES" sz="800" kern="100">
                          <a:effectLst/>
                        </a:rPr>
                        <a:t>CREACION DEL SERVICIO DE PROTECCION DE TALUD EN EL A.H. CHAVIN DE HUANTAR EN LA AV. MICAELA LOS PINOS, Y PASAJE C, PROLONGACION JOSE SANCHEZ CARRION DE LA AGRUPACION FAMILIAR VILLA EL POLVORIN - SECTOR 01 DEL DISTRITO DE CARABAYLLO</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25,000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699091903"/>
                  </a:ext>
                </a:extLst>
              </a:tr>
              <a:tr h="419890">
                <a:tc vMerge="1">
                  <a:txBody>
                    <a:bodyPr/>
                    <a:lstStyle/>
                    <a:p>
                      <a:endParaRPr lang="es-PE"/>
                    </a:p>
                  </a:txBody>
                  <a:tcPr/>
                </a:tc>
                <a:tc>
                  <a:txBody>
                    <a:bodyPr/>
                    <a:lstStyle/>
                    <a:p>
                      <a:pPr>
                        <a:lnSpc>
                          <a:spcPct val="107000"/>
                        </a:lnSpc>
                        <a:spcAft>
                          <a:spcPts val="800"/>
                        </a:spcAft>
                      </a:pPr>
                      <a:r>
                        <a:rPr lang="es-ES" sz="800" kern="100">
                          <a:effectLst/>
                        </a:rPr>
                        <a:t>CREACION DE ESCALERAS EN EL PASAJE A, PASAJE B, PASAJE 1, PASAJE 2, PASAJE 4, PASAJE 5, PASAJE 6, PASAJE 10, PASAJE 15 Y MURO DE CONTENCION EN EL PASAJE 14, PASAJE 15, PASAJE 16 Y EN LA PARTE ALTA DEL COMITE VECINAL N°79 A.H. RAUL PORRAS BARRENECHEA DEL DISTRITO DE CARABAYLLO</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20,000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696866288"/>
                  </a:ext>
                </a:extLst>
              </a:tr>
              <a:tr h="251133">
                <a:tc rowSpan="4">
                  <a:txBody>
                    <a:bodyPr/>
                    <a:lstStyle/>
                    <a:p>
                      <a:pPr>
                        <a:lnSpc>
                          <a:spcPct val="107000"/>
                        </a:lnSpc>
                        <a:spcAft>
                          <a:spcPts val="800"/>
                        </a:spcAft>
                      </a:pPr>
                      <a:r>
                        <a:rPr lang="es-ES" sz="800" kern="100">
                          <a:effectLst/>
                        </a:rPr>
                        <a:t>Independencia</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CREACION DE MUROS DE CONTENCION EN PJE. 18 AMIGOS, PJE. LAS MALVINAS Y PJE. LOS GERANIOS, COMITE 93-B SEGUNDO SECTOR PARTE ALTA, EJE ZONAL INDEPENDENCIA, DISTRITO DE INDEPENDENCIA</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39,500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580310805"/>
                  </a:ext>
                </a:extLst>
              </a:tr>
              <a:tr h="335070">
                <a:tc vMerge="1">
                  <a:txBody>
                    <a:bodyPr/>
                    <a:lstStyle/>
                    <a:p>
                      <a:endParaRPr lang="es-PE"/>
                    </a:p>
                  </a:txBody>
                  <a:tcPr/>
                </a:tc>
                <a:tc>
                  <a:txBody>
                    <a:bodyPr/>
                    <a:lstStyle/>
                    <a:p>
                      <a:pPr>
                        <a:lnSpc>
                          <a:spcPct val="107000"/>
                        </a:lnSpc>
                        <a:spcAft>
                          <a:spcPts val="800"/>
                        </a:spcAft>
                      </a:pPr>
                      <a:r>
                        <a:rPr lang="es-ES" sz="800" kern="100">
                          <a:effectLst/>
                        </a:rPr>
                        <a:t>INSTALACION DEL SERVICIO DE PROTECCION EN EL PASAJE 10 DE DICIEMBRE, PASAJE 3 DE MAYO, PASAJE A Y PASAJE 31 DE DICIEMBRE DEL A.H. 31 DE DICIEMBRE - EJE ZONAL TUPAC AMARU, DISTRITO DE INDEPENDENCIA - LIMA - LIMA</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299,603</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1535264667"/>
                  </a:ext>
                </a:extLst>
              </a:tr>
              <a:tr h="251133">
                <a:tc vMerge="1">
                  <a:txBody>
                    <a:bodyPr/>
                    <a:lstStyle/>
                    <a:p>
                      <a:endParaRPr lang="es-PE"/>
                    </a:p>
                  </a:txBody>
                  <a:tcPr/>
                </a:tc>
                <a:tc>
                  <a:txBody>
                    <a:bodyPr/>
                    <a:lstStyle/>
                    <a:p>
                      <a:pPr>
                        <a:lnSpc>
                          <a:spcPct val="107000"/>
                        </a:lnSpc>
                        <a:spcAft>
                          <a:spcPts val="800"/>
                        </a:spcAft>
                      </a:pPr>
                      <a:r>
                        <a:rPr lang="es-ES" sz="800" kern="100">
                          <a:effectLst/>
                        </a:rPr>
                        <a:t>CREACION DEL SERVICIO DE PROTECCION EN EL PJE MANUEL SCORZA Y PJE MARIANO MELGAR DEL AA. HH. SAN CAMILO - EJE ZONAL LA UNIFICADA, DISTRITO DE INDEPENDENCIA</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16,969	</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955757517"/>
                  </a:ext>
                </a:extLst>
              </a:tr>
              <a:tr h="166178">
                <a:tc vMerge="1">
                  <a:txBody>
                    <a:bodyPr/>
                    <a:lstStyle/>
                    <a:p>
                      <a:endParaRPr lang="es-PE"/>
                    </a:p>
                  </a:txBody>
                  <a:tcPr/>
                </a:tc>
                <a:tc>
                  <a:txBody>
                    <a:bodyPr/>
                    <a:lstStyle/>
                    <a:p>
                      <a:pPr>
                        <a:lnSpc>
                          <a:spcPct val="107000"/>
                        </a:lnSpc>
                        <a:spcAft>
                          <a:spcPts val="800"/>
                        </a:spcAft>
                      </a:pPr>
                      <a:r>
                        <a:rPr lang="es-ES" sz="800" kern="100">
                          <a:effectLst/>
                        </a:rPr>
                        <a:t>CREACION DEL SERVICIO DE PROTECCION EN EL PASAJE 5 DEL AA. HH. SANTA CRUZ, EJE ZONAL EL ERMITAÑO, DISTRITO DE INDEPENDENCIA</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786,767</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93.7</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633923317"/>
                  </a:ext>
                </a:extLst>
              </a:tr>
              <a:tr h="335070">
                <a:tc>
                  <a:txBody>
                    <a:bodyPr/>
                    <a:lstStyle/>
                    <a:p>
                      <a:pPr>
                        <a:lnSpc>
                          <a:spcPct val="107000"/>
                        </a:lnSpc>
                        <a:spcAft>
                          <a:spcPts val="800"/>
                        </a:spcAft>
                      </a:pPr>
                      <a:r>
                        <a:rPr lang="es-ES" sz="800" kern="100">
                          <a:effectLst/>
                        </a:rPr>
                        <a:t>San Martín de Porres</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CREACION DE LOS SERVICIOS DE PROTECCION EN RIBERAS DE RIO VULNERABLES ANTE EL PELIGRO EN CONTRA INUNDACIONES, TRAMO: PUENTE NUEVA ESPERANZA HASTA VILLA ISOLINA - MARGEN IZQUIERDA DEL RIO CHILLON</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95,108	</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100.0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1938784746"/>
                  </a:ext>
                </a:extLst>
              </a:tr>
              <a:tr h="166178">
                <a:tc>
                  <a:txBody>
                    <a:bodyPr/>
                    <a:lstStyle/>
                    <a:p>
                      <a:pPr>
                        <a:lnSpc>
                          <a:spcPct val="107000"/>
                        </a:lnSpc>
                        <a:spcAft>
                          <a:spcPts val="800"/>
                        </a:spcAft>
                      </a:pPr>
                      <a:r>
                        <a:rPr lang="es-ES" sz="800" kern="100">
                          <a:effectLst/>
                        </a:rPr>
                        <a:t>Santa Rosa</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CREACION DE LA INFRAESTRUCTURA DE PROTECCION CON MURO DE CONTENCION EN EL A.H NUEVA ESTRELLA</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27,244</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dirty="0">
                          <a:effectLst/>
                        </a:rPr>
                        <a:t>36.7</a:t>
                      </a:r>
                      <a:endParaRPr lang="es-PE" sz="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737631238"/>
                  </a:ext>
                </a:extLst>
              </a:tr>
            </a:tbl>
          </a:graphicData>
        </a:graphic>
      </p:graphicFrame>
      <p:sp>
        <p:nvSpPr>
          <p:cNvPr id="3" name="CuadroTexto 2">
            <a:extLst>
              <a:ext uri="{FF2B5EF4-FFF2-40B4-BE49-F238E27FC236}">
                <a16:creationId xmlns:a16="http://schemas.microsoft.com/office/drawing/2014/main" id="{F55F3946-BC73-2B3A-C2D1-E2084CFF92A9}"/>
              </a:ext>
            </a:extLst>
          </p:cNvPr>
          <p:cNvSpPr txBox="1"/>
          <p:nvPr/>
        </p:nvSpPr>
        <p:spPr>
          <a:xfrm>
            <a:off x="9773315" y="6238541"/>
            <a:ext cx="3556604" cy="217432"/>
          </a:xfrm>
          <a:prstGeom prst="rect">
            <a:avLst/>
          </a:prstGeom>
          <a:noFill/>
        </p:spPr>
        <p:txBody>
          <a:bodyPr wrap="square">
            <a:spAutoFit/>
          </a:bodyPr>
          <a:lstStyle/>
          <a:p>
            <a:pPr algn="just">
              <a:lnSpc>
                <a:spcPct val="107000"/>
              </a:lnSpc>
              <a:spcAft>
                <a:spcPts val="800"/>
              </a:spcAft>
            </a:pPr>
            <a:r>
              <a:rPr lang="es-PE" sz="800" dirty="0">
                <a:effectLst/>
                <a:latin typeface="Cambria" panose="02040503050406030204" pitchFamily="18" charset="0"/>
                <a:ea typeface="Calibri" panose="020F0502020204030204" pitchFamily="34" charset="0"/>
                <a:cs typeface="Times New Roman" panose="02020603050405020304" pitchFamily="18" charset="0"/>
              </a:rPr>
              <a:t>Fuente: MEF consulta amigable,  31.08.2023</a:t>
            </a:r>
            <a:endParaRPr lang="es-PE"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6503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FD2A7F-88FF-18C2-8380-66F399B7A7A2}"/>
              </a:ext>
            </a:extLst>
          </p:cNvPr>
          <p:cNvSpPr>
            <a:spLocks noGrp="1"/>
          </p:cNvSpPr>
          <p:nvPr>
            <p:ph type="title"/>
          </p:nvPr>
        </p:nvSpPr>
        <p:spPr/>
        <p:txBody>
          <a:bodyPr/>
          <a:lstStyle/>
          <a:p>
            <a:endParaRPr lang="es-PE"/>
          </a:p>
        </p:txBody>
      </p:sp>
      <p:graphicFrame>
        <p:nvGraphicFramePr>
          <p:cNvPr id="4" name="Marcador de contenido 3">
            <a:extLst>
              <a:ext uri="{FF2B5EF4-FFF2-40B4-BE49-F238E27FC236}">
                <a16:creationId xmlns:a16="http://schemas.microsoft.com/office/drawing/2014/main" id="{4D92750D-F86F-FC81-4164-9EDEBC127974}"/>
              </a:ext>
            </a:extLst>
          </p:cNvPr>
          <p:cNvGraphicFramePr>
            <a:graphicFrameLocks noGrp="1"/>
          </p:cNvGraphicFramePr>
          <p:nvPr>
            <p:ph sz="quarter" idx="10"/>
            <p:extLst>
              <p:ext uri="{D42A27DB-BD31-4B8C-83A1-F6EECF244321}">
                <p14:modId xmlns:p14="http://schemas.microsoft.com/office/powerpoint/2010/main" val="4216074703"/>
              </p:ext>
            </p:extLst>
          </p:nvPr>
        </p:nvGraphicFramePr>
        <p:xfrm>
          <a:off x="2836383" y="1545336"/>
          <a:ext cx="5967377" cy="4237483"/>
        </p:xfrm>
        <a:graphic>
          <a:graphicData uri="http://schemas.openxmlformats.org/drawingml/2006/table">
            <a:tbl>
              <a:tblPr firstRow="1" firstCol="1" bandRow="1">
                <a:tableStyleId>{5C22544A-7EE6-4342-B048-85BDC9FD1C3A}</a:tableStyleId>
              </a:tblPr>
              <a:tblGrid>
                <a:gridCol w="2531362">
                  <a:extLst>
                    <a:ext uri="{9D8B030D-6E8A-4147-A177-3AD203B41FA5}">
                      <a16:colId xmlns:a16="http://schemas.microsoft.com/office/drawing/2014/main" val="4199575451"/>
                    </a:ext>
                  </a:extLst>
                </a:gridCol>
                <a:gridCol w="2531362">
                  <a:extLst>
                    <a:ext uri="{9D8B030D-6E8A-4147-A177-3AD203B41FA5}">
                      <a16:colId xmlns:a16="http://schemas.microsoft.com/office/drawing/2014/main" val="3967468415"/>
                    </a:ext>
                  </a:extLst>
                </a:gridCol>
                <a:gridCol w="486932">
                  <a:extLst>
                    <a:ext uri="{9D8B030D-6E8A-4147-A177-3AD203B41FA5}">
                      <a16:colId xmlns:a16="http://schemas.microsoft.com/office/drawing/2014/main" val="3902032656"/>
                    </a:ext>
                  </a:extLst>
                </a:gridCol>
                <a:gridCol w="417721">
                  <a:extLst>
                    <a:ext uri="{9D8B030D-6E8A-4147-A177-3AD203B41FA5}">
                      <a16:colId xmlns:a16="http://schemas.microsoft.com/office/drawing/2014/main" val="1235423472"/>
                    </a:ext>
                  </a:extLst>
                </a:gridCol>
              </a:tblGrid>
              <a:tr h="267305">
                <a:tc>
                  <a:txBody>
                    <a:bodyPr/>
                    <a:lstStyle/>
                    <a:p>
                      <a:pPr algn="ctr">
                        <a:lnSpc>
                          <a:spcPct val="107000"/>
                        </a:lnSpc>
                        <a:spcAft>
                          <a:spcPts val="800"/>
                        </a:spcAft>
                      </a:pPr>
                      <a:r>
                        <a:rPr lang="es-ES" sz="800" kern="100">
                          <a:effectLst/>
                        </a:rPr>
                        <a:t>Distrito</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gn="ctr">
                        <a:lnSpc>
                          <a:spcPct val="107000"/>
                        </a:lnSpc>
                        <a:spcAft>
                          <a:spcPts val="800"/>
                        </a:spcAft>
                      </a:pPr>
                      <a:r>
                        <a:rPr lang="es-ES" sz="800" kern="100">
                          <a:effectLst/>
                        </a:rPr>
                        <a:t>Proyecto</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gn="ctr">
                        <a:lnSpc>
                          <a:spcPct val="107000"/>
                        </a:lnSpc>
                        <a:spcAft>
                          <a:spcPts val="800"/>
                        </a:spcAft>
                      </a:pPr>
                      <a:r>
                        <a:rPr lang="es-ES" sz="800" kern="100">
                          <a:effectLst/>
                        </a:rPr>
                        <a:t>Monto</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gn="ctr">
                        <a:lnSpc>
                          <a:spcPct val="107000"/>
                        </a:lnSpc>
                        <a:spcAft>
                          <a:spcPts val="800"/>
                        </a:spcAft>
                      </a:pPr>
                      <a:r>
                        <a:rPr lang="es-ES" sz="800" kern="100">
                          <a:effectLst/>
                        </a:rPr>
                        <a:t>% avance</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1040087281"/>
                  </a:ext>
                </a:extLst>
              </a:tr>
              <a:tr h="139701">
                <a:tc gridSpan="4">
                  <a:txBody>
                    <a:bodyPr/>
                    <a:lstStyle/>
                    <a:p>
                      <a:pPr algn="ctr">
                        <a:lnSpc>
                          <a:spcPct val="107000"/>
                        </a:lnSpc>
                        <a:spcAft>
                          <a:spcPts val="800"/>
                        </a:spcAft>
                      </a:pPr>
                      <a:r>
                        <a:rPr lang="es-ES" sz="800" kern="100">
                          <a:effectLst/>
                        </a:rPr>
                        <a:t>LIMA CENTRO</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hMerge="1">
                  <a:txBody>
                    <a:bodyPr/>
                    <a:lstStyle/>
                    <a:p>
                      <a:endParaRPr lang="es-PE"/>
                    </a:p>
                  </a:txBody>
                  <a:tcPr/>
                </a:tc>
                <a:tc hMerge="1">
                  <a:txBody>
                    <a:bodyPr/>
                    <a:lstStyle/>
                    <a:p>
                      <a:endParaRPr lang="es-PE"/>
                    </a:p>
                  </a:txBody>
                  <a:tcPr/>
                </a:tc>
                <a:tc hMerge="1">
                  <a:txBody>
                    <a:bodyPr/>
                    <a:lstStyle/>
                    <a:p>
                      <a:endParaRPr lang="es-PE"/>
                    </a:p>
                  </a:txBody>
                  <a:tcPr/>
                </a:tc>
                <a:extLst>
                  <a:ext uri="{0D108BD9-81ED-4DB2-BD59-A6C34878D82A}">
                    <a16:rowId xmlns:a16="http://schemas.microsoft.com/office/drawing/2014/main" val="1477218099"/>
                  </a:ext>
                </a:extLst>
              </a:tr>
              <a:tr h="678573">
                <a:tc rowSpan="2">
                  <a:txBody>
                    <a:bodyPr/>
                    <a:lstStyle/>
                    <a:p>
                      <a:pPr>
                        <a:lnSpc>
                          <a:spcPct val="107000"/>
                        </a:lnSpc>
                        <a:spcAft>
                          <a:spcPts val="800"/>
                        </a:spcAft>
                      </a:pPr>
                      <a:r>
                        <a:rPr lang="es-ES" sz="1100" kern="100">
                          <a:effectLst/>
                        </a:rPr>
                        <a:t>Lince</a:t>
                      </a:r>
                      <a:endParaRPr lang="es-P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MEJORAMIENTO DEL SERVICIO DEL CENTRO DE OPERACIONES DE EMERGENCIA DISTRITAL (COED), Y DEL ALMACEN DE BIENES DE AYUDA HUMANITARIA DE LINCE DEL DISTRITO DE LINCE - PROVINCIA DE LIMA - DEPARTAMENTO DE LIMA</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554,362</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94.8</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1286201844"/>
                  </a:ext>
                </a:extLst>
              </a:tr>
              <a:tr h="815663">
                <a:tc vMerge="1">
                  <a:txBody>
                    <a:bodyPr/>
                    <a:lstStyle/>
                    <a:p>
                      <a:endParaRPr lang="es-PE"/>
                    </a:p>
                  </a:txBody>
                  <a:tcPr/>
                </a:tc>
                <a:tc>
                  <a:txBody>
                    <a:bodyPr/>
                    <a:lstStyle/>
                    <a:p>
                      <a:pPr>
                        <a:lnSpc>
                          <a:spcPct val="107000"/>
                        </a:lnSpc>
                        <a:spcAft>
                          <a:spcPts val="800"/>
                        </a:spcAft>
                      </a:pPr>
                      <a:r>
                        <a:rPr lang="es-ES" sz="800" kern="100">
                          <a:effectLst/>
                        </a:rPr>
                        <a:t>ADQUISICION DE EQUIPO DE PROTECCION PERSONAL PARA COMBATE DE INCENDIO ESTRUCTURAL, EQUIPO CONTRA INCENDIO, KIT DE RESCATE VEHICULAR Y VEHICULO; ADEMAS DE OTROS ACTIVOS EN EL(LA) COMPAÑIA DE BOMBEROS VOLUNTARIOS LIMA 4 DISTRITO DE LINCE</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1,493,826</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2.3</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61840309"/>
                  </a:ext>
                </a:extLst>
              </a:tr>
              <a:tr h="404394">
                <a:tc rowSpan="2">
                  <a:txBody>
                    <a:bodyPr/>
                    <a:lstStyle/>
                    <a:p>
                      <a:pPr>
                        <a:lnSpc>
                          <a:spcPct val="107000"/>
                        </a:lnSpc>
                        <a:spcAft>
                          <a:spcPts val="800"/>
                        </a:spcAft>
                      </a:pPr>
                      <a:r>
                        <a:rPr lang="es-ES" sz="1100" kern="100">
                          <a:effectLst/>
                        </a:rPr>
                        <a:t>San Borja</a:t>
                      </a:r>
                      <a:endParaRPr lang="es-P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REACION IMPLEMENTACION DE ALMACENES SOTERRADOS EN SECTOR 2, SECTOR 3, SECTOR 5, SECTOR 8, SECTOR 9 Y SECTOR 12 EN 6 LOCALIDADES</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1,499,949</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4.6</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982195934"/>
                  </a:ext>
                </a:extLst>
              </a:tr>
              <a:tr h="404394">
                <a:tc vMerge="1">
                  <a:txBody>
                    <a:bodyPr/>
                    <a:lstStyle/>
                    <a:p>
                      <a:endParaRPr lang="es-PE"/>
                    </a:p>
                  </a:txBody>
                  <a:tcPr/>
                </a:tc>
                <a:tc>
                  <a:txBody>
                    <a:bodyPr/>
                    <a:lstStyle/>
                    <a:p>
                      <a:pPr>
                        <a:lnSpc>
                          <a:spcPct val="107000"/>
                        </a:lnSpc>
                        <a:spcAft>
                          <a:spcPts val="800"/>
                        </a:spcAft>
                      </a:pPr>
                      <a:r>
                        <a:rPr lang="es-ES" sz="800" kern="100">
                          <a:effectLst/>
                        </a:rPr>
                        <a:t>ADQUISICION DE VEHICULO Y KIT DE RESCATE VEHICULAR; EN EL(LA) COMPAÑIA DE BOMBEROS COSMOPOLITA N° 11,</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1,000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288561353"/>
                  </a:ext>
                </a:extLst>
              </a:tr>
              <a:tr h="678573">
                <a:tc>
                  <a:txBody>
                    <a:bodyPr/>
                    <a:lstStyle/>
                    <a:p>
                      <a:pPr>
                        <a:lnSpc>
                          <a:spcPct val="107000"/>
                        </a:lnSpc>
                        <a:spcAft>
                          <a:spcPts val="800"/>
                        </a:spcAft>
                      </a:pPr>
                      <a:r>
                        <a:rPr lang="es-ES" sz="1100" kern="100">
                          <a:effectLst/>
                        </a:rPr>
                        <a:t>Santiago de Surco</a:t>
                      </a:r>
                      <a:endParaRPr lang="es-P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CONSTRUCCION DE TALUD/ MURO DE CONTENCION; EN EL(LA) PROTECCION POR GAVIONES Y SHOTCRETE EN BORDE DEL CERRO VIVA EL PERU EN EL A.H.  LAS DUNAS DE SURCO DISTRITO DE SANTIAGO DE SURCO, PROVINCIA LIMA, DEPARTAMENTO LIMA</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39,500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0.0</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1831647375"/>
                  </a:ext>
                </a:extLst>
              </a:tr>
              <a:tr h="139701">
                <a:tc gridSpan="4">
                  <a:txBody>
                    <a:bodyPr/>
                    <a:lstStyle/>
                    <a:p>
                      <a:pPr algn="ctr">
                        <a:lnSpc>
                          <a:spcPct val="107000"/>
                        </a:lnSpc>
                        <a:spcAft>
                          <a:spcPts val="800"/>
                        </a:spcAft>
                      </a:pPr>
                      <a:r>
                        <a:rPr lang="es-ES" sz="1100" kern="100">
                          <a:effectLst/>
                        </a:rPr>
                        <a:t>LIMA SUR</a:t>
                      </a:r>
                      <a:endParaRPr lang="es-PE"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hMerge="1">
                  <a:txBody>
                    <a:bodyPr/>
                    <a:lstStyle/>
                    <a:p>
                      <a:endParaRPr lang="es-PE"/>
                    </a:p>
                  </a:txBody>
                  <a:tcPr/>
                </a:tc>
                <a:tc hMerge="1">
                  <a:txBody>
                    <a:bodyPr/>
                    <a:lstStyle/>
                    <a:p>
                      <a:endParaRPr lang="es-PE"/>
                    </a:p>
                  </a:txBody>
                  <a:tcPr/>
                </a:tc>
                <a:tc hMerge="1">
                  <a:txBody>
                    <a:bodyPr/>
                    <a:lstStyle/>
                    <a:p>
                      <a:endParaRPr lang="es-PE"/>
                    </a:p>
                  </a:txBody>
                  <a:tcPr/>
                </a:tc>
                <a:extLst>
                  <a:ext uri="{0D108BD9-81ED-4DB2-BD59-A6C34878D82A}">
                    <a16:rowId xmlns:a16="http://schemas.microsoft.com/office/drawing/2014/main" val="1981612419"/>
                  </a:ext>
                </a:extLst>
              </a:tr>
              <a:tr h="678573">
                <a:tc>
                  <a:txBody>
                    <a:bodyPr/>
                    <a:lstStyle/>
                    <a:p>
                      <a:pPr>
                        <a:lnSpc>
                          <a:spcPct val="107000"/>
                        </a:lnSpc>
                        <a:spcAft>
                          <a:spcPts val="800"/>
                        </a:spcAft>
                      </a:pPr>
                      <a:r>
                        <a:rPr lang="es-ES" sz="1100" kern="100" dirty="0">
                          <a:effectLst/>
                        </a:rPr>
                        <a:t>Cieneguilla</a:t>
                      </a:r>
                      <a:endParaRPr lang="es-PE"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CREACION DE LOS SERVICIOS DE PROTECCION EN LA RIBERA DE LAS QUEBRADAS VULNERABLES ANTE EL PELIGRO EN DIVERSOS PUEBLOS DEL DISTRITO DE CIENEGUILLA DE LA PROVINCIA DE LIMA DEL DEPARTAMENTO DE LIMA</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a:effectLst/>
                        </a:rPr>
                        <a:t>669,641</a:t>
                      </a:r>
                      <a:endParaRPr lang="es-PE"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tc>
                  <a:txBody>
                    <a:bodyPr/>
                    <a:lstStyle/>
                    <a:p>
                      <a:pPr>
                        <a:lnSpc>
                          <a:spcPct val="107000"/>
                        </a:lnSpc>
                        <a:spcAft>
                          <a:spcPts val="800"/>
                        </a:spcAft>
                      </a:pPr>
                      <a:r>
                        <a:rPr lang="es-ES" sz="800" kern="100" dirty="0">
                          <a:effectLst/>
                        </a:rPr>
                        <a:t>0.0</a:t>
                      </a:r>
                      <a:endParaRPr lang="es-PE" sz="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9235" marR="39235" marT="0" marB="0"/>
                </a:tc>
                <a:extLst>
                  <a:ext uri="{0D108BD9-81ED-4DB2-BD59-A6C34878D82A}">
                    <a16:rowId xmlns:a16="http://schemas.microsoft.com/office/drawing/2014/main" val="680873297"/>
                  </a:ext>
                </a:extLst>
              </a:tr>
            </a:tbl>
          </a:graphicData>
        </a:graphic>
      </p:graphicFrame>
      <p:sp>
        <p:nvSpPr>
          <p:cNvPr id="3" name="CuadroTexto 2">
            <a:extLst>
              <a:ext uri="{FF2B5EF4-FFF2-40B4-BE49-F238E27FC236}">
                <a16:creationId xmlns:a16="http://schemas.microsoft.com/office/drawing/2014/main" id="{4BFA96AE-F8D2-B6B5-B02C-5CEEDCF1B80F}"/>
              </a:ext>
            </a:extLst>
          </p:cNvPr>
          <p:cNvSpPr txBox="1"/>
          <p:nvPr/>
        </p:nvSpPr>
        <p:spPr>
          <a:xfrm>
            <a:off x="2836383" y="6022587"/>
            <a:ext cx="3556604" cy="217432"/>
          </a:xfrm>
          <a:prstGeom prst="rect">
            <a:avLst/>
          </a:prstGeom>
          <a:noFill/>
        </p:spPr>
        <p:txBody>
          <a:bodyPr wrap="square">
            <a:spAutoFit/>
          </a:bodyPr>
          <a:lstStyle/>
          <a:p>
            <a:pPr algn="just">
              <a:lnSpc>
                <a:spcPct val="107000"/>
              </a:lnSpc>
              <a:spcAft>
                <a:spcPts val="800"/>
              </a:spcAft>
            </a:pPr>
            <a:r>
              <a:rPr lang="es-PE" sz="800" dirty="0">
                <a:effectLst/>
                <a:latin typeface="Cambria" panose="02040503050406030204" pitchFamily="18" charset="0"/>
                <a:ea typeface="Calibri" panose="020F0502020204030204" pitchFamily="34" charset="0"/>
                <a:cs typeface="Times New Roman" panose="02020603050405020304" pitchFamily="18" charset="0"/>
              </a:rPr>
              <a:t>Fuente: MEF consulta amigable,  31.08.2023</a:t>
            </a:r>
            <a:endParaRPr lang="es-PE"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29950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A936BE8B-1C37-F4B6-3F47-F90F11569EEF}"/>
              </a:ext>
            </a:extLst>
          </p:cNvPr>
          <p:cNvSpPr txBox="1">
            <a:spLocks/>
          </p:cNvSpPr>
          <p:nvPr/>
        </p:nvSpPr>
        <p:spPr>
          <a:xfrm>
            <a:off x="1061341" y="668644"/>
            <a:ext cx="10627497" cy="567855"/>
          </a:xfrm>
          <a:prstGeom prst="rect">
            <a:avLst/>
          </a:prstGeom>
        </p:spPr>
        <p:txBody>
          <a:bodyPr vert="horz" lIns="91440" tIns="45720" rIns="91440" bIns="45720" rtlCol="0" anchor="b" anchorCtr="0">
            <a:noAutofit/>
          </a:bodyPr>
          <a:lstStyle>
            <a:lvl1pPr algn="l" defTabSz="914400" rtl="0" eaLnBrk="1" latinLnBrk="0" hangingPunct="1">
              <a:spcBef>
                <a:spcPct val="0"/>
              </a:spcBef>
              <a:buNone/>
              <a:defRPr sz="2800" kern="1200">
                <a:solidFill>
                  <a:schemeClr val="bg2">
                    <a:lumMod val="25000"/>
                  </a:schemeClr>
                </a:solidFill>
                <a:latin typeface="+mj-lt"/>
                <a:ea typeface="+mj-ea"/>
                <a:cs typeface="+mj-cs"/>
              </a:defRPr>
            </a:lvl1pPr>
          </a:lstStyle>
          <a:p>
            <a:pPr>
              <a:lnSpc>
                <a:spcPct val="107000"/>
              </a:lnSpc>
              <a:spcAft>
                <a:spcPts val="800"/>
              </a:spcAft>
            </a:pPr>
            <a:r>
              <a:rPr lang="es-ES" sz="2000" b="1" dirty="0">
                <a:solidFill>
                  <a:srgbClr val="FF0000"/>
                </a:solidFill>
                <a:latin typeface="Calibri" panose="020F0502020204030204" pitchFamily="34" charset="0"/>
                <a:ea typeface="Calibri" panose="020F0502020204030204" pitchFamily="34" charset="0"/>
                <a:cs typeface="Calibri" panose="020F0502020204030204" pitchFamily="34" charset="0"/>
              </a:rPr>
              <a:t>Asignaciones presupuestales a entes del gobierno nacional mediante Decreto de Urgencia para la ejecución de actividades ante el peligro inminente de la ocurrencia del fenómeno </a:t>
            </a:r>
            <a:r>
              <a:rPr lang="es-ES" sz="2000" b="1" dirty="0" err="1">
                <a:solidFill>
                  <a:srgbClr val="FF0000"/>
                </a:solidFill>
                <a:latin typeface="Calibri" panose="020F0502020204030204" pitchFamily="34" charset="0"/>
                <a:ea typeface="Calibri" panose="020F0502020204030204" pitchFamily="34" charset="0"/>
                <a:cs typeface="Calibri" panose="020F0502020204030204" pitchFamily="34" charset="0"/>
              </a:rPr>
              <a:t>Fenómeno</a:t>
            </a:r>
            <a:r>
              <a:rPr lang="es-ES" sz="2000" b="1" dirty="0">
                <a:solidFill>
                  <a:srgbClr val="FF0000"/>
                </a:solidFill>
                <a:latin typeface="Calibri" panose="020F0502020204030204" pitchFamily="34" charset="0"/>
                <a:ea typeface="Calibri" panose="020F0502020204030204" pitchFamily="34" charset="0"/>
                <a:cs typeface="Calibri" panose="020F0502020204030204" pitchFamily="34" charset="0"/>
              </a:rPr>
              <a:t>  El niño </a:t>
            </a:r>
            <a:r>
              <a:rPr lang="es-ES" sz="2000" b="1" dirty="0" err="1">
                <a:solidFill>
                  <a:srgbClr val="FF0000"/>
                </a:solidFill>
                <a:latin typeface="Calibri" panose="020F0502020204030204" pitchFamily="34" charset="0"/>
                <a:ea typeface="Calibri" panose="020F0502020204030204" pitchFamily="34" charset="0"/>
                <a:cs typeface="Calibri" panose="020F0502020204030204" pitchFamily="34" charset="0"/>
              </a:rPr>
              <a:t>Niño</a:t>
            </a:r>
            <a:r>
              <a:rPr lang="es-ES" sz="2000" b="1" dirty="0">
                <a:solidFill>
                  <a:srgbClr val="FF0000"/>
                </a:solidFill>
                <a:latin typeface="Calibri" panose="020F0502020204030204" pitchFamily="34" charset="0"/>
                <a:ea typeface="Calibri" panose="020F0502020204030204" pitchFamily="34" charset="0"/>
                <a:cs typeface="Calibri" panose="020F0502020204030204" pitchFamily="34" charset="0"/>
              </a:rPr>
              <a:t> y niveles de ejecución</a:t>
            </a:r>
            <a:endParaRPr lang="es-PE"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7" name="Grupo 6" descr="Círculo pequeño con el número 2 en su interior para indicar que se encuentra en el paso 2">
            <a:extLst>
              <a:ext uri="{FF2B5EF4-FFF2-40B4-BE49-F238E27FC236}">
                <a16:creationId xmlns:a16="http://schemas.microsoft.com/office/drawing/2014/main" id="{F3DB24AD-BC7E-77E3-0206-BD7B9E88401D}"/>
              </a:ext>
            </a:extLst>
          </p:cNvPr>
          <p:cNvGrpSpPr/>
          <p:nvPr/>
        </p:nvGrpSpPr>
        <p:grpSpPr bwMode="blackWhite">
          <a:xfrm>
            <a:off x="431519" y="523776"/>
            <a:ext cx="558179" cy="409838"/>
            <a:chOff x="6953426" y="711274"/>
            <a:chExt cx="558179" cy="409838"/>
          </a:xfrm>
        </p:grpSpPr>
        <p:sp>
          <p:nvSpPr>
            <p:cNvPr id="8" name="Elipse 7" descr="Círculo pequeño">
              <a:extLst>
                <a:ext uri="{FF2B5EF4-FFF2-40B4-BE49-F238E27FC236}">
                  <a16:creationId xmlns:a16="http://schemas.microsoft.com/office/drawing/2014/main" id="{708F34FE-8177-D02A-5172-B3FACCD19D61}"/>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9" name="Cuadro de texto 34" descr="Número 2">
              <a:extLst>
                <a:ext uri="{FF2B5EF4-FFF2-40B4-BE49-F238E27FC236}">
                  <a16:creationId xmlns:a16="http://schemas.microsoft.com/office/drawing/2014/main" id="{AF4646F6-216A-B3EC-A30E-ED7EDE7EAACD}"/>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rtl="0"/>
              <a:r>
                <a:rPr lang="es-ES" dirty="0">
                  <a:solidFill>
                    <a:schemeClr val="bg1"/>
                  </a:solidFill>
                  <a:latin typeface="Segoe UI Semibold" panose="020B0702040204020203" pitchFamily="34" charset="0"/>
                  <a:cs typeface="Segoe UI Semibold" panose="020B0702040204020203" pitchFamily="34" charset="0"/>
                </a:rPr>
                <a:t>10</a:t>
              </a:r>
            </a:p>
          </p:txBody>
        </p:sp>
      </p:grpSp>
      <p:sp>
        <p:nvSpPr>
          <p:cNvPr id="22" name="CuadroTexto 21">
            <a:extLst>
              <a:ext uri="{FF2B5EF4-FFF2-40B4-BE49-F238E27FC236}">
                <a16:creationId xmlns:a16="http://schemas.microsoft.com/office/drawing/2014/main" id="{CA605A89-6D0C-830E-F865-CA86C4A3B6C6}"/>
              </a:ext>
            </a:extLst>
          </p:cNvPr>
          <p:cNvSpPr txBox="1"/>
          <p:nvPr/>
        </p:nvSpPr>
        <p:spPr>
          <a:xfrm>
            <a:off x="503162" y="1714856"/>
            <a:ext cx="3809114" cy="4228273"/>
          </a:xfrm>
          <a:prstGeom prst="rect">
            <a:avLst/>
          </a:prstGeom>
          <a:noFill/>
        </p:spPr>
        <p:txBody>
          <a:bodyPr wrap="square">
            <a:spAutoFit/>
          </a:bodyPr>
          <a:lstStyle/>
          <a:p>
            <a:pPr>
              <a:lnSpc>
                <a:spcPct val="107000"/>
              </a:lnSpc>
              <a:spcAft>
                <a:spcPts val="800"/>
              </a:spcAft>
            </a:pPr>
            <a:r>
              <a:rPr lang="es-PE" sz="1800" dirty="0">
                <a:effectLst/>
                <a:latin typeface="Calibri" panose="020F0502020204030204" pitchFamily="34" charset="0"/>
                <a:ea typeface="Calibri" panose="020F0502020204030204" pitchFamily="34" charset="0"/>
                <a:cs typeface="Times New Roman" panose="02020603050405020304" pitchFamily="18" charset="0"/>
              </a:rPr>
              <a:t>En el marco del Decreto de Urgencia 016-2023, a nivel de los territorios de Lima Metropolitana, la ARCC (S/. 225,675,271), deberá realizar trabajos de “limpieza, descolmatación en ribera y conformación de dique con material propio” en 40 puntos del recorrido del rio Rímac que se ubican entre los distritos de Chaclacayo (07), Lurigancho (28), El Agustino (01) y Ate (04). Para este fin se ha destinado un total de S/. 66,410,756, que representa el 29.43% del total asignado a la ARCC.</a:t>
            </a:r>
          </a:p>
        </p:txBody>
      </p:sp>
      <p:pic>
        <p:nvPicPr>
          <p:cNvPr id="31" name="Imagen 30">
            <a:extLst>
              <a:ext uri="{FF2B5EF4-FFF2-40B4-BE49-F238E27FC236}">
                <a16:creationId xmlns:a16="http://schemas.microsoft.com/office/drawing/2014/main" id="{AD3186A6-2AC0-0B78-D947-E95B2058E683}"/>
              </a:ext>
            </a:extLst>
          </p:cNvPr>
          <p:cNvPicPr>
            <a:picLocks noChangeAspect="1"/>
          </p:cNvPicPr>
          <p:nvPr/>
        </p:nvPicPr>
        <p:blipFill rotWithShape="1">
          <a:blip r:embed="rId3"/>
          <a:srcRect t="10974" r="1345" b="12013"/>
          <a:stretch/>
        </p:blipFill>
        <p:spPr bwMode="auto">
          <a:xfrm>
            <a:off x="4231758" y="1639228"/>
            <a:ext cx="7743953" cy="3475033"/>
          </a:xfrm>
          <a:prstGeom prst="rect">
            <a:avLst/>
          </a:prstGeom>
          <a:ln>
            <a:noFill/>
          </a:ln>
          <a:extLst>
            <a:ext uri="{53640926-AAD7-44D8-BBD7-CCE9431645EC}">
              <a14:shadowObscured xmlns:a14="http://schemas.microsoft.com/office/drawing/2010/main"/>
            </a:ext>
          </a:extLst>
        </p:spPr>
      </p:pic>
      <p:sp>
        <p:nvSpPr>
          <p:cNvPr id="32" name="Elipse 31">
            <a:extLst>
              <a:ext uri="{FF2B5EF4-FFF2-40B4-BE49-F238E27FC236}">
                <a16:creationId xmlns:a16="http://schemas.microsoft.com/office/drawing/2014/main" id="{47EE0B94-7B6A-7970-0553-A0E73FD07E68}"/>
              </a:ext>
            </a:extLst>
          </p:cNvPr>
          <p:cNvSpPr/>
          <p:nvPr/>
        </p:nvSpPr>
        <p:spPr>
          <a:xfrm>
            <a:off x="11591001" y="4795285"/>
            <a:ext cx="501874" cy="318977"/>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33" name="Rectángulo 32">
            <a:extLst>
              <a:ext uri="{FF2B5EF4-FFF2-40B4-BE49-F238E27FC236}">
                <a16:creationId xmlns:a16="http://schemas.microsoft.com/office/drawing/2014/main" id="{F42664A3-C14E-8AEA-722B-D22487503616}"/>
              </a:ext>
            </a:extLst>
          </p:cNvPr>
          <p:cNvSpPr/>
          <p:nvPr/>
        </p:nvSpPr>
        <p:spPr>
          <a:xfrm>
            <a:off x="4231758" y="4795284"/>
            <a:ext cx="7836195" cy="318977"/>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 name="CuadroTexto 1">
            <a:extLst>
              <a:ext uri="{FF2B5EF4-FFF2-40B4-BE49-F238E27FC236}">
                <a16:creationId xmlns:a16="http://schemas.microsoft.com/office/drawing/2014/main" id="{BD8F614A-9687-18C1-C4C7-7D1BDEDF2460}"/>
              </a:ext>
            </a:extLst>
          </p:cNvPr>
          <p:cNvSpPr txBox="1"/>
          <p:nvPr/>
        </p:nvSpPr>
        <p:spPr>
          <a:xfrm>
            <a:off x="4323122" y="5419979"/>
            <a:ext cx="3556604" cy="217432"/>
          </a:xfrm>
          <a:prstGeom prst="rect">
            <a:avLst/>
          </a:prstGeom>
          <a:noFill/>
        </p:spPr>
        <p:txBody>
          <a:bodyPr wrap="square">
            <a:spAutoFit/>
          </a:bodyPr>
          <a:lstStyle/>
          <a:p>
            <a:pPr algn="just">
              <a:lnSpc>
                <a:spcPct val="107000"/>
              </a:lnSpc>
              <a:spcAft>
                <a:spcPts val="800"/>
              </a:spcAft>
            </a:pPr>
            <a:r>
              <a:rPr lang="es-PE" sz="800" dirty="0">
                <a:effectLst/>
                <a:latin typeface="Cambria" panose="02040503050406030204" pitchFamily="18" charset="0"/>
                <a:ea typeface="Calibri" panose="020F0502020204030204" pitchFamily="34" charset="0"/>
                <a:cs typeface="Times New Roman" panose="02020603050405020304" pitchFamily="18" charset="0"/>
              </a:rPr>
              <a:t>Fuente: MEF consulta amigable,  31.08.2023</a:t>
            </a:r>
            <a:endParaRPr lang="es-PE"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6833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815D8E4-BE51-351A-18BD-4173246AA4BF}"/>
              </a:ext>
            </a:extLst>
          </p:cNvPr>
          <p:cNvSpPr txBox="1"/>
          <p:nvPr/>
        </p:nvSpPr>
        <p:spPr>
          <a:xfrm>
            <a:off x="744279" y="1850065"/>
            <a:ext cx="10675088" cy="4358886"/>
          </a:xfrm>
          <a:prstGeom prst="rect">
            <a:avLst/>
          </a:prstGeom>
          <a:noFill/>
        </p:spPr>
        <p:txBody>
          <a:bodyPr wrap="square">
            <a:spAutoFit/>
          </a:bodyPr>
          <a:lstStyle/>
          <a:p>
            <a:pPr marL="457200" lvl="0" indent="-457200">
              <a:lnSpc>
                <a:spcPct val="107000"/>
              </a:lnSpc>
              <a:buFont typeface="+mj-lt"/>
              <a:buAutoNum type="arabicPeriod"/>
            </a:pPr>
            <a:r>
              <a:rPr lang="es-PE" sz="2000" dirty="0">
                <a:effectLst/>
                <a:latin typeface="Calibri" panose="020F0502020204030204" pitchFamily="34" charset="0"/>
                <a:ea typeface="Calibri" panose="020F0502020204030204" pitchFamily="34" charset="0"/>
                <a:cs typeface="Calibri" panose="020F0502020204030204" pitchFamily="34" charset="0"/>
              </a:rPr>
              <a:t>El ENFEN mantiene el estado de “Alerta de El Niño Costero”, y se espera que El Niño Costero continúe hasta el verano de 2024 y la magnitud más probable de El Niño Costero estaría entre </a:t>
            </a:r>
            <a:r>
              <a:rPr lang="es-PE" sz="20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rPr>
              <a:t>moderada (58%) y débil (25%).</a:t>
            </a:r>
            <a:endParaRPr lang="es-PE" sz="2000" u="sng" dirty="0">
              <a:solidFill>
                <a:srgbClr val="0000FF"/>
              </a:solidFill>
              <a:latin typeface="Calibri" panose="020F0502020204030204" pitchFamily="34" charset="0"/>
              <a:ea typeface="Calibri" panose="020F0502020204030204" pitchFamily="34" charset="0"/>
              <a:cs typeface="Calibri" panose="020F0502020204030204" pitchFamily="34" charset="0"/>
            </a:endParaRPr>
          </a:p>
          <a:p>
            <a:pPr marL="457200" lvl="0" indent="-457200">
              <a:lnSpc>
                <a:spcPct val="107000"/>
              </a:lnSpc>
              <a:buFont typeface="+mj-lt"/>
              <a:buAutoNum type="arabicPeriod"/>
            </a:pPr>
            <a:endParaRPr lang="es-PE" sz="2000" dirty="0">
              <a:latin typeface="Calibri" panose="020F0502020204030204" pitchFamily="34" charset="0"/>
              <a:ea typeface="Calibri" panose="020F0502020204030204" pitchFamily="34" charset="0"/>
              <a:cs typeface="Calibri" panose="020F0502020204030204" pitchFamily="34" charset="0"/>
            </a:endParaRPr>
          </a:p>
          <a:p>
            <a:pPr marL="457200" lvl="0" indent="-457200">
              <a:lnSpc>
                <a:spcPct val="107000"/>
              </a:lnSpc>
              <a:buFont typeface="+mj-lt"/>
              <a:buAutoNum type="arabicPeriod"/>
            </a:pPr>
            <a:r>
              <a:rPr lang="es-PE" sz="2000" dirty="0">
                <a:effectLst/>
                <a:latin typeface="Calibri" panose="020F0502020204030204" pitchFamily="34" charset="0"/>
                <a:ea typeface="Calibri" panose="020F0502020204030204" pitchFamily="34" charset="0"/>
                <a:cs typeface="Calibri" panose="020F0502020204030204" pitchFamily="34" charset="0"/>
              </a:rPr>
              <a:t>22 distritos de Lima Metropolitana están consideradas en situación de peligro inminente ante intensas precipitaciones pluviales (período 2023-2024) y posible Fenómeno El Niño, según el decreto supremo 072-2023-PCM y 089-2023-PCM.</a:t>
            </a:r>
          </a:p>
          <a:p>
            <a:pPr marL="457200" lvl="0" indent="-457200">
              <a:lnSpc>
                <a:spcPct val="107000"/>
              </a:lnSpc>
              <a:buFont typeface="+mj-lt"/>
              <a:buAutoNum type="arabicPeriod"/>
            </a:pPr>
            <a:endParaRPr lang="es-PE" sz="2000" dirty="0">
              <a:latin typeface="Calibri" panose="020F0502020204030204" pitchFamily="34" charset="0"/>
              <a:ea typeface="Calibri" panose="020F0502020204030204" pitchFamily="34" charset="0"/>
              <a:cs typeface="Calibri" panose="020F0502020204030204" pitchFamily="34" charset="0"/>
            </a:endParaRPr>
          </a:p>
          <a:p>
            <a:pPr marL="457200" lvl="0" indent="-457200">
              <a:lnSpc>
                <a:spcPct val="107000"/>
              </a:lnSpc>
              <a:buFont typeface="+mj-lt"/>
              <a:buAutoNum type="arabicPeriod"/>
            </a:pPr>
            <a:r>
              <a:rPr lang="es-PE" sz="2000" dirty="0">
                <a:effectLst/>
                <a:latin typeface="Calibri" panose="020F0502020204030204" pitchFamily="34" charset="0"/>
                <a:ea typeface="Calibri" panose="020F0502020204030204" pitchFamily="34" charset="0"/>
                <a:cs typeface="Calibri" panose="020F0502020204030204" pitchFamily="34" charset="0"/>
              </a:rPr>
              <a:t>12 municipalidades distritales de Lima Metropolitana han priorizado proyectos de inversión pública relacionados con el PP 0068, que suman un total de 36 proyectos y una inversión de S/. 12,345,055. La municipalidad que posee la mayor cantidad proyectos es San Juan de Lurigancho, con 13 proyectos, seguido por </a:t>
            </a:r>
            <a:r>
              <a:rPr lang="es-PE" sz="2000" dirty="0" err="1">
                <a:effectLst/>
                <a:latin typeface="Calibri" panose="020F0502020204030204" pitchFamily="34" charset="0"/>
                <a:ea typeface="Calibri" panose="020F0502020204030204" pitchFamily="34" charset="0"/>
                <a:cs typeface="Calibri" panose="020F0502020204030204" pitchFamily="34" charset="0"/>
              </a:rPr>
              <a:t>Carabayllo</a:t>
            </a:r>
            <a:r>
              <a:rPr lang="es-PE" sz="2000" dirty="0">
                <a:effectLst/>
                <a:latin typeface="Calibri" panose="020F0502020204030204" pitchFamily="34" charset="0"/>
                <a:ea typeface="Calibri" panose="020F0502020204030204" pitchFamily="34" charset="0"/>
                <a:cs typeface="Calibri" panose="020F0502020204030204" pitchFamily="34" charset="0"/>
              </a:rPr>
              <a:t> con 05 proyecto y Lurigancho-Chosica con 04 proyectos.</a:t>
            </a:r>
          </a:p>
        </p:txBody>
      </p:sp>
      <p:sp>
        <p:nvSpPr>
          <p:cNvPr id="6" name="Título 3">
            <a:extLst>
              <a:ext uri="{FF2B5EF4-FFF2-40B4-BE49-F238E27FC236}">
                <a16:creationId xmlns:a16="http://schemas.microsoft.com/office/drawing/2014/main" id="{EA63E3FE-A6C9-E771-8BCC-6E8D1CE1D0B2}"/>
              </a:ext>
            </a:extLst>
          </p:cNvPr>
          <p:cNvSpPr txBox="1">
            <a:spLocks/>
          </p:cNvSpPr>
          <p:nvPr/>
        </p:nvSpPr>
        <p:spPr>
          <a:xfrm>
            <a:off x="1061341" y="365759"/>
            <a:ext cx="3361803" cy="567855"/>
          </a:xfrm>
          <a:prstGeom prst="rect">
            <a:avLst/>
          </a:prstGeom>
        </p:spPr>
        <p:txBody>
          <a:bodyPr vert="horz" lIns="91440" tIns="45720" rIns="91440" bIns="45720" rtlCol="0" anchor="b" anchorCtr="0">
            <a:noAutofit/>
          </a:bodyPr>
          <a:lstStyle>
            <a:lvl1pPr algn="l" defTabSz="914400" rtl="0" eaLnBrk="1" latinLnBrk="0" hangingPunct="1">
              <a:spcBef>
                <a:spcPct val="0"/>
              </a:spcBef>
              <a:buNone/>
              <a:defRPr sz="2800" kern="1200">
                <a:solidFill>
                  <a:schemeClr val="bg2">
                    <a:lumMod val="25000"/>
                  </a:schemeClr>
                </a:solidFill>
                <a:latin typeface="+mj-lt"/>
                <a:ea typeface="+mj-ea"/>
                <a:cs typeface="+mj-cs"/>
              </a:defRPr>
            </a:lvl1pPr>
          </a:lstStyle>
          <a:p>
            <a:pPr algn="ctr">
              <a:lnSpc>
                <a:spcPct val="107000"/>
              </a:lnSpc>
              <a:spcAft>
                <a:spcPts val="800"/>
              </a:spcAft>
            </a:pPr>
            <a:r>
              <a:rPr lang="es-ES" sz="2000" b="1" dirty="0">
                <a:solidFill>
                  <a:srgbClr val="FF0000"/>
                </a:solidFill>
                <a:latin typeface="Calibri" panose="020F0502020204030204" pitchFamily="34" charset="0"/>
                <a:ea typeface="Calibri" panose="020F0502020204030204" pitchFamily="34" charset="0"/>
                <a:cs typeface="Calibri" panose="020F0502020204030204" pitchFamily="34" charset="0"/>
              </a:rPr>
              <a:t>CONCLUSIONES</a:t>
            </a:r>
            <a:endParaRPr lang="es-PE"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7" name="Grupo 6" descr="Círculo pequeño con el número 2 en su interior para indicar que se encuentra en el paso 2">
            <a:extLst>
              <a:ext uri="{FF2B5EF4-FFF2-40B4-BE49-F238E27FC236}">
                <a16:creationId xmlns:a16="http://schemas.microsoft.com/office/drawing/2014/main" id="{62B2A20E-C37D-A876-FD21-720397E667CE}"/>
              </a:ext>
            </a:extLst>
          </p:cNvPr>
          <p:cNvGrpSpPr/>
          <p:nvPr/>
        </p:nvGrpSpPr>
        <p:grpSpPr bwMode="blackWhite">
          <a:xfrm>
            <a:off x="431519" y="523776"/>
            <a:ext cx="558179" cy="409838"/>
            <a:chOff x="6953426" y="711274"/>
            <a:chExt cx="558179" cy="409838"/>
          </a:xfrm>
        </p:grpSpPr>
        <p:sp>
          <p:nvSpPr>
            <p:cNvPr id="8" name="Elipse 7" descr="Círculo pequeño">
              <a:extLst>
                <a:ext uri="{FF2B5EF4-FFF2-40B4-BE49-F238E27FC236}">
                  <a16:creationId xmlns:a16="http://schemas.microsoft.com/office/drawing/2014/main" id="{E3CD2902-62F9-FE0F-0AE2-0C381EB7F2CD}"/>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9" name="Cuadro de texto 34" descr="Número 2">
              <a:extLst>
                <a:ext uri="{FF2B5EF4-FFF2-40B4-BE49-F238E27FC236}">
                  <a16:creationId xmlns:a16="http://schemas.microsoft.com/office/drawing/2014/main" id="{8E60AF41-D9B7-E463-019B-CA605823E80C}"/>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rtl="0"/>
              <a:r>
                <a:rPr lang="es-ES" dirty="0">
                  <a:solidFill>
                    <a:schemeClr val="bg1"/>
                  </a:solidFill>
                  <a:latin typeface="Segoe UI Semibold" panose="020B0702040204020203" pitchFamily="34" charset="0"/>
                  <a:cs typeface="Segoe UI Semibold" panose="020B0702040204020203" pitchFamily="34" charset="0"/>
                </a:rPr>
                <a:t>11</a:t>
              </a:r>
            </a:p>
          </p:txBody>
        </p:sp>
      </p:grpSp>
    </p:spTree>
    <p:extLst>
      <p:ext uri="{BB962C8B-B14F-4D97-AF65-F5344CB8AC3E}">
        <p14:creationId xmlns:p14="http://schemas.microsoft.com/office/powerpoint/2010/main" val="536693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1C415E-30A0-9C51-1E93-92BC3667B846}"/>
              </a:ext>
            </a:extLst>
          </p:cNvPr>
          <p:cNvSpPr>
            <a:spLocks noGrp="1"/>
          </p:cNvSpPr>
          <p:nvPr>
            <p:ph type="title"/>
          </p:nvPr>
        </p:nvSpPr>
        <p:spPr/>
        <p:txBody>
          <a:bodyPr/>
          <a:lstStyle/>
          <a:p>
            <a:endParaRPr lang="es-PE"/>
          </a:p>
        </p:txBody>
      </p:sp>
      <p:sp>
        <p:nvSpPr>
          <p:cNvPr id="5" name="CuadroTexto 4">
            <a:extLst>
              <a:ext uri="{FF2B5EF4-FFF2-40B4-BE49-F238E27FC236}">
                <a16:creationId xmlns:a16="http://schemas.microsoft.com/office/drawing/2014/main" id="{8D78B4CF-3FF7-CD5C-BD27-E92E4B2576C7}"/>
              </a:ext>
            </a:extLst>
          </p:cNvPr>
          <p:cNvSpPr txBox="1"/>
          <p:nvPr/>
        </p:nvSpPr>
        <p:spPr>
          <a:xfrm>
            <a:off x="389649" y="1713330"/>
            <a:ext cx="11281144" cy="4974375"/>
          </a:xfrm>
          <a:prstGeom prst="rect">
            <a:avLst/>
          </a:prstGeom>
          <a:noFill/>
        </p:spPr>
        <p:txBody>
          <a:bodyPr wrap="square">
            <a:spAutoFit/>
          </a:bodyPr>
          <a:lstStyle/>
          <a:p>
            <a:pPr marL="265113" lvl="0" indent="-265113">
              <a:lnSpc>
                <a:spcPct val="107000"/>
              </a:lnSpc>
            </a:pPr>
            <a:r>
              <a:rPr lang="es-PE" sz="1900" dirty="0">
                <a:effectLst/>
                <a:latin typeface="Calibri" panose="020F0502020204030204" pitchFamily="34" charset="0"/>
                <a:ea typeface="Calibri" panose="020F0502020204030204" pitchFamily="34" charset="0"/>
                <a:cs typeface="Calibri" panose="020F0502020204030204" pitchFamily="34" charset="0"/>
              </a:rPr>
              <a:t>4. Se alerta que</a:t>
            </a:r>
            <a:r>
              <a:rPr lang="es-PE" sz="1900" b="1" u="sng" dirty="0">
                <a:effectLst/>
                <a:latin typeface="Calibri" panose="020F0502020204030204" pitchFamily="34" charset="0"/>
                <a:ea typeface="Calibri" panose="020F0502020204030204" pitchFamily="34" charset="0"/>
                <a:cs typeface="Calibri" panose="020F0502020204030204" pitchFamily="34" charset="0"/>
              </a:rPr>
              <a:t>, al 31 de agosto 2023, se registra una ejecución presupuestal del 0.0% en 28 proyectos de inversión pública relacionados con el PP 0068 y acciones de prevención ante la inminente ocurrencia del Fenómeno El Niño</a:t>
            </a:r>
            <a:r>
              <a:rPr lang="es-PE" sz="1900" dirty="0">
                <a:effectLst/>
                <a:latin typeface="Calibri" panose="020F0502020204030204" pitchFamily="34" charset="0"/>
                <a:ea typeface="Calibri" panose="020F0502020204030204" pitchFamily="34" charset="0"/>
                <a:cs typeface="Calibri" panose="020F0502020204030204" pitchFamily="34" charset="0"/>
              </a:rPr>
              <a:t>, de los 36 priorizados por las municipalidades distritales en Lima Metropolitana. Los otros 8 proyectos, sólo uno tiene una ejecución de 100%, dos registran un avance de 2.3% y 4.6%. Asimismo, dos registran un avance superior al 90%, y tres proyectos tiene un avance entre 71% y 86%.</a:t>
            </a:r>
          </a:p>
          <a:p>
            <a:pPr marL="265113" lvl="0" indent="-265113">
              <a:lnSpc>
                <a:spcPct val="107000"/>
              </a:lnSpc>
            </a:pPr>
            <a:r>
              <a:rPr lang="es-PE" sz="1900" dirty="0">
                <a:effectLst/>
                <a:latin typeface="Calibri" panose="020F0502020204030204" pitchFamily="34" charset="0"/>
                <a:ea typeface="Calibri" panose="020F0502020204030204" pitchFamily="34" charset="0"/>
                <a:cs typeface="Calibri" panose="020F0502020204030204" pitchFamily="34" charset="0"/>
              </a:rPr>
              <a:t> </a:t>
            </a:r>
          </a:p>
          <a:p>
            <a:pPr marL="265113" lvl="0" indent="-265113">
              <a:lnSpc>
                <a:spcPct val="107000"/>
              </a:lnSpc>
              <a:spcAft>
                <a:spcPts val="800"/>
              </a:spcAft>
            </a:pPr>
            <a:r>
              <a:rPr lang="es-PE" sz="1900" dirty="0">
                <a:effectLst/>
                <a:latin typeface="Calibri" panose="020F0502020204030204" pitchFamily="34" charset="0"/>
                <a:ea typeface="Calibri" panose="020F0502020204030204" pitchFamily="34" charset="0"/>
                <a:cs typeface="Calibri" panose="020F0502020204030204" pitchFamily="34" charset="0"/>
              </a:rPr>
              <a:t>5. La Autoridad para la Reconstrucción con Cambios (ARCC), en el marco del Decreto de Urgencia 016-2023, tiene asignado S/. 225,675,271 destinadas a acciones para reducir los riesgos, vulnerabilidades, daños o impacto ante el peligro inminente de la posible ocurrencia del Fenómeno El Niño, pero </a:t>
            </a:r>
            <a:r>
              <a:rPr lang="es-PE" sz="1900" b="1" u="sng" dirty="0">
                <a:effectLst/>
                <a:latin typeface="Calibri" panose="020F0502020204030204" pitchFamily="34" charset="0"/>
                <a:ea typeface="Calibri" panose="020F0502020204030204" pitchFamily="34" charset="0"/>
                <a:cs typeface="Calibri" panose="020F0502020204030204" pitchFamily="34" charset="0"/>
              </a:rPr>
              <a:t>registra un avance de ejecución presupuestal de sólo 2.0% al 31 de agosto</a:t>
            </a:r>
            <a:r>
              <a:rPr lang="es-PE" sz="1900" dirty="0">
                <a:effectLst/>
                <a:latin typeface="Calibri" panose="020F0502020204030204" pitchFamily="34" charset="0"/>
                <a:ea typeface="Calibri" panose="020F0502020204030204" pitchFamily="34" charset="0"/>
                <a:cs typeface="Calibri" panose="020F0502020204030204" pitchFamily="34" charset="0"/>
              </a:rPr>
              <a:t>.</a:t>
            </a:r>
          </a:p>
          <a:p>
            <a:pPr marL="265113" lvl="0" indent="-265113">
              <a:lnSpc>
                <a:spcPct val="107000"/>
              </a:lnSpc>
              <a:spcAft>
                <a:spcPts val="800"/>
              </a:spcAft>
            </a:pPr>
            <a:endParaRPr lang="es-PE" sz="1900" dirty="0">
              <a:latin typeface="Calibri" panose="020F0502020204030204" pitchFamily="34" charset="0"/>
              <a:ea typeface="Calibri" panose="020F0502020204030204" pitchFamily="34" charset="0"/>
              <a:cs typeface="Calibri" panose="020F0502020204030204" pitchFamily="34" charset="0"/>
            </a:endParaRPr>
          </a:p>
          <a:p>
            <a:pPr marL="265113" lvl="0" indent="-265113">
              <a:lnSpc>
                <a:spcPct val="107000"/>
              </a:lnSpc>
              <a:spcAft>
                <a:spcPts val="800"/>
              </a:spcAft>
            </a:pPr>
            <a:r>
              <a:rPr lang="es-PE" sz="1900" dirty="0">
                <a:effectLst/>
                <a:latin typeface="Calibri" panose="020F0502020204030204" pitchFamily="34" charset="0"/>
                <a:ea typeface="Calibri" panose="020F0502020204030204" pitchFamily="34" charset="0"/>
                <a:cs typeface="Calibri" panose="020F0502020204030204" pitchFamily="34" charset="0"/>
              </a:rPr>
              <a:t>6. </a:t>
            </a:r>
            <a:r>
              <a:rPr lang="es-PE" sz="1900" dirty="0">
                <a:effectLst/>
                <a:latin typeface="Calibri" panose="020F0502020204030204" pitchFamily="34" charset="0"/>
                <a:ea typeface="Calibri" panose="020F0502020204030204" pitchFamily="34" charset="0"/>
                <a:cs typeface="Times New Roman" panose="02020603050405020304" pitchFamily="18" charset="0"/>
              </a:rPr>
              <a:t>La ARCC tiene asignado S/. 66,410,756, para realizar trabajos de “limpieza, descolmatación en ribera y conformación de dique con material propio” a nivel de Lima Metropolitana en 40 puntos del recorrido del rio Rímac, que se ubican entre los distritos de Chaclacayo (07), Lurigancho (28), El Agustino (01) y Ate (04), pero no se tiene información de acceso al público sobre los avances de estas intervenciones.</a:t>
            </a:r>
            <a:r>
              <a:rPr lang="es-PE" sz="1900" dirty="0">
                <a:effectLst/>
              </a:rPr>
              <a:t> </a:t>
            </a:r>
            <a:r>
              <a:rPr lang="es-PE" sz="19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006598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C4511A-7142-C8FB-153B-E80BEC8BBD91}"/>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id="{4078F2E0-9700-18D3-140B-329A8016B6CC}"/>
              </a:ext>
            </a:extLst>
          </p:cNvPr>
          <p:cNvSpPr>
            <a:spLocks noGrp="1"/>
          </p:cNvSpPr>
          <p:nvPr>
            <p:ph sz="quarter" idx="10"/>
          </p:nvPr>
        </p:nvSpPr>
        <p:spPr>
          <a:xfrm>
            <a:off x="5594088" y="2708751"/>
            <a:ext cx="3890155" cy="1118970"/>
          </a:xfrm>
        </p:spPr>
        <p:txBody>
          <a:bodyPr>
            <a:normAutofit/>
          </a:bodyPr>
          <a:lstStyle/>
          <a:p>
            <a:r>
              <a:rPr lang="es-PE" sz="4000" b="1" dirty="0"/>
              <a:t>GRACIAS</a:t>
            </a:r>
          </a:p>
        </p:txBody>
      </p:sp>
    </p:spTree>
    <p:extLst>
      <p:ext uri="{BB962C8B-B14F-4D97-AF65-F5344CB8AC3E}">
        <p14:creationId xmlns:p14="http://schemas.microsoft.com/office/powerpoint/2010/main" val="516143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p:cNvSpPr>
            <a:spLocks noGrp="1"/>
          </p:cNvSpPr>
          <p:nvPr>
            <p:ph type="title"/>
          </p:nvPr>
        </p:nvSpPr>
        <p:spPr>
          <a:xfrm>
            <a:off x="1766496" y="380680"/>
            <a:ext cx="8659007" cy="640080"/>
          </a:xfrm>
        </p:spPr>
        <p:txBody>
          <a:bodyPr rtlCol="0">
            <a:noAutofit/>
          </a:bodyPr>
          <a:lstStyle/>
          <a:p>
            <a:pPr algn="ctr">
              <a:lnSpc>
                <a:spcPct val="107000"/>
              </a:lnSpc>
              <a:spcAft>
                <a:spcPts val="800"/>
              </a:spcAft>
            </a:pPr>
            <a:r>
              <a:rPr lang="es-PE"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Cuantificación de afectados y damnificados </a:t>
            </a:r>
            <a:r>
              <a:rPr lang="es-PE" sz="1800"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Ciclon</a:t>
            </a:r>
            <a:r>
              <a:rPr lang="es-PE"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Yaku – Lima Metropolitana</a:t>
            </a:r>
            <a:endParaRPr lang="es-PE"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2" name="Tabla 1">
            <a:extLst>
              <a:ext uri="{FF2B5EF4-FFF2-40B4-BE49-F238E27FC236}">
                <a16:creationId xmlns:a16="http://schemas.microsoft.com/office/drawing/2014/main" id="{866BA48C-1F54-F12A-48F8-27B5025ED6DD}"/>
              </a:ext>
            </a:extLst>
          </p:cNvPr>
          <p:cNvGraphicFramePr>
            <a:graphicFrameLocks noGrp="1"/>
          </p:cNvGraphicFramePr>
          <p:nvPr>
            <p:extLst>
              <p:ext uri="{D42A27DB-BD31-4B8C-83A1-F6EECF244321}">
                <p14:modId xmlns:p14="http://schemas.microsoft.com/office/powerpoint/2010/main" val="923806450"/>
              </p:ext>
            </p:extLst>
          </p:nvPr>
        </p:nvGraphicFramePr>
        <p:xfrm>
          <a:off x="1212200" y="1224918"/>
          <a:ext cx="9364647" cy="5473787"/>
        </p:xfrm>
        <a:graphic>
          <a:graphicData uri="http://schemas.openxmlformats.org/drawingml/2006/table">
            <a:tbl>
              <a:tblPr firstRow="1" firstCol="1" bandRow="1">
                <a:tableStyleId>{5C22544A-7EE6-4342-B048-85BDC9FD1C3A}</a:tableStyleId>
              </a:tblPr>
              <a:tblGrid>
                <a:gridCol w="329468">
                  <a:extLst>
                    <a:ext uri="{9D8B030D-6E8A-4147-A177-3AD203B41FA5}">
                      <a16:colId xmlns:a16="http://schemas.microsoft.com/office/drawing/2014/main" val="2692435694"/>
                    </a:ext>
                  </a:extLst>
                </a:gridCol>
                <a:gridCol w="1318842">
                  <a:extLst>
                    <a:ext uri="{9D8B030D-6E8A-4147-A177-3AD203B41FA5}">
                      <a16:colId xmlns:a16="http://schemas.microsoft.com/office/drawing/2014/main" val="2247468276"/>
                    </a:ext>
                  </a:extLst>
                </a:gridCol>
                <a:gridCol w="2610549">
                  <a:extLst>
                    <a:ext uri="{9D8B030D-6E8A-4147-A177-3AD203B41FA5}">
                      <a16:colId xmlns:a16="http://schemas.microsoft.com/office/drawing/2014/main" val="760397903"/>
                    </a:ext>
                  </a:extLst>
                </a:gridCol>
                <a:gridCol w="871153">
                  <a:extLst>
                    <a:ext uri="{9D8B030D-6E8A-4147-A177-3AD203B41FA5}">
                      <a16:colId xmlns:a16="http://schemas.microsoft.com/office/drawing/2014/main" val="1612129730"/>
                    </a:ext>
                  </a:extLst>
                </a:gridCol>
                <a:gridCol w="814949">
                  <a:extLst>
                    <a:ext uri="{9D8B030D-6E8A-4147-A177-3AD203B41FA5}">
                      <a16:colId xmlns:a16="http://schemas.microsoft.com/office/drawing/2014/main" val="3540839324"/>
                    </a:ext>
                  </a:extLst>
                </a:gridCol>
                <a:gridCol w="838206">
                  <a:extLst>
                    <a:ext uri="{9D8B030D-6E8A-4147-A177-3AD203B41FA5}">
                      <a16:colId xmlns:a16="http://schemas.microsoft.com/office/drawing/2014/main" val="639974098"/>
                    </a:ext>
                  </a:extLst>
                </a:gridCol>
                <a:gridCol w="791692">
                  <a:extLst>
                    <a:ext uri="{9D8B030D-6E8A-4147-A177-3AD203B41FA5}">
                      <a16:colId xmlns:a16="http://schemas.microsoft.com/office/drawing/2014/main" val="2145051783"/>
                    </a:ext>
                  </a:extLst>
                </a:gridCol>
                <a:gridCol w="940923">
                  <a:extLst>
                    <a:ext uri="{9D8B030D-6E8A-4147-A177-3AD203B41FA5}">
                      <a16:colId xmlns:a16="http://schemas.microsoft.com/office/drawing/2014/main" val="3261000476"/>
                    </a:ext>
                  </a:extLst>
                </a:gridCol>
                <a:gridCol w="848865">
                  <a:extLst>
                    <a:ext uri="{9D8B030D-6E8A-4147-A177-3AD203B41FA5}">
                      <a16:colId xmlns:a16="http://schemas.microsoft.com/office/drawing/2014/main" val="2311056128"/>
                    </a:ext>
                  </a:extLst>
                </a:gridCol>
              </a:tblGrid>
              <a:tr h="207976">
                <a:tc>
                  <a:txBody>
                    <a:bodyPr/>
                    <a:lstStyle/>
                    <a:p>
                      <a:pPr>
                        <a:lnSpc>
                          <a:spcPct val="107000"/>
                        </a:lnSpc>
                        <a:spcAft>
                          <a:spcPts val="800"/>
                        </a:spcAft>
                      </a:pPr>
                      <a:r>
                        <a:rPr lang="es-PE" sz="800" b="1" dirty="0">
                          <a:effectLst/>
                        </a:rPr>
                        <a:t> </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rowSpan="2">
                  <a:txBody>
                    <a:bodyPr/>
                    <a:lstStyle/>
                    <a:p>
                      <a:pPr algn="ctr">
                        <a:lnSpc>
                          <a:spcPct val="107000"/>
                        </a:lnSpc>
                        <a:spcAft>
                          <a:spcPts val="800"/>
                        </a:spcAft>
                      </a:pPr>
                      <a:r>
                        <a:rPr lang="es-PE" sz="800" b="1" dirty="0">
                          <a:effectLst/>
                        </a:rPr>
                        <a:t>Distrito</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ctr"/>
                </a:tc>
                <a:tc rowSpan="2">
                  <a:txBody>
                    <a:bodyPr/>
                    <a:lstStyle/>
                    <a:p>
                      <a:pPr algn="ctr">
                        <a:lnSpc>
                          <a:spcPct val="107000"/>
                        </a:lnSpc>
                        <a:spcAft>
                          <a:spcPts val="800"/>
                        </a:spcAft>
                      </a:pPr>
                      <a:r>
                        <a:rPr lang="es-PE" sz="800" b="1">
                          <a:effectLst/>
                        </a:rPr>
                        <a:t>Peligro Principal</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ctr"/>
                </a:tc>
                <a:tc gridSpan="2">
                  <a:txBody>
                    <a:bodyPr/>
                    <a:lstStyle/>
                    <a:p>
                      <a:pPr algn="ctr">
                        <a:lnSpc>
                          <a:spcPct val="107000"/>
                        </a:lnSpc>
                        <a:spcAft>
                          <a:spcPts val="800"/>
                        </a:spcAft>
                      </a:pPr>
                      <a:r>
                        <a:rPr lang="es-PE" sz="800" b="1">
                          <a:effectLst/>
                        </a:rPr>
                        <a:t>Afectados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hMerge="1">
                  <a:txBody>
                    <a:bodyPr/>
                    <a:lstStyle/>
                    <a:p>
                      <a:endParaRPr lang="es-PE"/>
                    </a:p>
                  </a:txBody>
                  <a:tcPr/>
                </a:tc>
                <a:tc gridSpan="2">
                  <a:txBody>
                    <a:bodyPr/>
                    <a:lstStyle/>
                    <a:p>
                      <a:pPr algn="ctr">
                        <a:lnSpc>
                          <a:spcPct val="107000"/>
                        </a:lnSpc>
                        <a:spcAft>
                          <a:spcPts val="800"/>
                        </a:spcAft>
                      </a:pPr>
                      <a:r>
                        <a:rPr lang="es-PE" sz="800" b="1">
                          <a:effectLst/>
                        </a:rPr>
                        <a:t>Damnificados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hMerge="1">
                  <a:txBody>
                    <a:bodyPr/>
                    <a:lstStyle/>
                    <a:p>
                      <a:endParaRPr lang="es-PE"/>
                    </a:p>
                  </a:txBody>
                  <a:tcPr/>
                </a:tc>
                <a:tc rowSpan="2">
                  <a:txBody>
                    <a:bodyPr/>
                    <a:lstStyle/>
                    <a:p>
                      <a:pPr algn="ctr">
                        <a:lnSpc>
                          <a:spcPct val="107000"/>
                        </a:lnSpc>
                        <a:spcAft>
                          <a:spcPts val="800"/>
                        </a:spcAft>
                      </a:pPr>
                      <a:r>
                        <a:rPr lang="es-PE" sz="800" b="1">
                          <a:effectLst/>
                        </a:rPr>
                        <a:t>Lesionados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ctr"/>
                </a:tc>
                <a:tc rowSpan="2">
                  <a:txBody>
                    <a:bodyPr/>
                    <a:lstStyle/>
                    <a:p>
                      <a:pPr algn="ctr">
                        <a:lnSpc>
                          <a:spcPct val="107000"/>
                        </a:lnSpc>
                        <a:spcAft>
                          <a:spcPts val="800"/>
                        </a:spcAft>
                      </a:pPr>
                      <a:r>
                        <a:rPr lang="es-PE" sz="800" b="1">
                          <a:effectLst/>
                        </a:rPr>
                        <a:t>Fallecidos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ctr"/>
                </a:tc>
                <a:extLst>
                  <a:ext uri="{0D108BD9-81ED-4DB2-BD59-A6C34878D82A}">
                    <a16:rowId xmlns:a16="http://schemas.microsoft.com/office/drawing/2014/main" val="81598989"/>
                  </a:ext>
                </a:extLst>
              </a:tr>
              <a:tr h="207976">
                <a:tc>
                  <a:txBody>
                    <a:bodyPr/>
                    <a:lstStyle/>
                    <a:p>
                      <a:pPr>
                        <a:lnSpc>
                          <a:spcPct val="107000"/>
                        </a:lnSpc>
                        <a:spcAft>
                          <a:spcPts val="800"/>
                        </a:spcAft>
                      </a:pPr>
                      <a:r>
                        <a:rPr lang="es-PE" sz="800" b="1">
                          <a:effectLst/>
                        </a:rPr>
                        <a:t> </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vMerge="1">
                  <a:txBody>
                    <a:bodyPr/>
                    <a:lstStyle/>
                    <a:p>
                      <a:endParaRPr lang="es-PE"/>
                    </a:p>
                  </a:txBody>
                  <a:tcPr/>
                </a:tc>
                <a:tc vMerge="1">
                  <a:txBody>
                    <a:bodyPr/>
                    <a:lstStyle/>
                    <a:p>
                      <a:endParaRPr lang="es-PE"/>
                    </a:p>
                  </a:txBody>
                  <a:tcPr/>
                </a:tc>
                <a:tc>
                  <a:txBody>
                    <a:bodyPr/>
                    <a:lstStyle/>
                    <a:p>
                      <a:pPr algn="ctr">
                        <a:lnSpc>
                          <a:spcPct val="107000"/>
                        </a:lnSpc>
                        <a:spcAft>
                          <a:spcPts val="800"/>
                        </a:spcAft>
                      </a:pPr>
                      <a:r>
                        <a:rPr lang="es-PE" sz="800" b="1">
                          <a:effectLst/>
                        </a:rPr>
                        <a:t>Viviendas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ctr">
                        <a:lnSpc>
                          <a:spcPct val="107000"/>
                        </a:lnSpc>
                        <a:spcAft>
                          <a:spcPts val="800"/>
                        </a:spcAft>
                      </a:pPr>
                      <a:r>
                        <a:rPr lang="es-PE" sz="800" b="1">
                          <a:effectLst/>
                        </a:rPr>
                        <a:t>Personas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ctr">
                        <a:lnSpc>
                          <a:spcPct val="107000"/>
                        </a:lnSpc>
                        <a:spcAft>
                          <a:spcPts val="800"/>
                        </a:spcAft>
                      </a:pPr>
                      <a:r>
                        <a:rPr lang="es-PE" sz="800" b="1">
                          <a:effectLst/>
                        </a:rPr>
                        <a:t>Viviendas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ctr">
                        <a:lnSpc>
                          <a:spcPct val="107000"/>
                        </a:lnSpc>
                        <a:spcAft>
                          <a:spcPts val="800"/>
                        </a:spcAft>
                      </a:pPr>
                      <a:r>
                        <a:rPr lang="es-PE" sz="800" b="1">
                          <a:effectLst/>
                        </a:rPr>
                        <a:t>Personas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vMerge="1">
                  <a:txBody>
                    <a:bodyPr/>
                    <a:lstStyle/>
                    <a:p>
                      <a:endParaRPr lang="es-PE"/>
                    </a:p>
                  </a:txBody>
                  <a:tcPr/>
                </a:tc>
                <a:tc vMerge="1">
                  <a:txBody>
                    <a:bodyPr/>
                    <a:lstStyle/>
                    <a:p>
                      <a:endParaRPr lang="es-PE"/>
                    </a:p>
                  </a:txBody>
                  <a:tcPr/>
                </a:tc>
                <a:extLst>
                  <a:ext uri="{0D108BD9-81ED-4DB2-BD59-A6C34878D82A}">
                    <a16:rowId xmlns:a16="http://schemas.microsoft.com/office/drawing/2014/main" val="2422876332"/>
                  </a:ext>
                </a:extLst>
              </a:tr>
              <a:tr h="145788">
                <a:tc>
                  <a:txBody>
                    <a:bodyPr/>
                    <a:lstStyle/>
                    <a:p>
                      <a:pPr>
                        <a:lnSpc>
                          <a:spcPct val="107000"/>
                        </a:lnSpc>
                        <a:spcAft>
                          <a:spcPts val="800"/>
                        </a:spcAft>
                      </a:pPr>
                      <a:r>
                        <a:rPr lang="es-PE" sz="800" b="1">
                          <a:effectLst/>
                        </a:rPr>
                        <a:t> </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gridSpan="8">
                  <a:txBody>
                    <a:bodyPr/>
                    <a:lstStyle/>
                    <a:p>
                      <a:pPr algn="ctr">
                        <a:lnSpc>
                          <a:spcPct val="107000"/>
                        </a:lnSpc>
                        <a:spcAft>
                          <a:spcPts val="800"/>
                        </a:spcAft>
                      </a:pPr>
                      <a:r>
                        <a:rPr lang="es-PE" sz="800" b="1">
                          <a:effectLst/>
                        </a:rPr>
                        <a:t>LIMA ESTE</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ct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extLst>
                  <a:ext uri="{0D108BD9-81ED-4DB2-BD59-A6C34878D82A}">
                    <a16:rowId xmlns:a16="http://schemas.microsoft.com/office/drawing/2014/main" val="1533905294"/>
                  </a:ext>
                </a:extLst>
              </a:tr>
              <a:tr h="145788">
                <a:tc>
                  <a:txBody>
                    <a:bodyPr/>
                    <a:lstStyle/>
                    <a:p>
                      <a:pPr algn="r">
                        <a:lnSpc>
                          <a:spcPct val="107000"/>
                        </a:lnSpc>
                        <a:spcAft>
                          <a:spcPts val="800"/>
                        </a:spcAft>
                      </a:pPr>
                      <a:r>
                        <a:rPr lang="es-PE" sz="800" b="1">
                          <a:effectLst/>
                        </a:rPr>
                        <a:t>1</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dirty="0">
                          <a:effectLst/>
                        </a:rPr>
                        <a:t>Chaclacayo</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indent="40005">
                        <a:lnSpc>
                          <a:spcPct val="107000"/>
                        </a:lnSpc>
                        <a:spcAft>
                          <a:spcPts val="800"/>
                        </a:spcAft>
                      </a:pPr>
                      <a:r>
                        <a:rPr lang="es-PE" sz="800" b="1">
                          <a:effectLst/>
                        </a:rPr>
                        <a:t>Huaicos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249</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682</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46</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149</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2508144074"/>
                  </a:ext>
                </a:extLst>
              </a:tr>
              <a:tr h="299347">
                <a:tc>
                  <a:txBody>
                    <a:bodyPr/>
                    <a:lstStyle/>
                    <a:p>
                      <a:pPr algn="r">
                        <a:lnSpc>
                          <a:spcPct val="107000"/>
                        </a:lnSpc>
                        <a:spcAft>
                          <a:spcPts val="800"/>
                        </a:spcAft>
                      </a:pPr>
                      <a:r>
                        <a:rPr lang="es-PE" sz="800" b="1">
                          <a:effectLst/>
                        </a:rPr>
                        <a:t>2</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dirty="0">
                          <a:effectLst/>
                        </a:rPr>
                        <a:t>Lurigancho-Chosica</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Huaicos, Lluvias intensas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223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800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65</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250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4065510581"/>
                  </a:ext>
                </a:extLst>
              </a:tr>
              <a:tr h="145788">
                <a:tc>
                  <a:txBody>
                    <a:bodyPr/>
                    <a:lstStyle/>
                    <a:p>
                      <a:pPr algn="r">
                        <a:lnSpc>
                          <a:spcPct val="107000"/>
                        </a:lnSpc>
                        <a:spcAft>
                          <a:spcPts val="800"/>
                        </a:spcAft>
                      </a:pPr>
                      <a:r>
                        <a:rPr lang="es-PE" sz="800" b="1">
                          <a:effectLst/>
                        </a:rPr>
                        <a:t>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dirty="0">
                          <a:effectLst/>
                        </a:rPr>
                        <a:t>Santa Anita</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Lluvias intensas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43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93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3288431374"/>
                  </a:ext>
                </a:extLst>
              </a:tr>
              <a:tr h="145788">
                <a:tc>
                  <a:txBody>
                    <a:bodyPr/>
                    <a:lstStyle/>
                    <a:p>
                      <a:pPr algn="r">
                        <a:lnSpc>
                          <a:spcPct val="107000"/>
                        </a:lnSpc>
                        <a:spcAft>
                          <a:spcPts val="800"/>
                        </a:spcAft>
                      </a:pPr>
                      <a:r>
                        <a:rPr lang="es-PE" sz="800" b="1">
                          <a:effectLst/>
                        </a:rPr>
                        <a:t>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Ate</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Deslizamiento, lluvias intensas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27</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94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166100148"/>
                  </a:ext>
                </a:extLst>
              </a:tr>
              <a:tr h="299347">
                <a:tc>
                  <a:txBody>
                    <a:bodyPr/>
                    <a:lstStyle/>
                    <a:p>
                      <a:pPr algn="r">
                        <a:lnSpc>
                          <a:spcPct val="107000"/>
                        </a:lnSpc>
                        <a:spcAft>
                          <a:spcPts val="800"/>
                        </a:spcAft>
                      </a:pPr>
                      <a:r>
                        <a:rPr lang="es-PE" sz="800" b="1">
                          <a:effectLst/>
                        </a:rPr>
                        <a:t>5</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San Juan de Lurigancho</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dirty="0">
                          <a:effectLst/>
                        </a:rPr>
                        <a:t>Huaicos</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2</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8</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4266543606"/>
                  </a:ext>
                </a:extLst>
              </a:tr>
              <a:tr h="145788">
                <a:tc gridSpan="9">
                  <a:txBody>
                    <a:bodyPr/>
                    <a:lstStyle/>
                    <a:p>
                      <a:pPr algn="ctr">
                        <a:lnSpc>
                          <a:spcPct val="107000"/>
                        </a:lnSpc>
                        <a:spcAft>
                          <a:spcPts val="800"/>
                        </a:spcAft>
                      </a:pPr>
                      <a:r>
                        <a:rPr lang="es-PE" sz="800" b="1">
                          <a:effectLst/>
                        </a:rPr>
                        <a:t>LIMA SUR</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extLst>
                  <a:ext uri="{0D108BD9-81ED-4DB2-BD59-A6C34878D82A}">
                    <a16:rowId xmlns:a16="http://schemas.microsoft.com/office/drawing/2014/main" val="2314377509"/>
                  </a:ext>
                </a:extLst>
              </a:tr>
              <a:tr h="145788">
                <a:tc>
                  <a:txBody>
                    <a:bodyPr/>
                    <a:lstStyle/>
                    <a:p>
                      <a:pPr algn="r">
                        <a:lnSpc>
                          <a:spcPct val="107000"/>
                        </a:lnSpc>
                        <a:spcAft>
                          <a:spcPts val="800"/>
                        </a:spcAft>
                      </a:pPr>
                      <a:r>
                        <a:rPr lang="es-PE" sz="800" b="1">
                          <a:effectLst/>
                        </a:rPr>
                        <a:t>6</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Punta Hermosa</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dirty="0">
                          <a:effectLst/>
                        </a:rPr>
                        <a:t>Lluvias intensas</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91</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244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11</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32</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474902265"/>
                  </a:ext>
                </a:extLst>
              </a:tr>
              <a:tr h="145788">
                <a:tc>
                  <a:txBody>
                    <a:bodyPr/>
                    <a:lstStyle/>
                    <a:p>
                      <a:pPr algn="r">
                        <a:lnSpc>
                          <a:spcPct val="107000"/>
                        </a:lnSpc>
                        <a:spcAft>
                          <a:spcPts val="800"/>
                        </a:spcAft>
                      </a:pPr>
                      <a:r>
                        <a:rPr lang="es-PE" sz="800" b="1">
                          <a:effectLst/>
                        </a:rPr>
                        <a:t>7</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Punta Negra</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Huaicos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12</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15</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1463094915"/>
                  </a:ext>
                </a:extLst>
              </a:tr>
              <a:tr h="145788">
                <a:tc>
                  <a:txBody>
                    <a:bodyPr/>
                    <a:lstStyle/>
                    <a:p>
                      <a:pPr algn="r">
                        <a:lnSpc>
                          <a:spcPct val="107000"/>
                        </a:lnSpc>
                        <a:spcAft>
                          <a:spcPts val="800"/>
                        </a:spcAft>
                      </a:pPr>
                      <a:r>
                        <a:rPr lang="es-PE" sz="800" b="1">
                          <a:effectLst/>
                        </a:rPr>
                        <a:t>8</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Cieneguilla</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dirty="0">
                          <a:effectLst/>
                        </a:rPr>
                        <a:t>Lluvias intensas</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117</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234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474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1187</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1255808699"/>
                  </a:ext>
                </a:extLst>
              </a:tr>
              <a:tr h="145788">
                <a:tc>
                  <a:txBody>
                    <a:bodyPr/>
                    <a:lstStyle/>
                    <a:p>
                      <a:pPr algn="r">
                        <a:lnSpc>
                          <a:spcPct val="107000"/>
                        </a:lnSpc>
                        <a:spcAft>
                          <a:spcPts val="800"/>
                        </a:spcAft>
                      </a:pPr>
                      <a:r>
                        <a:rPr lang="es-PE" sz="800" b="1">
                          <a:effectLst/>
                        </a:rPr>
                        <a:t>9</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Pachacamác</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dirty="0">
                          <a:effectLst/>
                        </a:rPr>
                        <a:t>Inundaciones por desborde de rio</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42</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123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57</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179</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2609150268"/>
                  </a:ext>
                </a:extLst>
              </a:tr>
              <a:tr h="145788">
                <a:tc>
                  <a:txBody>
                    <a:bodyPr/>
                    <a:lstStyle/>
                    <a:p>
                      <a:pPr algn="r">
                        <a:lnSpc>
                          <a:spcPct val="107000"/>
                        </a:lnSpc>
                        <a:spcAft>
                          <a:spcPts val="800"/>
                        </a:spcAft>
                      </a:pPr>
                      <a:r>
                        <a:rPr lang="es-PE" sz="800" b="1">
                          <a:effectLst/>
                        </a:rPr>
                        <a:t>10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Pucusana</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Inundaciones por desborde de rio</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35</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837693238"/>
                  </a:ext>
                </a:extLst>
              </a:tr>
              <a:tr h="145788">
                <a:tc>
                  <a:txBody>
                    <a:bodyPr/>
                    <a:lstStyle/>
                    <a:p>
                      <a:pPr algn="r">
                        <a:lnSpc>
                          <a:spcPct val="107000"/>
                        </a:lnSpc>
                        <a:spcAft>
                          <a:spcPts val="800"/>
                        </a:spcAft>
                      </a:pPr>
                      <a:r>
                        <a:rPr lang="es-PE" sz="800" b="1">
                          <a:effectLst/>
                        </a:rPr>
                        <a:t>11</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Lurín</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dirty="0">
                          <a:effectLst/>
                        </a:rPr>
                        <a:t>Huaicos, lluvias intensas</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281863906"/>
                  </a:ext>
                </a:extLst>
              </a:tr>
              <a:tr h="145788">
                <a:tc>
                  <a:txBody>
                    <a:bodyPr/>
                    <a:lstStyle/>
                    <a:p>
                      <a:pPr algn="r">
                        <a:lnSpc>
                          <a:spcPct val="107000"/>
                        </a:lnSpc>
                        <a:spcAft>
                          <a:spcPts val="800"/>
                        </a:spcAft>
                      </a:pPr>
                      <a:r>
                        <a:rPr lang="es-PE" sz="800" b="1">
                          <a:effectLst/>
                        </a:rPr>
                        <a:t>12</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San Bartolo</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Lluvias intensas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16</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2352194547"/>
                  </a:ext>
                </a:extLst>
              </a:tr>
              <a:tr h="299347">
                <a:tc>
                  <a:txBody>
                    <a:bodyPr/>
                    <a:lstStyle/>
                    <a:p>
                      <a:pPr algn="r">
                        <a:lnSpc>
                          <a:spcPct val="107000"/>
                        </a:lnSpc>
                        <a:spcAft>
                          <a:spcPts val="800"/>
                        </a:spcAft>
                      </a:pPr>
                      <a:r>
                        <a:rPr lang="es-PE" sz="800" b="1">
                          <a:effectLst/>
                        </a:rPr>
                        <a:t>13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Villa María Del Triunfo</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dirty="0">
                          <a:effectLst/>
                        </a:rPr>
                        <a:t>Lluvias intensas, </a:t>
                      </a:r>
                      <a:r>
                        <a:rPr lang="es-PE" sz="800" b="1" dirty="0" err="1">
                          <a:effectLst/>
                        </a:rPr>
                        <a:t>Derrumbre</a:t>
                      </a:r>
                      <a:r>
                        <a:rPr lang="es-PE" sz="800" b="1" dirty="0">
                          <a:effectLst/>
                        </a:rPr>
                        <a:t> de cerros</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12</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597872756"/>
                  </a:ext>
                </a:extLst>
              </a:tr>
              <a:tr h="145788">
                <a:tc>
                  <a:txBody>
                    <a:bodyPr/>
                    <a:lstStyle/>
                    <a:p>
                      <a:pPr algn="r">
                        <a:lnSpc>
                          <a:spcPct val="107000"/>
                        </a:lnSpc>
                        <a:spcAft>
                          <a:spcPts val="800"/>
                        </a:spcAft>
                      </a:pPr>
                      <a:r>
                        <a:rPr lang="es-PE" sz="800" b="1">
                          <a:effectLst/>
                        </a:rPr>
                        <a:t>14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Chorrillos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Lluvias intensas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9</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31</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19</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3210859134"/>
                  </a:ext>
                </a:extLst>
              </a:tr>
              <a:tr h="145788">
                <a:tc>
                  <a:txBody>
                    <a:bodyPr/>
                    <a:lstStyle/>
                    <a:p>
                      <a:pPr algn="r">
                        <a:lnSpc>
                          <a:spcPct val="107000"/>
                        </a:lnSpc>
                        <a:spcAft>
                          <a:spcPts val="800"/>
                        </a:spcAft>
                      </a:pPr>
                      <a:r>
                        <a:rPr lang="es-PE" sz="800" b="1">
                          <a:effectLst/>
                        </a:rPr>
                        <a:t>15</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Villa El Salvador</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dirty="0">
                          <a:effectLst/>
                        </a:rPr>
                        <a:t>Deslizamiento</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6</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27</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3410998715"/>
                  </a:ext>
                </a:extLst>
              </a:tr>
              <a:tr h="145788">
                <a:tc gridSpan="9">
                  <a:txBody>
                    <a:bodyPr/>
                    <a:lstStyle/>
                    <a:p>
                      <a:pPr algn="ctr">
                        <a:lnSpc>
                          <a:spcPct val="107000"/>
                        </a:lnSpc>
                        <a:spcAft>
                          <a:spcPts val="800"/>
                        </a:spcAft>
                      </a:pPr>
                      <a:r>
                        <a:rPr lang="es-PE" sz="800" b="1">
                          <a:effectLst/>
                        </a:rPr>
                        <a:t>LIMA NORTE</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extLst>
                  <a:ext uri="{0D108BD9-81ED-4DB2-BD59-A6C34878D82A}">
                    <a16:rowId xmlns:a16="http://schemas.microsoft.com/office/drawing/2014/main" val="2886763250"/>
                  </a:ext>
                </a:extLst>
              </a:tr>
              <a:tr h="299347">
                <a:tc>
                  <a:txBody>
                    <a:bodyPr/>
                    <a:lstStyle/>
                    <a:p>
                      <a:pPr algn="r">
                        <a:lnSpc>
                          <a:spcPct val="107000"/>
                        </a:lnSpc>
                        <a:spcAft>
                          <a:spcPts val="800"/>
                        </a:spcAft>
                      </a:pPr>
                      <a:r>
                        <a:rPr lang="es-PE" sz="800" b="1">
                          <a:effectLst/>
                        </a:rPr>
                        <a:t>16</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Carabayllo</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Huaicos, inundaciones por desborde de rios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120</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425</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26</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92</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1744281115"/>
                  </a:ext>
                </a:extLst>
              </a:tr>
              <a:tr h="145788">
                <a:tc>
                  <a:txBody>
                    <a:bodyPr/>
                    <a:lstStyle/>
                    <a:p>
                      <a:pPr algn="r">
                        <a:lnSpc>
                          <a:spcPct val="107000"/>
                        </a:lnSpc>
                        <a:spcAft>
                          <a:spcPts val="800"/>
                        </a:spcAft>
                      </a:pPr>
                      <a:r>
                        <a:rPr lang="es-PE" sz="800" b="1">
                          <a:effectLst/>
                        </a:rPr>
                        <a:t>17</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Ancón</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Lluvias intensas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55</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114</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0</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1347314808"/>
                  </a:ext>
                </a:extLst>
              </a:tr>
              <a:tr h="145788">
                <a:tc>
                  <a:txBody>
                    <a:bodyPr/>
                    <a:lstStyle/>
                    <a:p>
                      <a:pPr algn="r">
                        <a:lnSpc>
                          <a:spcPct val="107000"/>
                        </a:lnSpc>
                        <a:spcAft>
                          <a:spcPts val="800"/>
                        </a:spcAft>
                      </a:pPr>
                      <a:r>
                        <a:rPr lang="es-PE" sz="800" b="1">
                          <a:effectLst/>
                        </a:rPr>
                        <a:t>18</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Comas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Lluvias intensas, erosión fluvial</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28</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116</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40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162</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1773810773"/>
                  </a:ext>
                </a:extLst>
              </a:tr>
              <a:tr h="145788">
                <a:tc>
                  <a:txBody>
                    <a:bodyPr/>
                    <a:lstStyle/>
                    <a:p>
                      <a:pPr algn="r">
                        <a:lnSpc>
                          <a:spcPct val="107000"/>
                        </a:lnSpc>
                        <a:spcAft>
                          <a:spcPts val="800"/>
                        </a:spcAft>
                      </a:pPr>
                      <a:r>
                        <a:rPr lang="es-PE" sz="800" b="1">
                          <a:effectLst/>
                        </a:rPr>
                        <a:t>19</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Puente Piedra</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Lluvias intensas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17</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54</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4071907647"/>
                  </a:ext>
                </a:extLst>
              </a:tr>
              <a:tr h="145788">
                <a:tc>
                  <a:txBody>
                    <a:bodyPr/>
                    <a:lstStyle/>
                    <a:p>
                      <a:pPr algn="r">
                        <a:lnSpc>
                          <a:spcPct val="107000"/>
                        </a:lnSpc>
                        <a:spcAft>
                          <a:spcPts val="800"/>
                        </a:spcAft>
                      </a:pPr>
                      <a:r>
                        <a:rPr lang="es-PE" sz="800" b="1">
                          <a:effectLst/>
                        </a:rPr>
                        <a:t>20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Independencia</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Lluvias intensas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15</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26</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0</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0</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2670278730"/>
                  </a:ext>
                </a:extLst>
              </a:tr>
              <a:tr h="299347">
                <a:tc>
                  <a:txBody>
                    <a:bodyPr/>
                    <a:lstStyle/>
                    <a:p>
                      <a:pPr algn="r">
                        <a:lnSpc>
                          <a:spcPct val="107000"/>
                        </a:lnSpc>
                        <a:spcAft>
                          <a:spcPts val="800"/>
                        </a:spcAft>
                      </a:pPr>
                      <a:r>
                        <a:rPr lang="es-PE" sz="800" b="1">
                          <a:effectLst/>
                        </a:rPr>
                        <a:t>21</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San Martín de Porres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Lluvias intensas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40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144</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0</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2</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3518453630"/>
                  </a:ext>
                </a:extLst>
              </a:tr>
              <a:tr h="145788">
                <a:tc gridSpan="9">
                  <a:txBody>
                    <a:bodyPr/>
                    <a:lstStyle/>
                    <a:p>
                      <a:pPr algn="ctr">
                        <a:lnSpc>
                          <a:spcPct val="107000"/>
                        </a:lnSpc>
                        <a:spcAft>
                          <a:spcPts val="800"/>
                        </a:spcAft>
                      </a:pPr>
                      <a:r>
                        <a:rPr lang="es-PE" sz="800" b="1" dirty="0">
                          <a:effectLst/>
                        </a:rPr>
                        <a:t>LIMA CENTRO</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extLst>
                  <a:ext uri="{0D108BD9-81ED-4DB2-BD59-A6C34878D82A}">
                    <a16:rowId xmlns:a16="http://schemas.microsoft.com/office/drawing/2014/main" val="1107858993"/>
                  </a:ext>
                </a:extLst>
              </a:tr>
              <a:tr h="145788">
                <a:tc>
                  <a:txBody>
                    <a:bodyPr/>
                    <a:lstStyle/>
                    <a:p>
                      <a:pPr algn="r">
                        <a:lnSpc>
                          <a:spcPct val="107000"/>
                        </a:lnSpc>
                        <a:spcAft>
                          <a:spcPts val="800"/>
                        </a:spcAft>
                      </a:pPr>
                      <a:r>
                        <a:rPr lang="es-PE" sz="800" b="1">
                          <a:effectLst/>
                        </a:rPr>
                        <a:t>23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Rimac</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Lluvias intensas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6</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6</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6</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1</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3919503430"/>
                  </a:ext>
                </a:extLst>
              </a:tr>
              <a:tr h="145788">
                <a:tc>
                  <a:txBody>
                    <a:bodyPr/>
                    <a:lstStyle/>
                    <a:p>
                      <a:pPr algn="r">
                        <a:lnSpc>
                          <a:spcPct val="107000"/>
                        </a:lnSpc>
                        <a:spcAft>
                          <a:spcPts val="800"/>
                        </a:spcAft>
                      </a:pPr>
                      <a:r>
                        <a:rPr lang="es-PE" sz="800" b="1">
                          <a:effectLst/>
                        </a:rPr>
                        <a:t>24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San Miguel</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Temporales (vientos con lluvia)</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6</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35</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14</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0</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0</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2694713763"/>
                  </a:ext>
                </a:extLst>
              </a:tr>
              <a:tr h="145788">
                <a:tc>
                  <a:txBody>
                    <a:bodyPr/>
                    <a:lstStyle/>
                    <a:p>
                      <a:pPr algn="r">
                        <a:lnSpc>
                          <a:spcPct val="107000"/>
                        </a:lnSpc>
                        <a:spcAft>
                          <a:spcPts val="800"/>
                        </a:spcAft>
                      </a:pPr>
                      <a:r>
                        <a:rPr lang="es-PE" sz="800" b="1">
                          <a:effectLst/>
                        </a:rPr>
                        <a:t>25</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Surquillo</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Lluvias intensas</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0</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0</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3090697981"/>
                  </a:ext>
                </a:extLst>
              </a:tr>
              <a:tr h="207976">
                <a:tc>
                  <a:txBody>
                    <a:bodyPr/>
                    <a:lstStyle/>
                    <a:p>
                      <a:pPr>
                        <a:lnSpc>
                          <a:spcPct val="107000"/>
                        </a:lnSpc>
                      </a:pPr>
                      <a:endParaRPr lang="es-PE" sz="800" b="1">
                        <a:effectLst/>
                        <a:latin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pPr>
                      <a:endParaRPr lang="es-PE" sz="800" b="1">
                        <a:effectLst/>
                        <a:latin typeface="Calibri" panose="020F0502020204030204" pitchFamily="34" charset="0"/>
                        <a:cs typeface="Times New Roman" panose="02020603050405020304" pitchFamily="18" charset="0"/>
                      </a:endParaRPr>
                    </a:p>
                  </a:txBody>
                  <a:tcPr marL="31990" marR="31990" marT="0" marB="0" anchor="b"/>
                </a:tc>
                <a:tc>
                  <a:txBody>
                    <a:bodyPr/>
                    <a:lstStyle/>
                    <a:p>
                      <a:pPr>
                        <a:lnSpc>
                          <a:spcPct val="107000"/>
                        </a:lnSpc>
                        <a:spcAft>
                          <a:spcPts val="800"/>
                        </a:spcAft>
                      </a:pPr>
                      <a:r>
                        <a:rPr lang="es-PE" sz="800" b="1">
                          <a:effectLst/>
                        </a:rPr>
                        <a:t>TOTAL</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1043</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3012</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827</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2429</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a:effectLst/>
                        </a:rPr>
                        <a:t>7</a:t>
                      </a:r>
                      <a:endParaRPr lang="es-PE" sz="800" b="1">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tc>
                  <a:txBody>
                    <a:bodyPr/>
                    <a:lstStyle/>
                    <a:p>
                      <a:pPr algn="r">
                        <a:lnSpc>
                          <a:spcPct val="107000"/>
                        </a:lnSpc>
                        <a:spcAft>
                          <a:spcPts val="800"/>
                        </a:spcAft>
                      </a:pPr>
                      <a:r>
                        <a:rPr lang="es-PE" sz="800" b="1" dirty="0">
                          <a:effectLst/>
                        </a:rPr>
                        <a:t>2 </a:t>
                      </a:r>
                      <a:endParaRPr lang="es-P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990" marR="31990" marT="0" marB="0" anchor="b"/>
                </a:tc>
                <a:extLst>
                  <a:ext uri="{0D108BD9-81ED-4DB2-BD59-A6C34878D82A}">
                    <a16:rowId xmlns:a16="http://schemas.microsoft.com/office/drawing/2014/main" val="2320907194"/>
                  </a:ext>
                </a:extLst>
              </a:tr>
            </a:tbl>
          </a:graphicData>
        </a:graphic>
      </p:graphicFrame>
      <p:grpSp>
        <p:nvGrpSpPr>
          <p:cNvPr id="9" name="Grupo 8" descr="Círculo pequeño con el número 1 en su interior para indicar que se encuentra en el paso 1">
            <a:extLst>
              <a:ext uri="{FF2B5EF4-FFF2-40B4-BE49-F238E27FC236}">
                <a16:creationId xmlns:a16="http://schemas.microsoft.com/office/drawing/2014/main" id="{CCBCEDF1-D98E-3A57-DADC-A10F0F85031F}"/>
              </a:ext>
            </a:extLst>
          </p:cNvPr>
          <p:cNvGrpSpPr/>
          <p:nvPr/>
        </p:nvGrpSpPr>
        <p:grpSpPr bwMode="blackWhite">
          <a:xfrm>
            <a:off x="1137944" y="610922"/>
            <a:ext cx="558179" cy="409838"/>
            <a:chOff x="6953426" y="711274"/>
            <a:chExt cx="558179" cy="409838"/>
          </a:xfrm>
        </p:grpSpPr>
        <p:sp>
          <p:nvSpPr>
            <p:cNvPr id="10" name="Elipse 9" descr="Círculo pequeño">
              <a:extLst>
                <a:ext uri="{FF2B5EF4-FFF2-40B4-BE49-F238E27FC236}">
                  <a16:creationId xmlns:a16="http://schemas.microsoft.com/office/drawing/2014/main" id="{AC1BE386-486F-4A2C-51DA-26039175900E}"/>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1" name="Cuadro de texto 19" descr="Número 1">
              <a:extLst>
                <a:ext uri="{FF2B5EF4-FFF2-40B4-BE49-F238E27FC236}">
                  <a16:creationId xmlns:a16="http://schemas.microsoft.com/office/drawing/2014/main" id="{9EB07C24-4E4B-64EC-5910-526DEF305070}"/>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rtl="0"/>
              <a:r>
                <a:rPr lang="es-ES" dirty="0">
                  <a:solidFill>
                    <a:schemeClr val="bg1"/>
                  </a:solidFill>
                  <a:latin typeface="Segoe UI Semibold" panose="020B0702040204020203" pitchFamily="34" charset="0"/>
                  <a:cs typeface="Segoe UI Semibold" panose="020B0702040204020203" pitchFamily="34" charset="0"/>
                </a:rPr>
                <a:t>1</a:t>
              </a:r>
            </a:p>
          </p:txBody>
        </p:sp>
      </p:grpSp>
      <p:sp>
        <p:nvSpPr>
          <p:cNvPr id="12" name="Rectángulo 11">
            <a:extLst>
              <a:ext uri="{FF2B5EF4-FFF2-40B4-BE49-F238E27FC236}">
                <a16:creationId xmlns:a16="http://schemas.microsoft.com/office/drawing/2014/main" id="{B61EDDBC-B9B9-4D07-2A22-9AC25E92204D}"/>
              </a:ext>
            </a:extLst>
          </p:cNvPr>
          <p:cNvSpPr/>
          <p:nvPr/>
        </p:nvSpPr>
        <p:spPr>
          <a:xfrm>
            <a:off x="1137944" y="6509219"/>
            <a:ext cx="9441451" cy="25308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4" name="CuadroTexto 3">
            <a:extLst>
              <a:ext uri="{FF2B5EF4-FFF2-40B4-BE49-F238E27FC236}">
                <a16:creationId xmlns:a16="http://schemas.microsoft.com/office/drawing/2014/main" id="{1E9995C0-76A4-DE4F-23A4-B0FD11A75905}"/>
              </a:ext>
            </a:extLst>
          </p:cNvPr>
          <p:cNvSpPr txBox="1"/>
          <p:nvPr/>
        </p:nvSpPr>
        <p:spPr>
          <a:xfrm>
            <a:off x="10651103" y="5897560"/>
            <a:ext cx="1239233" cy="349135"/>
          </a:xfrm>
          <a:prstGeom prst="rect">
            <a:avLst/>
          </a:prstGeom>
          <a:noFill/>
        </p:spPr>
        <p:txBody>
          <a:bodyPr wrap="square">
            <a:spAutoFit/>
          </a:bodyPr>
          <a:lstStyle/>
          <a:p>
            <a:pPr algn="just">
              <a:lnSpc>
                <a:spcPct val="107000"/>
              </a:lnSpc>
              <a:spcAft>
                <a:spcPts val="800"/>
              </a:spcAft>
            </a:pPr>
            <a:r>
              <a:rPr lang="es-PE" sz="800" dirty="0">
                <a:effectLst/>
                <a:latin typeface="Cambria" panose="02040503050406030204" pitchFamily="18" charset="0"/>
                <a:ea typeface="Calibri" panose="020F0502020204030204" pitchFamily="34" charset="0"/>
                <a:cs typeface="Times New Roman" panose="02020603050405020304" pitchFamily="18" charset="0"/>
              </a:rPr>
              <a:t>Fuente: INDECI Lima y Callao al 24.05.2023</a:t>
            </a:r>
            <a:endParaRPr lang="es-PE"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76161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2122205" y="510695"/>
            <a:ext cx="6877119" cy="463977"/>
          </a:xfrm>
        </p:spPr>
        <p:txBody>
          <a:bodyPr rtlCol="0"/>
          <a:lstStyle/>
          <a:p>
            <a:pPr algn="ctr">
              <a:lnSpc>
                <a:spcPct val="107000"/>
              </a:lnSpc>
              <a:spcAft>
                <a:spcPts val="800"/>
              </a:spcAft>
            </a:pPr>
            <a:r>
              <a:rPr lang="es-PE"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Activación de quebradas Marzo-Abril 2023 – Lima Metropolitana</a:t>
            </a:r>
            <a:endParaRPr lang="es-PE"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33" name="Grupo 32" descr="Círculo pequeño con el número 2 en su interior para indicar que se encuentra en el paso 2"/>
          <p:cNvGrpSpPr/>
          <p:nvPr/>
        </p:nvGrpSpPr>
        <p:grpSpPr bwMode="blackWhite">
          <a:xfrm>
            <a:off x="1056513" y="547992"/>
            <a:ext cx="558179" cy="409838"/>
            <a:chOff x="6953426" y="711274"/>
            <a:chExt cx="558179" cy="409838"/>
          </a:xfrm>
        </p:grpSpPr>
        <p:sp>
          <p:nvSpPr>
            <p:cNvPr id="34" name="Elipse 33" descr="Círculo pequeño"/>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35" name="Cuadro de texto 34" descr="Número 2"/>
            <p:cNvSpPr txBox="1">
              <a:spLocks noChangeAspect="1"/>
            </p:cNvSpPr>
            <p:nvPr/>
          </p:nvSpPr>
          <p:spPr bwMode="blackWhite">
            <a:xfrm>
              <a:off x="6953426" y="727564"/>
              <a:ext cx="558179" cy="369332"/>
            </a:xfrm>
            <a:prstGeom prst="rect">
              <a:avLst/>
            </a:prstGeom>
            <a:noFill/>
          </p:spPr>
          <p:txBody>
            <a:bodyPr wrap="square" rtlCol="0">
              <a:spAutoFit/>
            </a:bodyPr>
            <a:lstStyle/>
            <a:p>
              <a:pPr algn="ctr" rtl="0"/>
              <a:r>
                <a:rPr lang="es-ES" dirty="0">
                  <a:solidFill>
                    <a:schemeClr val="bg1"/>
                  </a:solidFill>
                  <a:latin typeface="Segoe UI Semibold" panose="020B0702040204020203" pitchFamily="34" charset="0"/>
                  <a:cs typeface="Segoe UI Semibold" panose="020B0702040204020203" pitchFamily="34" charset="0"/>
                </a:rPr>
                <a:t>2</a:t>
              </a:r>
            </a:p>
          </p:txBody>
        </p:sp>
      </p:grpSp>
      <p:graphicFrame>
        <p:nvGraphicFramePr>
          <p:cNvPr id="2" name="Tabla 1">
            <a:extLst>
              <a:ext uri="{FF2B5EF4-FFF2-40B4-BE49-F238E27FC236}">
                <a16:creationId xmlns:a16="http://schemas.microsoft.com/office/drawing/2014/main" id="{24246868-6E77-FFC5-7C2F-AD5F529A5707}"/>
              </a:ext>
            </a:extLst>
          </p:cNvPr>
          <p:cNvGraphicFramePr>
            <a:graphicFrameLocks noGrp="1"/>
          </p:cNvGraphicFramePr>
          <p:nvPr>
            <p:extLst>
              <p:ext uri="{D42A27DB-BD31-4B8C-83A1-F6EECF244321}">
                <p14:modId xmlns:p14="http://schemas.microsoft.com/office/powerpoint/2010/main" val="190465828"/>
              </p:ext>
            </p:extLst>
          </p:nvPr>
        </p:nvGraphicFramePr>
        <p:xfrm>
          <a:off x="1386037" y="1679656"/>
          <a:ext cx="3955983" cy="4268838"/>
        </p:xfrm>
        <a:graphic>
          <a:graphicData uri="http://schemas.openxmlformats.org/drawingml/2006/table">
            <a:tbl>
              <a:tblPr>
                <a:tableStyleId>{3C2FFA5D-87B4-456A-9821-1D502468CF0F}</a:tableStyleId>
              </a:tblPr>
              <a:tblGrid>
                <a:gridCol w="1780753">
                  <a:extLst>
                    <a:ext uri="{9D8B030D-6E8A-4147-A177-3AD203B41FA5}">
                      <a16:colId xmlns:a16="http://schemas.microsoft.com/office/drawing/2014/main" val="526531566"/>
                    </a:ext>
                  </a:extLst>
                </a:gridCol>
                <a:gridCol w="500602">
                  <a:extLst>
                    <a:ext uri="{9D8B030D-6E8A-4147-A177-3AD203B41FA5}">
                      <a16:colId xmlns:a16="http://schemas.microsoft.com/office/drawing/2014/main" val="559456510"/>
                    </a:ext>
                  </a:extLst>
                </a:gridCol>
                <a:gridCol w="1674628">
                  <a:extLst>
                    <a:ext uri="{9D8B030D-6E8A-4147-A177-3AD203B41FA5}">
                      <a16:colId xmlns:a16="http://schemas.microsoft.com/office/drawing/2014/main" val="1639743476"/>
                    </a:ext>
                  </a:extLst>
                </a:gridCol>
              </a:tblGrid>
              <a:tr h="429033">
                <a:tc>
                  <a:txBody>
                    <a:bodyPr/>
                    <a:lstStyle/>
                    <a:p>
                      <a:pPr algn="ctr">
                        <a:lnSpc>
                          <a:spcPct val="107000"/>
                        </a:lnSpc>
                        <a:spcAft>
                          <a:spcPts val="800"/>
                        </a:spcAft>
                      </a:pPr>
                      <a:r>
                        <a:rPr lang="es-PE" sz="1200" b="1" dirty="0">
                          <a:effectLst/>
                        </a:rPr>
                        <a:t>DISTRITO</a:t>
                      </a:r>
                      <a:endParaRPr lang="es-PE"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gridSpan="2">
                  <a:txBody>
                    <a:bodyPr/>
                    <a:lstStyle/>
                    <a:p>
                      <a:pPr algn="ctr">
                        <a:lnSpc>
                          <a:spcPct val="107000"/>
                        </a:lnSpc>
                        <a:spcAft>
                          <a:spcPts val="800"/>
                        </a:spcAft>
                      </a:pPr>
                      <a:r>
                        <a:rPr lang="es-PE" sz="1200" b="1" dirty="0">
                          <a:effectLst/>
                        </a:rPr>
                        <a:t>QUEBRADAS ACTIVAS</a:t>
                      </a:r>
                      <a:endParaRPr lang="es-PE"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hMerge="1">
                  <a:txBody>
                    <a:bodyPr/>
                    <a:lstStyle/>
                    <a:p>
                      <a:endParaRPr lang="es-PE"/>
                    </a:p>
                  </a:txBody>
                  <a:tcPr/>
                </a:tc>
                <a:extLst>
                  <a:ext uri="{0D108BD9-81ED-4DB2-BD59-A6C34878D82A}">
                    <a16:rowId xmlns:a16="http://schemas.microsoft.com/office/drawing/2014/main" val="2860557586"/>
                  </a:ext>
                </a:extLst>
              </a:tr>
              <a:tr h="202095">
                <a:tc rowSpan="4">
                  <a:txBody>
                    <a:bodyPr/>
                    <a:lstStyle/>
                    <a:p>
                      <a:pPr>
                        <a:lnSpc>
                          <a:spcPct val="107000"/>
                        </a:lnSpc>
                        <a:spcAft>
                          <a:spcPts val="800"/>
                        </a:spcAft>
                      </a:pPr>
                      <a:r>
                        <a:rPr lang="es-PE" sz="1200" dirty="0">
                          <a:effectLst/>
                        </a:rPr>
                        <a:t>CHACLACAYO (04 QUEBRADAS)</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a:effectLst/>
                        </a:rPr>
                        <a:t>1</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a:effectLst/>
                        </a:rPr>
                        <a:t>Los Cóndores</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2301416701"/>
                  </a:ext>
                </a:extLst>
              </a:tr>
              <a:tr h="202095">
                <a:tc vMerge="1">
                  <a:txBody>
                    <a:bodyPr/>
                    <a:lstStyle/>
                    <a:p>
                      <a:endParaRPr lang="es-PE"/>
                    </a:p>
                  </a:txBody>
                  <a:tcPr/>
                </a:tc>
                <a:tc>
                  <a:txBody>
                    <a:bodyPr/>
                    <a:lstStyle/>
                    <a:p>
                      <a:pPr algn="just">
                        <a:lnSpc>
                          <a:spcPct val="107000"/>
                        </a:lnSpc>
                        <a:spcAft>
                          <a:spcPts val="800"/>
                        </a:spcAft>
                      </a:pPr>
                      <a:r>
                        <a:rPr lang="es-PE" sz="1200" dirty="0">
                          <a:effectLst/>
                        </a:rPr>
                        <a:t>2</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pt-BR" sz="1200">
                          <a:effectLst/>
                        </a:rPr>
                        <a:t>Cusipata</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1381394040"/>
                  </a:ext>
                </a:extLst>
              </a:tr>
              <a:tr h="202095">
                <a:tc vMerge="1">
                  <a:txBody>
                    <a:bodyPr/>
                    <a:lstStyle/>
                    <a:p>
                      <a:endParaRPr lang="es-PE"/>
                    </a:p>
                  </a:txBody>
                  <a:tcPr/>
                </a:tc>
                <a:tc>
                  <a:txBody>
                    <a:bodyPr/>
                    <a:lstStyle/>
                    <a:p>
                      <a:pPr algn="just">
                        <a:lnSpc>
                          <a:spcPct val="107000"/>
                        </a:lnSpc>
                        <a:spcAft>
                          <a:spcPts val="800"/>
                        </a:spcAft>
                      </a:pPr>
                      <a:r>
                        <a:rPr lang="es-PE" sz="1200" dirty="0">
                          <a:effectLst/>
                        </a:rPr>
                        <a:t>3</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a:effectLst/>
                        </a:rPr>
                        <a:t>Don Bosco</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4163994923"/>
                  </a:ext>
                </a:extLst>
              </a:tr>
              <a:tr h="202095">
                <a:tc vMerge="1">
                  <a:txBody>
                    <a:bodyPr/>
                    <a:lstStyle/>
                    <a:p>
                      <a:endParaRPr lang="es-PE"/>
                    </a:p>
                  </a:txBody>
                  <a:tcPr/>
                </a:tc>
                <a:tc>
                  <a:txBody>
                    <a:bodyPr/>
                    <a:lstStyle/>
                    <a:p>
                      <a:pPr algn="just">
                        <a:lnSpc>
                          <a:spcPct val="107000"/>
                        </a:lnSpc>
                        <a:spcAft>
                          <a:spcPts val="800"/>
                        </a:spcAft>
                      </a:pPr>
                      <a:r>
                        <a:rPr lang="es-PE" sz="1200" dirty="0">
                          <a:effectLst/>
                        </a:rPr>
                        <a:t>4</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a:effectLst/>
                        </a:rPr>
                        <a:t>Huascarán</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3744354492"/>
                  </a:ext>
                </a:extLst>
              </a:tr>
              <a:tr h="202095">
                <a:tc rowSpan="14">
                  <a:txBody>
                    <a:bodyPr/>
                    <a:lstStyle/>
                    <a:p>
                      <a:pPr>
                        <a:lnSpc>
                          <a:spcPct val="107000"/>
                        </a:lnSpc>
                        <a:spcAft>
                          <a:spcPts val="800"/>
                        </a:spcAft>
                      </a:pPr>
                      <a:r>
                        <a:rPr lang="es-PE" sz="1200">
                          <a:effectLst/>
                        </a:rPr>
                        <a:t>LURIGANCHO CHOSICA (14 QUEBRADAS)</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ES" sz="1200" dirty="0">
                          <a:effectLst/>
                        </a:rPr>
                        <a:t>5</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dirty="0">
                          <a:effectLst/>
                        </a:rPr>
                        <a:t>California</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2521092733"/>
                  </a:ext>
                </a:extLst>
              </a:tr>
              <a:tr h="202095">
                <a:tc vMerge="1">
                  <a:txBody>
                    <a:bodyPr/>
                    <a:lstStyle/>
                    <a:p>
                      <a:endParaRPr lang="es-PE"/>
                    </a:p>
                  </a:txBody>
                  <a:tcPr/>
                </a:tc>
                <a:tc>
                  <a:txBody>
                    <a:bodyPr/>
                    <a:lstStyle/>
                    <a:p>
                      <a:pPr algn="just">
                        <a:lnSpc>
                          <a:spcPct val="107000"/>
                        </a:lnSpc>
                        <a:spcAft>
                          <a:spcPts val="800"/>
                        </a:spcAft>
                      </a:pPr>
                      <a:r>
                        <a:rPr lang="es-ES" sz="1200">
                          <a:effectLst/>
                        </a:rPr>
                        <a:t>6</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dirty="0">
                          <a:effectLst/>
                        </a:rPr>
                        <a:t>Mariscal Castilla</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3008169870"/>
                  </a:ext>
                </a:extLst>
              </a:tr>
              <a:tr h="202095">
                <a:tc vMerge="1">
                  <a:txBody>
                    <a:bodyPr/>
                    <a:lstStyle/>
                    <a:p>
                      <a:endParaRPr lang="es-PE"/>
                    </a:p>
                  </a:txBody>
                  <a:tcPr/>
                </a:tc>
                <a:tc>
                  <a:txBody>
                    <a:bodyPr/>
                    <a:lstStyle/>
                    <a:p>
                      <a:pPr algn="just">
                        <a:lnSpc>
                          <a:spcPct val="107000"/>
                        </a:lnSpc>
                        <a:spcAft>
                          <a:spcPts val="800"/>
                        </a:spcAft>
                      </a:pPr>
                      <a:r>
                        <a:rPr lang="es-ES" sz="1200" dirty="0">
                          <a:effectLst/>
                        </a:rPr>
                        <a:t>7</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dirty="0">
                          <a:effectLst/>
                        </a:rPr>
                        <a:t>La Ronda</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1114206419"/>
                  </a:ext>
                </a:extLst>
              </a:tr>
              <a:tr h="202095">
                <a:tc vMerge="1">
                  <a:txBody>
                    <a:bodyPr/>
                    <a:lstStyle/>
                    <a:p>
                      <a:endParaRPr lang="es-PE"/>
                    </a:p>
                  </a:txBody>
                  <a:tcPr/>
                </a:tc>
                <a:tc>
                  <a:txBody>
                    <a:bodyPr/>
                    <a:lstStyle/>
                    <a:p>
                      <a:pPr algn="just">
                        <a:lnSpc>
                          <a:spcPct val="107000"/>
                        </a:lnSpc>
                        <a:spcAft>
                          <a:spcPts val="800"/>
                        </a:spcAft>
                      </a:pPr>
                      <a:r>
                        <a:rPr lang="es-ES" sz="1200" dirty="0">
                          <a:effectLst/>
                        </a:rPr>
                        <a:t>8</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dirty="0">
                          <a:effectLst/>
                        </a:rPr>
                        <a:t>Corrales</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2739036272"/>
                  </a:ext>
                </a:extLst>
              </a:tr>
              <a:tr h="202095">
                <a:tc vMerge="1">
                  <a:txBody>
                    <a:bodyPr/>
                    <a:lstStyle/>
                    <a:p>
                      <a:endParaRPr lang="es-PE"/>
                    </a:p>
                  </a:txBody>
                  <a:tcPr/>
                </a:tc>
                <a:tc>
                  <a:txBody>
                    <a:bodyPr/>
                    <a:lstStyle/>
                    <a:p>
                      <a:pPr algn="just">
                        <a:lnSpc>
                          <a:spcPct val="107000"/>
                        </a:lnSpc>
                        <a:spcAft>
                          <a:spcPts val="800"/>
                        </a:spcAft>
                      </a:pPr>
                      <a:r>
                        <a:rPr lang="es-PE" sz="1200" dirty="0">
                          <a:effectLst/>
                        </a:rPr>
                        <a:t>9</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dirty="0" err="1">
                          <a:effectLst/>
                        </a:rPr>
                        <a:t>Carossio</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1221797173"/>
                  </a:ext>
                </a:extLst>
              </a:tr>
              <a:tr h="202095">
                <a:tc vMerge="1">
                  <a:txBody>
                    <a:bodyPr/>
                    <a:lstStyle/>
                    <a:p>
                      <a:endParaRPr lang="es-PE"/>
                    </a:p>
                  </a:txBody>
                  <a:tcPr/>
                </a:tc>
                <a:tc>
                  <a:txBody>
                    <a:bodyPr/>
                    <a:lstStyle/>
                    <a:p>
                      <a:pPr algn="just">
                        <a:lnSpc>
                          <a:spcPct val="107000"/>
                        </a:lnSpc>
                        <a:spcAft>
                          <a:spcPts val="800"/>
                        </a:spcAft>
                      </a:pPr>
                      <a:r>
                        <a:rPr lang="es-PE" sz="1200">
                          <a:effectLst/>
                        </a:rPr>
                        <a:t>10</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a:effectLst/>
                        </a:rPr>
                        <a:t>La Libertad</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919002565"/>
                  </a:ext>
                </a:extLst>
              </a:tr>
              <a:tr h="202095">
                <a:tc vMerge="1">
                  <a:txBody>
                    <a:bodyPr/>
                    <a:lstStyle/>
                    <a:p>
                      <a:endParaRPr lang="es-PE"/>
                    </a:p>
                  </a:txBody>
                  <a:tcPr/>
                </a:tc>
                <a:tc>
                  <a:txBody>
                    <a:bodyPr/>
                    <a:lstStyle/>
                    <a:p>
                      <a:pPr algn="just">
                        <a:lnSpc>
                          <a:spcPct val="107000"/>
                        </a:lnSpc>
                        <a:spcAft>
                          <a:spcPts val="800"/>
                        </a:spcAft>
                      </a:pPr>
                      <a:r>
                        <a:rPr lang="es-PE" sz="1200" dirty="0">
                          <a:effectLst/>
                        </a:rPr>
                        <a:t>11</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a:effectLst/>
                        </a:rPr>
                        <a:t>Pedregal</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122774362"/>
                  </a:ext>
                </a:extLst>
              </a:tr>
              <a:tr h="202095">
                <a:tc vMerge="1">
                  <a:txBody>
                    <a:bodyPr/>
                    <a:lstStyle/>
                    <a:p>
                      <a:endParaRPr lang="es-PE"/>
                    </a:p>
                  </a:txBody>
                  <a:tcPr/>
                </a:tc>
                <a:tc>
                  <a:txBody>
                    <a:bodyPr/>
                    <a:lstStyle/>
                    <a:p>
                      <a:pPr algn="just">
                        <a:lnSpc>
                          <a:spcPct val="107000"/>
                        </a:lnSpc>
                        <a:spcAft>
                          <a:spcPts val="800"/>
                        </a:spcAft>
                      </a:pPr>
                      <a:r>
                        <a:rPr lang="es-PE" sz="1200" dirty="0">
                          <a:effectLst/>
                        </a:rPr>
                        <a:t>12</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dirty="0" err="1">
                          <a:effectLst/>
                        </a:rPr>
                        <a:t>Quirio</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1554663633"/>
                  </a:ext>
                </a:extLst>
              </a:tr>
              <a:tr h="202095">
                <a:tc vMerge="1">
                  <a:txBody>
                    <a:bodyPr/>
                    <a:lstStyle/>
                    <a:p>
                      <a:endParaRPr lang="es-PE"/>
                    </a:p>
                  </a:txBody>
                  <a:tcPr/>
                </a:tc>
                <a:tc>
                  <a:txBody>
                    <a:bodyPr/>
                    <a:lstStyle/>
                    <a:p>
                      <a:pPr algn="just">
                        <a:lnSpc>
                          <a:spcPct val="107000"/>
                        </a:lnSpc>
                        <a:spcAft>
                          <a:spcPts val="800"/>
                        </a:spcAft>
                      </a:pPr>
                      <a:r>
                        <a:rPr lang="es-PE" sz="1200">
                          <a:effectLst/>
                        </a:rPr>
                        <a:t>13</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dirty="0" err="1">
                          <a:effectLst/>
                        </a:rPr>
                        <a:t>Yanacoto</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710286076"/>
                  </a:ext>
                </a:extLst>
              </a:tr>
              <a:tr h="202095">
                <a:tc vMerge="1">
                  <a:txBody>
                    <a:bodyPr/>
                    <a:lstStyle/>
                    <a:p>
                      <a:endParaRPr lang="es-PE"/>
                    </a:p>
                  </a:txBody>
                  <a:tcPr/>
                </a:tc>
                <a:tc>
                  <a:txBody>
                    <a:bodyPr/>
                    <a:lstStyle/>
                    <a:p>
                      <a:pPr algn="just">
                        <a:lnSpc>
                          <a:spcPct val="107000"/>
                        </a:lnSpc>
                        <a:spcAft>
                          <a:spcPts val="800"/>
                        </a:spcAft>
                      </a:pPr>
                      <a:r>
                        <a:rPr lang="es-PE" sz="1200">
                          <a:effectLst/>
                        </a:rPr>
                        <a:t>14</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dirty="0" err="1">
                          <a:effectLst/>
                        </a:rPr>
                        <a:t>Chacrasana</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1164553692"/>
                  </a:ext>
                </a:extLst>
              </a:tr>
              <a:tr h="202095">
                <a:tc vMerge="1">
                  <a:txBody>
                    <a:bodyPr/>
                    <a:lstStyle/>
                    <a:p>
                      <a:endParaRPr lang="es-PE"/>
                    </a:p>
                  </a:txBody>
                  <a:tcPr/>
                </a:tc>
                <a:tc>
                  <a:txBody>
                    <a:bodyPr/>
                    <a:lstStyle/>
                    <a:p>
                      <a:pPr algn="just">
                        <a:lnSpc>
                          <a:spcPct val="107000"/>
                        </a:lnSpc>
                        <a:spcAft>
                          <a:spcPts val="800"/>
                        </a:spcAft>
                      </a:pPr>
                      <a:r>
                        <a:rPr lang="es-PE" sz="1200">
                          <a:effectLst/>
                        </a:rPr>
                        <a:t>15</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dirty="0">
                          <a:effectLst/>
                        </a:rPr>
                        <a:t>Virgen del Rosario</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2984382230"/>
                  </a:ext>
                </a:extLst>
              </a:tr>
              <a:tr h="202095">
                <a:tc vMerge="1">
                  <a:txBody>
                    <a:bodyPr/>
                    <a:lstStyle/>
                    <a:p>
                      <a:endParaRPr lang="es-PE"/>
                    </a:p>
                  </a:txBody>
                  <a:tcPr/>
                </a:tc>
                <a:tc>
                  <a:txBody>
                    <a:bodyPr/>
                    <a:lstStyle/>
                    <a:p>
                      <a:pPr algn="just">
                        <a:lnSpc>
                          <a:spcPct val="107000"/>
                        </a:lnSpc>
                        <a:spcAft>
                          <a:spcPts val="800"/>
                        </a:spcAft>
                      </a:pPr>
                      <a:r>
                        <a:rPr lang="es-PE" sz="1200">
                          <a:effectLst/>
                        </a:rPr>
                        <a:t>16</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PE" sz="1200" dirty="0">
                          <a:effectLst/>
                        </a:rPr>
                        <a:t>Huaycoloro</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2124463963"/>
                  </a:ext>
                </a:extLst>
              </a:tr>
              <a:tr h="202095">
                <a:tc vMerge="1">
                  <a:txBody>
                    <a:bodyPr/>
                    <a:lstStyle/>
                    <a:p>
                      <a:endParaRPr lang="es-PE"/>
                    </a:p>
                  </a:txBody>
                  <a:tcPr/>
                </a:tc>
                <a:tc>
                  <a:txBody>
                    <a:bodyPr/>
                    <a:lstStyle/>
                    <a:p>
                      <a:pPr>
                        <a:lnSpc>
                          <a:spcPct val="107000"/>
                        </a:lnSpc>
                        <a:spcAft>
                          <a:spcPts val="800"/>
                        </a:spcAft>
                      </a:pPr>
                      <a:r>
                        <a:rPr lang="es-PE" sz="1200">
                          <a:effectLst/>
                        </a:rPr>
                        <a:t>17</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ES" sz="1200" dirty="0">
                          <a:effectLst/>
                        </a:rPr>
                        <a:t>Señor de los Milagros</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2243975190"/>
                  </a:ext>
                </a:extLst>
              </a:tr>
              <a:tr h="202095">
                <a:tc vMerge="1">
                  <a:txBody>
                    <a:bodyPr/>
                    <a:lstStyle/>
                    <a:p>
                      <a:endParaRPr lang="es-PE"/>
                    </a:p>
                  </a:txBody>
                  <a:tcPr/>
                </a:tc>
                <a:tc>
                  <a:txBody>
                    <a:bodyPr/>
                    <a:lstStyle/>
                    <a:p>
                      <a:pPr algn="just">
                        <a:lnSpc>
                          <a:spcPct val="107000"/>
                        </a:lnSpc>
                        <a:spcAft>
                          <a:spcPts val="800"/>
                        </a:spcAft>
                      </a:pPr>
                      <a:r>
                        <a:rPr lang="es-ES" sz="1200">
                          <a:effectLst/>
                        </a:rPr>
                        <a:t>18</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ES" sz="1200" dirty="0">
                          <a:effectLst/>
                        </a:rPr>
                        <a:t>La Cantuta</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2901459987"/>
                  </a:ext>
                </a:extLst>
              </a:tr>
              <a:tr h="202095">
                <a:tc>
                  <a:txBody>
                    <a:bodyPr/>
                    <a:lstStyle/>
                    <a:p>
                      <a:pPr algn="just">
                        <a:lnSpc>
                          <a:spcPct val="107000"/>
                        </a:lnSpc>
                        <a:spcAft>
                          <a:spcPts val="800"/>
                        </a:spcAft>
                      </a:pPr>
                      <a:r>
                        <a:rPr lang="es-PE" sz="1200">
                          <a:effectLst/>
                        </a:rPr>
                        <a:t>ATE ( 1 QUEBRADA)</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4">
                        <a:lumMod val="60000"/>
                        <a:lumOff val="40000"/>
                      </a:schemeClr>
                    </a:solidFill>
                  </a:tcPr>
                </a:tc>
                <a:tc>
                  <a:txBody>
                    <a:bodyPr/>
                    <a:lstStyle/>
                    <a:p>
                      <a:pPr algn="just">
                        <a:lnSpc>
                          <a:spcPct val="107000"/>
                        </a:lnSpc>
                        <a:spcAft>
                          <a:spcPts val="800"/>
                        </a:spcAft>
                      </a:pPr>
                      <a:r>
                        <a:rPr lang="es-ES" sz="1200">
                          <a:effectLst/>
                        </a:rPr>
                        <a:t>19</a:t>
                      </a:r>
                      <a:endParaRPr lang="es-PE" sz="12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tc>
                  <a:txBody>
                    <a:bodyPr/>
                    <a:lstStyle/>
                    <a:p>
                      <a:pPr algn="just">
                        <a:lnSpc>
                          <a:spcPct val="107000"/>
                        </a:lnSpc>
                        <a:spcAft>
                          <a:spcPts val="800"/>
                        </a:spcAft>
                      </a:pPr>
                      <a:r>
                        <a:rPr lang="es-ES" sz="1200" dirty="0">
                          <a:effectLst/>
                        </a:rPr>
                        <a:t>Huaycán</a:t>
                      </a:r>
                      <a:endParaRPr lang="es-P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solidFill>
                      <a:schemeClr val="accent4">
                        <a:lumMod val="60000"/>
                        <a:lumOff val="40000"/>
                      </a:schemeClr>
                    </a:solidFill>
                  </a:tcPr>
                </a:tc>
                <a:extLst>
                  <a:ext uri="{0D108BD9-81ED-4DB2-BD59-A6C34878D82A}">
                    <a16:rowId xmlns:a16="http://schemas.microsoft.com/office/drawing/2014/main" val="3302696660"/>
                  </a:ext>
                </a:extLst>
              </a:tr>
            </a:tbl>
          </a:graphicData>
        </a:graphic>
      </p:graphicFrame>
      <p:graphicFrame>
        <p:nvGraphicFramePr>
          <p:cNvPr id="3" name="Tabla 2">
            <a:extLst>
              <a:ext uri="{FF2B5EF4-FFF2-40B4-BE49-F238E27FC236}">
                <a16:creationId xmlns:a16="http://schemas.microsoft.com/office/drawing/2014/main" id="{28810333-B3F5-F25D-0CD6-A06546C8833F}"/>
              </a:ext>
            </a:extLst>
          </p:cNvPr>
          <p:cNvGraphicFramePr>
            <a:graphicFrameLocks noGrp="1"/>
          </p:cNvGraphicFramePr>
          <p:nvPr>
            <p:extLst>
              <p:ext uri="{D42A27DB-BD31-4B8C-83A1-F6EECF244321}">
                <p14:modId xmlns:p14="http://schemas.microsoft.com/office/powerpoint/2010/main" val="2769192575"/>
              </p:ext>
            </p:extLst>
          </p:nvPr>
        </p:nvGraphicFramePr>
        <p:xfrm>
          <a:off x="6374331" y="1679657"/>
          <a:ext cx="4431632" cy="4268829"/>
        </p:xfrm>
        <a:graphic>
          <a:graphicData uri="http://schemas.openxmlformats.org/drawingml/2006/table">
            <a:tbl>
              <a:tblPr>
                <a:tableStyleId>{5940675A-B579-460E-94D1-54222C63F5DA}</a:tableStyleId>
              </a:tblPr>
              <a:tblGrid>
                <a:gridCol w="2213469">
                  <a:extLst>
                    <a:ext uri="{9D8B030D-6E8A-4147-A177-3AD203B41FA5}">
                      <a16:colId xmlns:a16="http://schemas.microsoft.com/office/drawing/2014/main" val="3512732832"/>
                    </a:ext>
                  </a:extLst>
                </a:gridCol>
                <a:gridCol w="432436">
                  <a:extLst>
                    <a:ext uri="{9D8B030D-6E8A-4147-A177-3AD203B41FA5}">
                      <a16:colId xmlns:a16="http://schemas.microsoft.com/office/drawing/2014/main" val="162579712"/>
                    </a:ext>
                  </a:extLst>
                </a:gridCol>
                <a:gridCol w="1785727">
                  <a:extLst>
                    <a:ext uri="{9D8B030D-6E8A-4147-A177-3AD203B41FA5}">
                      <a16:colId xmlns:a16="http://schemas.microsoft.com/office/drawing/2014/main" val="3518258679"/>
                    </a:ext>
                  </a:extLst>
                </a:gridCol>
              </a:tblGrid>
              <a:tr h="340329">
                <a:tc>
                  <a:txBody>
                    <a:bodyPr/>
                    <a:lstStyle/>
                    <a:p>
                      <a:pPr algn="ctr">
                        <a:lnSpc>
                          <a:spcPct val="107000"/>
                        </a:lnSpc>
                        <a:spcAft>
                          <a:spcPts val="800"/>
                        </a:spcAft>
                      </a:pPr>
                      <a:r>
                        <a:rPr lang="es-PE" sz="1200" b="1" dirty="0">
                          <a:solidFill>
                            <a:schemeClr val="tx1"/>
                          </a:solidFill>
                          <a:effectLst/>
                        </a:rPr>
                        <a:t>DISTRITO</a:t>
                      </a:r>
                      <a:endParaRPr lang="es-PE"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R w="3175" cap="flat" cmpd="sng" algn="ctr">
                      <a:solidFill>
                        <a:schemeClr val="accent1"/>
                      </a:solidFill>
                      <a:prstDash val="solid"/>
                      <a:round/>
                      <a:headEnd type="none" w="med" len="med"/>
                      <a:tailEnd type="none" w="med" len="med"/>
                    </a:lnR>
                    <a:lnB w="3175" cap="flat" cmpd="sng" algn="ctr">
                      <a:solidFill>
                        <a:schemeClr val="accent1"/>
                      </a:solidFill>
                      <a:prstDash val="solid"/>
                      <a:round/>
                      <a:headEnd type="none" w="med" len="med"/>
                      <a:tailEnd type="none" w="med" len="med"/>
                    </a:lnB>
                    <a:solidFill>
                      <a:schemeClr val="accent4">
                        <a:lumMod val="60000"/>
                        <a:lumOff val="40000"/>
                      </a:schemeClr>
                    </a:solidFill>
                  </a:tcPr>
                </a:tc>
                <a:tc gridSpan="2">
                  <a:txBody>
                    <a:bodyPr/>
                    <a:lstStyle/>
                    <a:p>
                      <a:pPr algn="ctr">
                        <a:lnSpc>
                          <a:spcPct val="107000"/>
                        </a:lnSpc>
                        <a:spcAft>
                          <a:spcPts val="800"/>
                        </a:spcAft>
                      </a:pPr>
                      <a:r>
                        <a:rPr lang="es-PE" sz="1200" b="1" dirty="0">
                          <a:solidFill>
                            <a:schemeClr val="tx1"/>
                          </a:solidFill>
                          <a:effectLst/>
                        </a:rPr>
                        <a:t>QUEBRADAS ACTIVAS</a:t>
                      </a:r>
                      <a:endParaRPr lang="es-PE"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B w="3175" cap="flat" cmpd="sng" algn="ctr">
                      <a:solidFill>
                        <a:schemeClr val="accent1"/>
                      </a:solidFill>
                      <a:prstDash val="solid"/>
                      <a:round/>
                      <a:headEnd type="none" w="med" len="med"/>
                      <a:tailEnd type="none" w="med" len="med"/>
                    </a:lnB>
                    <a:solidFill>
                      <a:schemeClr val="accent4">
                        <a:lumMod val="60000"/>
                        <a:lumOff val="40000"/>
                      </a:schemeClr>
                    </a:solidFill>
                  </a:tcPr>
                </a:tc>
                <a:tc hMerge="1">
                  <a:txBody>
                    <a:bodyPr/>
                    <a:lstStyle/>
                    <a:p>
                      <a:endParaRPr lang="es-PE"/>
                    </a:p>
                  </a:txBody>
                  <a:tcPr/>
                </a:tc>
                <a:extLst>
                  <a:ext uri="{0D108BD9-81ED-4DB2-BD59-A6C34878D82A}">
                    <a16:rowId xmlns:a16="http://schemas.microsoft.com/office/drawing/2014/main" val="1731555231"/>
                  </a:ext>
                </a:extLst>
              </a:tr>
              <a:tr h="400570">
                <a:tc>
                  <a:txBody>
                    <a:bodyPr/>
                    <a:lstStyle/>
                    <a:p>
                      <a:pPr algn="just">
                        <a:lnSpc>
                          <a:spcPct val="107000"/>
                        </a:lnSpc>
                        <a:spcAft>
                          <a:spcPts val="800"/>
                        </a:spcAft>
                      </a:pPr>
                      <a:r>
                        <a:rPr lang="es-PE" sz="1200" dirty="0">
                          <a:solidFill>
                            <a:schemeClr val="tx1"/>
                          </a:solidFill>
                          <a:effectLst/>
                        </a:rPr>
                        <a:t>PUNTA HERMOSA (01 QUEBRADA)</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ES" sz="1200" dirty="0">
                          <a:solidFill>
                            <a:schemeClr val="tx1"/>
                          </a:solidFill>
                          <a:effectLst/>
                        </a:rPr>
                        <a:t>20</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err="1">
                          <a:solidFill>
                            <a:schemeClr val="tx1"/>
                          </a:solidFill>
                          <a:effectLst/>
                        </a:rPr>
                        <a:t>Malanche</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416036563"/>
                  </a:ext>
                </a:extLst>
              </a:tr>
              <a:tr h="195460">
                <a:tc>
                  <a:txBody>
                    <a:bodyPr/>
                    <a:lstStyle/>
                    <a:p>
                      <a:pPr algn="just">
                        <a:lnSpc>
                          <a:spcPct val="107000"/>
                        </a:lnSpc>
                        <a:spcAft>
                          <a:spcPts val="800"/>
                        </a:spcAft>
                      </a:pPr>
                      <a:r>
                        <a:rPr lang="es-PE" sz="1200" dirty="0">
                          <a:solidFill>
                            <a:schemeClr val="tx1"/>
                          </a:solidFill>
                          <a:effectLst/>
                        </a:rPr>
                        <a:t>PUNTA NEGRA (01 QUEBRADA)</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R w="3175" cap="flat" cmpd="sng" algn="ctr">
                      <a:solidFill>
                        <a:schemeClr val="accent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ES" sz="1200" dirty="0">
                          <a:solidFill>
                            <a:schemeClr val="tx1"/>
                          </a:solidFill>
                          <a:effectLst/>
                        </a:rPr>
                        <a:t>2</a:t>
                      </a:r>
                      <a:r>
                        <a:rPr lang="es-PE" sz="1200" dirty="0">
                          <a:solidFill>
                            <a:schemeClr val="tx1"/>
                          </a:solidFill>
                          <a:effectLst/>
                        </a:rPr>
                        <a:t>1</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pt-BR" sz="1200" dirty="0">
                          <a:solidFill>
                            <a:schemeClr val="tx1"/>
                          </a:solidFill>
                          <a:effectLst/>
                        </a:rPr>
                        <a:t>Cruz de Hueso </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471573954"/>
                  </a:ext>
                </a:extLst>
              </a:tr>
              <a:tr h="195460">
                <a:tc rowSpan="7">
                  <a:txBody>
                    <a:bodyPr/>
                    <a:lstStyle/>
                    <a:p>
                      <a:pPr algn="just">
                        <a:lnSpc>
                          <a:spcPct val="107000"/>
                        </a:lnSpc>
                        <a:spcAft>
                          <a:spcPts val="800"/>
                        </a:spcAft>
                      </a:pPr>
                      <a:r>
                        <a:rPr lang="es-PE" sz="1200" dirty="0">
                          <a:solidFill>
                            <a:schemeClr val="tx1"/>
                          </a:solidFill>
                          <a:effectLst/>
                        </a:rPr>
                        <a:t>CIENEGUILLA (07 QUEBRADAS)</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22</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Tinajas</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646178681"/>
                  </a:ext>
                </a:extLst>
              </a:tr>
              <a:tr h="195460">
                <a:tc vMerge="1">
                  <a:txBody>
                    <a:bodyPr/>
                    <a:lstStyle/>
                    <a:p>
                      <a:endParaRPr lang="es-PE"/>
                    </a:p>
                  </a:txBody>
                  <a:tcPr/>
                </a:tc>
                <a:tc>
                  <a:txBody>
                    <a:bodyPr/>
                    <a:lstStyle/>
                    <a:p>
                      <a:pPr algn="just">
                        <a:lnSpc>
                          <a:spcPct val="107000"/>
                        </a:lnSpc>
                        <a:spcAft>
                          <a:spcPts val="800"/>
                        </a:spcAft>
                      </a:pPr>
                      <a:r>
                        <a:rPr lang="es-PE" sz="1200" dirty="0">
                          <a:solidFill>
                            <a:schemeClr val="tx1"/>
                          </a:solidFill>
                          <a:effectLst/>
                        </a:rPr>
                        <a:t>23</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Río Seco</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tx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3639836240"/>
                  </a:ext>
                </a:extLst>
              </a:tr>
              <a:tr h="195460">
                <a:tc vMerge="1">
                  <a:txBody>
                    <a:bodyPr/>
                    <a:lstStyle/>
                    <a:p>
                      <a:endParaRPr lang="es-PE"/>
                    </a:p>
                  </a:txBody>
                  <a:tcPr/>
                </a:tc>
                <a:tc>
                  <a:txBody>
                    <a:bodyPr/>
                    <a:lstStyle/>
                    <a:p>
                      <a:pPr algn="just">
                        <a:lnSpc>
                          <a:spcPct val="107000"/>
                        </a:lnSpc>
                        <a:spcAft>
                          <a:spcPts val="800"/>
                        </a:spcAft>
                      </a:pPr>
                      <a:r>
                        <a:rPr lang="es-PE" sz="1200" dirty="0">
                          <a:solidFill>
                            <a:schemeClr val="tx1"/>
                          </a:solidFill>
                          <a:effectLst/>
                        </a:rPr>
                        <a:t>24</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Molle </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981210737"/>
                  </a:ext>
                </a:extLst>
              </a:tr>
              <a:tr h="195460">
                <a:tc vMerge="1">
                  <a:txBody>
                    <a:bodyPr/>
                    <a:lstStyle/>
                    <a:p>
                      <a:endParaRPr lang="es-PE"/>
                    </a:p>
                  </a:txBody>
                  <a:tcPr/>
                </a:tc>
                <a:tc>
                  <a:txBody>
                    <a:bodyPr/>
                    <a:lstStyle/>
                    <a:p>
                      <a:pPr algn="just">
                        <a:lnSpc>
                          <a:spcPct val="107000"/>
                        </a:lnSpc>
                        <a:spcAft>
                          <a:spcPts val="800"/>
                        </a:spcAft>
                      </a:pPr>
                      <a:r>
                        <a:rPr lang="es-PE" sz="1200" dirty="0">
                          <a:solidFill>
                            <a:schemeClr val="tx1"/>
                          </a:solidFill>
                          <a:effectLst/>
                        </a:rPr>
                        <a:t>25</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La Cantera</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798037927"/>
                  </a:ext>
                </a:extLst>
              </a:tr>
              <a:tr h="195460">
                <a:tc vMerge="1">
                  <a:txBody>
                    <a:bodyPr/>
                    <a:lstStyle/>
                    <a:p>
                      <a:endParaRPr lang="es-PE"/>
                    </a:p>
                  </a:txBody>
                  <a:tcPr/>
                </a:tc>
                <a:tc>
                  <a:txBody>
                    <a:bodyPr/>
                    <a:lstStyle/>
                    <a:p>
                      <a:pPr algn="just">
                        <a:lnSpc>
                          <a:spcPct val="107000"/>
                        </a:lnSpc>
                        <a:spcAft>
                          <a:spcPts val="800"/>
                        </a:spcAft>
                      </a:pPr>
                      <a:r>
                        <a:rPr lang="es-PE" sz="1200" dirty="0">
                          <a:solidFill>
                            <a:schemeClr val="tx1"/>
                          </a:solidFill>
                          <a:effectLst/>
                        </a:rPr>
                        <a:t>26</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Huaycán</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83598161"/>
                  </a:ext>
                </a:extLst>
              </a:tr>
              <a:tr h="195460">
                <a:tc vMerge="1">
                  <a:txBody>
                    <a:bodyPr/>
                    <a:lstStyle/>
                    <a:p>
                      <a:endParaRPr lang="es-PE"/>
                    </a:p>
                  </a:txBody>
                  <a:tcPr/>
                </a:tc>
                <a:tc>
                  <a:txBody>
                    <a:bodyPr/>
                    <a:lstStyle/>
                    <a:p>
                      <a:pPr algn="just">
                        <a:lnSpc>
                          <a:spcPct val="107000"/>
                        </a:lnSpc>
                        <a:spcAft>
                          <a:spcPts val="800"/>
                        </a:spcAft>
                      </a:pPr>
                      <a:r>
                        <a:rPr lang="es-ES" sz="1200" dirty="0">
                          <a:solidFill>
                            <a:schemeClr val="tx1"/>
                          </a:solidFill>
                          <a:effectLst/>
                        </a:rPr>
                        <a:t>2</a:t>
                      </a:r>
                      <a:r>
                        <a:rPr lang="es-PE" sz="1200" dirty="0">
                          <a:solidFill>
                            <a:schemeClr val="tx1"/>
                          </a:solidFill>
                          <a:effectLst/>
                        </a:rPr>
                        <a:t>7</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Terrazas</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2470419174"/>
                  </a:ext>
                </a:extLst>
              </a:tr>
              <a:tr h="195460">
                <a:tc vMerge="1">
                  <a:txBody>
                    <a:bodyPr/>
                    <a:lstStyle/>
                    <a:p>
                      <a:endParaRPr lang="es-PE"/>
                    </a:p>
                  </a:txBody>
                  <a:tcPr/>
                </a:tc>
                <a:tc>
                  <a:txBody>
                    <a:bodyPr/>
                    <a:lstStyle/>
                    <a:p>
                      <a:pPr algn="just">
                        <a:lnSpc>
                          <a:spcPct val="107000"/>
                        </a:lnSpc>
                        <a:spcAft>
                          <a:spcPts val="800"/>
                        </a:spcAft>
                      </a:pPr>
                      <a:r>
                        <a:rPr lang="es-ES" sz="1200" dirty="0">
                          <a:solidFill>
                            <a:schemeClr val="tx1"/>
                          </a:solidFill>
                          <a:effectLst/>
                        </a:rPr>
                        <a:t>2</a:t>
                      </a:r>
                      <a:r>
                        <a:rPr lang="es-PE" sz="1200" dirty="0">
                          <a:solidFill>
                            <a:schemeClr val="tx1"/>
                          </a:solidFill>
                          <a:effectLst/>
                        </a:rPr>
                        <a:t>8</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Tambo Viejo</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2740683348"/>
                  </a:ext>
                </a:extLst>
              </a:tr>
              <a:tr h="195460">
                <a:tc>
                  <a:txBody>
                    <a:bodyPr/>
                    <a:lstStyle/>
                    <a:p>
                      <a:pPr algn="just">
                        <a:lnSpc>
                          <a:spcPct val="107000"/>
                        </a:lnSpc>
                        <a:spcAft>
                          <a:spcPts val="800"/>
                        </a:spcAft>
                      </a:pPr>
                      <a:r>
                        <a:rPr lang="es-PE" sz="1200" dirty="0">
                          <a:solidFill>
                            <a:schemeClr val="tx1"/>
                          </a:solidFill>
                          <a:effectLst/>
                        </a:rPr>
                        <a:t>PACHACAMAC (01 QUEBRADA)</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ES" sz="1200" dirty="0">
                          <a:solidFill>
                            <a:schemeClr val="tx1"/>
                          </a:solidFill>
                          <a:effectLst/>
                        </a:rPr>
                        <a:t>2</a:t>
                      </a:r>
                      <a:r>
                        <a:rPr lang="es-PE" sz="1200" dirty="0">
                          <a:solidFill>
                            <a:schemeClr val="tx1"/>
                          </a:solidFill>
                          <a:effectLst/>
                        </a:rPr>
                        <a:t>9</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Tinajas-</a:t>
                      </a:r>
                      <a:r>
                        <a:rPr lang="es-PE" sz="1200" dirty="0" err="1">
                          <a:solidFill>
                            <a:schemeClr val="tx1"/>
                          </a:solidFill>
                          <a:effectLst/>
                        </a:rPr>
                        <a:t>Cosanche</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3348162626"/>
                  </a:ext>
                </a:extLst>
              </a:tr>
              <a:tr h="400570">
                <a:tc>
                  <a:txBody>
                    <a:bodyPr/>
                    <a:lstStyle/>
                    <a:p>
                      <a:pPr algn="just">
                        <a:lnSpc>
                          <a:spcPct val="107000"/>
                        </a:lnSpc>
                        <a:spcAft>
                          <a:spcPts val="800"/>
                        </a:spcAft>
                      </a:pPr>
                      <a:r>
                        <a:rPr lang="es-ES" sz="1200" dirty="0">
                          <a:solidFill>
                            <a:schemeClr val="tx1"/>
                          </a:solidFill>
                          <a:effectLst/>
                        </a:rPr>
                        <a:t>SAN JUAN DE LURIGANCHO </a:t>
                      </a:r>
                      <a:r>
                        <a:rPr lang="es-PE" sz="1200" dirty="0">
                          <a:solidFill>
                            <a:schemeClr val="tx1"/>
                          </a:solidFill>
                          <a:effectLst/>
                        </a:rPr>
                        <a:t>(01 QUEBRADA)</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R w="3175" cap="flat" cmpd="sng" algn="ctr">
                      <a:solidFill>
                        <a:schemeClr val="accent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ES" sz="1200" dirty="0">
                          <a:solidFill>
                            <a:schemeClr val="tx1"/>
                          </a:solidFill>
                          <a:effectLst/>
                        </a:rPr>
                        <a:t>30</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Jicamarca</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tx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894366465"/>
                  </a:ext>
                </a:extLst>
              </a:tr>
              <a:tr h="195460">
                <a:tc rowSpan="4">
                  <a:txBody>
                    <a:bodyPr/>
                    <a:lstStyle/>
                    <a:p>
                      <a:pPr algn="just">
                        <a:lnSpc>
                          <a:spcPct val="107000"/>
                        </a:lnSpc>
                        <a:spcAft>
                          <a:spcPts val="800"/>
                        </a:spcAft>
                      </a:pPr>
                      <a:r>
                        <a:rPr lang="es-PE" sz="1200" dirty="0">
                          <a:solidFill>
                            <a:schemeClr val="tx1"/>
                          </a:solidFill>
                          <a:effectLst/>
                        </a:rPr>
                        <a:t>CARABAYLLO (04 QUEBRADAS)</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31</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err="1">
                          <a:solidFill>
                            <a:schemeClr val="tx1"/>
                          </a:solidFill>
                          <a:effectLst/>
                        </a:rPr>
                        <a:t>Huatocay</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44566828"/>
                  </a:ext>
                </a:extLst>
              </a:tr>
              <a:tr h="195460">
                <a:tc vMerge="1">
                  <a:txBody>
                    <a:bodyPr/>
                    <a:lstStyle/>
                    <a:p>
                      <a:endParaRPr lang="es-PE"/>
                    </a:p>
                  </a:txBody>
                  <a:tcPr/>
                </a:tc>
                <a:tc>
                  <a:txBody>
                    <a:bodyPr/>
                    <a:lstStyle/>
                    <a:p>
                      <a:pPr algn="just">
                        <a:lnSpc>
                          <a:spcPct val="107000"/>
                        </a:lnSpc>
                        <a:spcAft>
                          <a:spcPts val="800"/>
                        </a:spcAft>
                      </a:pPr>
                      <a:r>
                        <a:rPr lang="es-PE" sz="1200" dirty="0">
                          <a:solidFill>
                            <a:schemeClr val="tx1"/>
                          </a:solidFill>
                          <a:effectLst/>
                        </a:rPr>
                        <a:t>32</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Rio Seco</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3130168447"/>
                  </a:ext>
                </a:extLst>
              </a:tr>
              <a:tr h="195460">
                <a:tc vMerge="1">
                  <a:txBody>
                    <a:bodyPr/>
                    <a:lstStyle/>
                    <a:p>
                      <a:endParaRPr lang="es-PE"/>
                    </a:p>
                  </a:txBody>
                  <a:tcPr/>
                </a:tc>
                <a:tc>
                  <a:txBody>
                    <a:bodyPr/>
                    <a:lstStyle/>
                    <a:p>
                      <a:pPr algn="just">
                        <a:lnSpc>
                          <a:spcPct val="107000"/>
                        </a:lnSpc>
                        <a:spcAft>
                          <a:spcPts val="800"/>
                        </a:spcAft>
                      </a:pPr>
                      <a:r>
                        <a:rPr lang="es-PE" sz="1200" dirty="0">
                          <a:solidFill>
                            <a:schemeClr val="tx1"/>
                          </a:solidFill>
                          <a:effectLst/>
                        </a:rPr>
                        <a:t>33</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Hacienda Caballero</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305905706"/>
                  </a:ext>
                </a:extLst>
              </a:tr>
              <a:tr h="195460">
                <a:tc vMerge="1">
                  <a:txBody>
                    <a:bodyPr/>
                    <a:lstStyle/>
                    <a:p>
                      <a:endParaRPr lang="es-PE"/>
                    </a:p>
                  </a:txBody>
                  <a:tcPr/>
                </a:tc>
                <a:tc>
                  <a:txBody>
                    <a:bodyPr/>
                    <a:lstStyle/>
                    <a:p>
                      <a:pPr algn="just">
                        <a:lnSpc>
                          <a:spcPct val="107000"/>
                        </a:lnSpc>
                        <a:spcAft>
                          <a:spcPts val="800"/>
                        </a:spcAft>
                      </a:pPr>
                      <a:r>
                        <a:rPr lang="es-PE" sz="1200" dirty="0">
                          <a:solidFill>
                            <a:schemeClr val="tx1"/>
                          </a:solidFill>
                          <a:effectLst/>
                        </a:rPr>
                        <a:t>34</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San Lorenzo</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4279150964"/>
                  </a:ext>
                </a:extLst>
              </a:tr>
              <a:tr h="195460">
                <a:tc>
                  <a:txBody>
                    <a:bodyPr/>
                    <a:lstStyle/>
                    <a:p>
                      <a:pPr algn="just">
                        <a:lnSpc>
                          <a:spcPct val="107000"/>
                        </a:lnSpc>
                        <a:spcAft>
                          <a:spcPts val="800"/>
                        </a:spcAft>
                      </a:pPr>
                      <a:r>
                        <a:rPr lang="es-PE" sz="1200" dirty="0">
                          <a:solidFill>
                            <a:schemeClr val="tx1"/>
                          </a:solidFill>
                          <a:effectLst/>
                        </a:rPr>
                        <a:t>ANCÓN (01 QUEBRADA)</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35</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PE" sz="1200" dirty="0">
                          <a:solidFill>
                            <a:schemeClr val="tx1"/>
                          </a:solidFill>
                          <a:effectLst/>
                        </a:rPr>
                        <a:t>Los Inocentes</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687826347"/>
                  </a:ext>
                </a:extLst>
              </a:tr>
              <a:tr h="195460">
                <a:tc>
                  <a:txBody>
                    <a:bodyPr/>
                    <a:lstStyle/>
                    <a:p>
                      <a:pPr algn="just">
                        <a:lnSpc>
                          <a:spcPct val="107000"/>
                        </a:lnSpc>
                        <a:spcAft>
                          <a:spcPts val="800"/>
                        </a:spcAft>
                      </a:pPr>
                      <a:r>
                        <a:rPr lang="es-ES" sz="1200" dirty="0">
                          <a:solidFill>
                            <a:schemeClr val="tx1"/>
                          </a:solidFill>
                          <a:effectLst/>
                        </a:rPr>
                        <a:t>LURIN </a:t>
                      </a:r>
                      <a:r>
                        <a:rPr lang="es-PE" sz="1200" dirty="0">
                          <a:solidFill>
                            <a:schemeClr val="tx1"/>
                          </a:solidFill>
                          <a:effectLst/>
                        </a:rPr>
                        <a:t>(01 QUEBRADA)</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ES" sz="1200" dirty="0">
                          <a:solidFill>
                            <a:schemeClr val="tx1"/>
                          </a:solidFill>
                          <a:effectLst/>
                        </a:rPr>
                        <a:t>36</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tc>
                  <a:txBody>
                    <a:bodyPr/>
                    <a:lstStyle/>
                    <a:p>
                      <a:pPr algn="just">
                        <a:lnSpc>
                          <a:spcPct val="107000"/>
                        </a:lnSpc>
                        <a:spcAft>
                          <a:spcPts val="800"/>
                        </a:spcAft>
                      </a:pPr>
                      <a:r>
                        <a:rPr lang="es-ES" sz="1200" dirty="0">
                          <a:solidFill>
                            <a:schemeClr val="tx1"/>
                          </a:solidFill>
                          <a:effectLst/>
                        </a:rPr>
                        <a:t>Pucara</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962844480"/>
                  </a:ext>
                </a:extLst>
              </a:tr>
              <a:tr h="195460">
                <a:tc>
                  <a:txBody>
                    <a:bodyPr/>
                    <a:lstStyle/>
                    <a:p>
                      <a:pPr algn="just">
                        <a:lnSpc>
                          <a:spcPct val="107000"/>
                        </a:lnSpc>
                        <a:spcAft>
                          <a:spcPts val="800"/>
                        </a:spcAft>
                      </a:pPr>
                      <a:r>
                        <a:rPr lang="es-ES" sz="1200" dirty="0">
                          <a:solidFill>
                            <a:schemeClr val="tx1"/>
                          </a:solidFill>
                          <a:effectLst/>
                        </a:rPr>
                        <a:t>PUCUSANA </a:t>
                      </a:r>
                      <a:r>
                        <a:rPr lang="es-PE" sz="1200" dirty="0">
                          <a:solidFill>
                            <a:schemeClr val="tx1"/>
                          </a:solidFill>
                          <a:effectLst/>
                        </a:rPr>
                        <a:t>(01 QUEBRADA)</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solidFill>
                      <a:schemeClr val="accent4">
                        <a:lumMod val="60000"/>
                        <a:lumOff val="40000"/>
                      </a:schemeClr>
                    </a:solidFill>
                  </a:tcPr>
                </a:tc>
                <a:tc>
                  <a:txBody>
                    <a:bodyPr/>
                    <a:lstStyle/>
                    <a:p>
                      <a:pPr algn="just">
                        <a:lnSpc>
                          <a:spcPct val="107000"/>
                        </a:lnSpc>
                        <a:spcAft>
                          <a:spcPts val="800"/>
                        </a:spcAft>
                      </a:pPr>
                      <a:r>
                        <a:rPr lang="es-ES" sz="1200" dirty="0">
                          <a:solidFill>
                            <a:schemeClr val="tx1"/>
                          </a:solidFill>
                          <a:effectLst/>
                        </a:rPr>
                        <a:t>37</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solidFill>
                      <a:schemeClr val="accent4">
                        <a:lumMod val="60000"/>
                        <a:lumOff val="40000"/>
                      </a:schemeClr>
                    </a:solidFill>
                  </a:tcPr>
                </a:tc>
                <a:tc>
                  <a:txBody>
                    <a:bodyPr/>
                    <a:lstStyle/>
                    <a:p>
                      <a:pPr algn="just">
                        <a:lnSpc>
                          <a:spcPct val="107000"/>
                        </a:lnSpc>
                        <a:spcAft>
                          <a:spcPts val="800"/>
                        </a:spcAft>
                      </a:pPr>
                      <a:r>
                        <a:rPr lang="es-ES" sz="1200" dirty="0">
                          <a:solidFill>
                            <a:schemeClr val="tx1"/>
                          </a:solidFill>
                          <a:effectLst/>
                        </a:rPr>
                        <a:t>Quebrada seca rio Chilca</a:t>
                      </a:r>
                      <a:endParaRPr lang="es-P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lnL w="3175" cap="flat" cmpd="sng" algn="ctr">
                      <a:solidFill>
                        <a:schemeClr val="accent1"/>
                      </a:solidFill>
                      <a:prstDash val="solid"/>
                      <a:round/>
                      <a:headEnd type="none" w="med" len="med"/>
                      <a:tailEnd type="none" w="med" len="med"/>
                    </a:lnL>
                    <a:lnT w="3175" cap="flat" cmpd="sng" algn="ctr">
                      <a:solidFill>
                        <a:schemeClr val="accent1"/>
                      </a:solidFill>
                      <a:prstDash val="solid"/>
                      <a:round/>
                      <a:headEnd type="none" w="med" len="med"/>
                      <a:tailEnd type="none" w="med" len="med"/>
                    </a:lnT>
                    <a:solidFill>
                      <a:schemeClr val="accent4">
                        <a:lumMod val="60000"/>
                        <a:lumOff val="40000"/>
                      </a:schemeClr>
                    </a:solidFill>
                  </a:tcPr>
                </a:tc>
                <a:extLst>
                  <a:ext uri="{0D108BD9-81ED-4DB2-BD59-A6C34878D82A}">
                    <a16:rowId xmlns:a16="http://schemas.microsoft.com/office/drawing/2014/main" val="3924925788"/>
                  </a:ext>
                </a:extLst>
              </a:tr>
            </a:tbl>
          </a:graphicData>
        </a:graphic>
      </p:graphicFrame>
      <p:sp>
        <p:nvSpPr>
          <p:cNvPr id="5" name="CuadroTexto 4">
            <a:extLst>
              <a:ext uri="{FF2B5EF4-FFF2-40B4-BE49-F238E27FC236}">
                <a16:creationId xmlns:a16="http://schemas.microsoft.com/office/drawing/2014/main" id="{6F08323C-812D-FE72-4690-9E6D46C3893E}"/>
              </a:ext>
            </a:extLst>
          </p:cNvPr>
          <p:cNvSpPr txBox="1"/>
          <p:nvPr/>
        </p:nvSpPr>
        <p:spPr>
          <a:xfrm>
            <a:off x="9421743" y="6080440"/>
            <a:ext cx="1239233" cy="349135"/>
          </a:xfrm>
          <a:prstGeom prst="rect">
            <a:avLst/>
          </a:prstGeom>
          <a:noFill/>
        </p:spPr>
        <p:txBody>
          <a:bodyPr wrap="square">
            <a:spAutoFit/>
          </a:bodyPr>
          <a:lstStyle/>
          <a:p>
            <a:pPr algn="just">
              <a:lnSpc>
                <a:spcPct val="107000"/>
              </a:lnSpc>
              <a:spcAft>
                <a:spcPts val="800"/>
              </a:spcAft>
            </a:pPr>
            <a:r>
              <a:rPr lang="es-PE" sz="800" dirty="0">
                <a:effectLst/>
                <a:latin typeface="Cambria" panose="02040503050406030204" pitchFamily="18" charset="0"/>
                <a:ea typeface="Calibri" panose="020F0502020204030204" pitchFamily="34" charset="0"/>
                <a:cs typeface="Times New Roman" panose="02020603050405020304" pitchFamily="18" charset="0"/>
              </a:rPr>
              <a:t>Fuente: INDECI Lima y Callao al 24.05.2023</a:t>
            </a:r>
            <a:endParaRPr lang="es-PE"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70017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F8573ADB-2D97-20CD-3401-7FFE1C017A9B}"/>
              </a:ext>
            </a:extLst>
          </p:cNvPr>
          <p:cNvSpPr txBox="1">
            <a:spLocks/>
          </p:cNvSpPr>
          <p:nvPr/>
        </p:nvSpPr>
        <p:spPr>
          <a:xfrm>
            <a:off x="2122205" y="510695"/>
            <a:ext cx="6877119" cy="463977"/>
          </a:xfrm>
          <a:prstGeom prst="rect">
            <a:avLst/>
          </a:prstGeom>
        </p:spPr>
        <p:txBody>
          <a:bodyPr vert="horz" lIns="91440" tIns="45720" rIns="91440" bIns="45720" rtlCol="0" anchor="b" anchorCtr="0">
            <a:normAutofit/>
          </a:bodyPr>
          <a:lstStyle>
            <a:lvl1pPr algn="l" defTabSz="914400" rtl="0" eaLnBrk="1" latinLnBrk="0" hangingPunct="1">
              <a:spcBef>
                <a:spcPct val="0"/>
              </a:spcBef>
              <a:buNone/>
              <a:defRPr sz="2800" kern="1200">
                <a:solidFill>
                  <a:schemeClr val="bg2">
                    <a:lumMod val="25000"/>
                  </a:schemeClr>
                </a:solidFill>
                <a:latin typeface="+mj-lt"/>
                <a:ea typeface="+mj-ea"/>
                <a:cs typeface="+mj-cs"/>
              </a:defRPr>
            </a:lvl1pPr>
          </a:lstStyle>
          <a:p>
            <a:pPr algn="ctr">
              <a:lnSpc>
                <a:spcPct val="107000"/>
              </a:lnSpc>
              <a:spcAft>
                <a:spcPts val="800"/>
              </a:spcAft>
            </a:pPr>
            <a:r>
              <a:rPr lang="es-PE"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Registro de inundaciones Marzo-Abril 2023 – Lima Metropolitana</a:t>
            </a:r>
            <a:endParaRPr lang="es-PE"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5" name="Grupo 4" descr="Círculo pequeño con el número 2 en su interior para indicar que se encuentra en el paso 2">
            <a:extLst>
              <a:ext uri="{FF2B5EF4-FFF2-40B4-BE49-F238E27FC236}">
                <a16:creationId xmlns:a16="http://schemas.microsoft.com/office/drawing/2014/main" id="{0AA6BFCB-DB59-0926-7D53-EB4CC69DDD8C}"/>
              </a:ext>
            </a:extLst>
          </p:cNvPr>
          <p:cNvGrpSpPr/>
          <p:nvPr/>
        </p:nvGrpSpPr>
        <p:grpSpPr bwMode="blackWhite">
          <a:xfrm>
            <a:off x="1056513" y="547992"/>
            <a:ext cx="558179" cy="409838"/>
            <a:chOff x="6953426" y="711274"/>
            <a:chExt cx="558179" cy="409838"/>
          </a:xfrm>
        </p:grpSpPr>
        <p:sp>
          <p:nvSpPr>
            <p:cNvPr id="6" name="Elipse 5" descr="Círculo pequeño">
              <a:extLst>
                <a:ext uri="{FF2B5EF4-FFF2-40B4-BE49-F238E27FC236}">
                  <a16:creationId xmlns:a16="http://schemas.microsoft.com/office/drawing/2014/main" id="{DF55B7DF-CA0D-FAF0-FAEE-1D4AE05DEFB4}"/>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7" name="Cuadro de texto 34" descr="Número 2">
              <a:extLst>
                <a:ext uri="{FF2B5EF4-FFF2-40B4-BE49-F238E27FC236}">
                  <a16:creationId xmlns:a16="http://schemas.microsoft.com/office/drawing/2014/main" id="{3CF27C20-D65E-C028-F2BB-D95E4DE17391}"/>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rtl="0"/>
              <a:r>
                <a:rPr lang="es-ES" dirty="0">
                  <a:solidFill>
                    <a:schemeClr val="bg1"/>
                  </a:solidFill>
                  <a:latin typeface="Segoe UI Semibold" panose="020B0702040204020203" pitchFamily="34" charset="0"/>
                  <a:cs typeface="Segoe UI Semibold" panose="020B0702040204020203" pitchFamily="34" charset="0"/>
                </a:rPr>
                <a:t>3</a:t>
              </a:r>
            </a:p>
          </p:txBody>
        </p:sp>
      </p:grpSp>
      <p:graphicFrame>
        <p:nvGraphicFramePr>
          <p:cNvPr id="10" name="Tabla 9">
            <a:extLst>
              <a:ext uri="{FF2B5EF4-FFF2-40B4-BE49-F238E27FC236}">
                <a16:creationId xmlns:a16="http://schemas.microsoft.com/office/drawing/2014/main" id="{984EC2AA-3417-4E72-4CCE-91A8DF52A0FF}"/>
              </a:ext>
            </a:extLst>
          </p:cNvPr>
          <p:cNvGraphicFramePr>
            <a:graphicFrameLocks noGrp="1"/>
          </p:cNvGraphicFramePr>
          <p:nvPr>
            <p:extLst>
              <p:ext uri="{D42A27DB-BD31-4B8C-83A1-F6EECF244321}">
                <p14:modId xmlns:p14="http://schemas.microsoft.com/office/powerpoint/2010/main" val="935708228"/>
              </p:ext>
            </p:extLst>
          </p:nvPr>
        </p:nvGraphicFramePr>
        <p:xfrm>
          <a:off x="2882809" y="2094572"/>
          <a:ext cx="5355909" cy="3260031"/>
        </p:xfrm>
        <a:graphic>
          <a:graphicData uri="http://schemas.openxmlformats.org/drawingml/2006/table">
            <a:tbl>
              <a:tblPr firstRow="1" bandRow="1">
                <a:tableStyleId>{93296810-A885-4BE3-A3E7-6D5BEEA58F35}</a:tableStyleId>
              </a:tblPr>
              <a:tblGrid>
                <a:gridCol w="1273808">
                  <a:extLst>
                    <a:ext uri="{9D8B030D-6E8A-4147-A177-3AD203B41FA5}">
                      <a16:colId xmlns:a16="http://schemas.microsoft.com/office/drawing/2014/main" val="1952437947"/>
                    </a:ext>
                  </a:extLst>
                </a:gridCol>
                <a:gridCol w="1076375">
                  <a:extLst>
                    <a:ext uri="{9D8B030D-6E8A-4147-A177-3AD203B41FA5}">
                      <a16:colId xmlns:a16="http://schemas.microsoft.com/office/drawing/2014/main" val="369166186"/>
                    </a:ext>
                  </a:extLst>
                </a:gridCol>
                <a:gridCol w="3005726">
                  <a:extLst>
                    <a:ext uri="{9D8B030D-6E8A-4147-A177-3AD203B41FA5}">
                      <a16:colId xmlns:a16="http://schemas.microsoft.com/office/drawing/2014/main" val="636015578"/>
                    </a:ext>
                  </a:extLst>
                </a:gridCol>
              </a:tblGrid>
              <a:tr h="479511">
                <a:tc>
                  <a:txBody>
                    <a:bodyPr/>
                    <a:lstStyle/>
                    <a:p>
                      <a:pPr algn="ctr">
                        <a:lnSpc>
                          <a:spcPct val="107000"/>
                        </a:lnSpc>
                        <a:spcAft>
                          <a:spcPts val="800"/>
                        </a:spcAft>
                      </a:pPr>
                      <a:r>
                        <a:rPr lang="es-PE" sz="1300" dirty="0">
                          <a:effectLst/>
                        </a:rPr>
                        <a:t>DISTRITO</a:t>
                      </a:r>
                      <a:endParaRPr lang="es-PE" sz="13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gridSpan="2">
                  <a:txBody>
                    <a:bodyPr/>
                    <a:lstStyle/>
                    <a:p>
                      <a:pPr algn="ctr">
                        <a:lnSpc>
                          <a:spcPct val="107000"/>
                        </a:lnSpc>
                        <a:spcAft>
                          <a:spcPts val="800"/>
                        </a:spcAft>
                      </a:pPr>
                      <a:r>
                        <a:rPr lang="es-ES" sz="1300" dirty="0">
                          <a:effectLst/>
                        </a:rPr>
                        <a:t>ZONAS INUNDADAS</a:t>
                      </a:r>
                      <a:endParaRPr lang="es-PE" sz="13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hMerge="1">
                  <a:txBody>
                    <a:bodyPr/>
                    <a:lstStyle/>
                    <a:p>
                      <a:endParaRPr lang="es-PE"/>
                    </a:p>
                  </a:txBody>
                  <a:tcPr/>
                </a:tc>
                <a:extLst>
                  <a:ext uri="{0D108BD9-81ED-4DB2-BD59-A6C34878D82A}">
                    <a16:rowId xmlns:a16="http://schemas.microsoft.com/office/drawing/2014/main" val="1634753116"/>
                  </a:ext>
                </a:extLst>
              </a:tr>
              <a:tr h="177821">
                <a:tc rowSpan="2">
                  <a:txBody>
                    <a:bodyPr/>
                    <a:lstStyle/>
                    <a:p>
                      <a:pPr algn="just">
                        <a:lnSpc>
                          <a:spcPct val="107000"/>
                        </a:lnSpc>
                        <a:spcAft>
                          <a:spcPts val="800"/>
                        </a:spcAft>
                      </a:pPr>
                      <a:r>
                        <a:rPr lang="es-PE" sz="1300" dirty="0">
                          <a:effectLst/>
                        </a:rPr>
                        <a:t>CHACLACAYO</a:t>
                      </a:r>
                      <a:endParaRPr lang="es-PE" sz="13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s-PE" sz="1300">
                          <a:effectLst/>
                        </a:rPr>
                        <a:t>1</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just">
                        <a:lnSpc>
                          <a:spcPct val="107000"/>
                        </a:lnSpc>
                        <a:spcAft>
                          <a:spcPts val="800"/>
                        </a:spcAft>
                      </a:pPr>
                      <a:r>
                        <a:rPr lang="es-PE" sz="1300">
                          <a:effectLst/>
                        </a:rPr>
                        <a:t>Carretera Central</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extLst>
                  <a:ext uri="{0D108BD9-81ED-4DB2-BD59-A6C34878D82A}">
                    <a16:rowId xmlns:a16="http://schemas.microsoft.com/office/drawing/2014/main" val="3567253467"/>
                  </a:ext>
                </a:extLst>
              </a:tr>
              <a:tr h="301690">
                <a:tc vMerge="1">
                  <a:txBody>
                    <a:bodyPr/>
                    <a:lstStyle/>
                    <a:p>
                      <a:endParaRPr lang="es-PE"/>
                    </a:p>
                  </a:txBody>
                  <a:tcPr/>
                </a:tc>
                <a:tc>
                  <a:txBody>
                    <a:bodyPr/>
                    <a:lstStyle/>
                    <a:p>
                      <a:pPr algn="ctr">
                        <a:lnSpc>
                          <a:spcPct val="107000"/>
                        </a:lnSpc>
                        <a:spcAft>
                          <a:spcPts val="800"/>
                        </a:spcAft>
                      </a:pPr>
                      <a:r>
                        <a:rPr lang="es-ES" sz="1300">
                          <a:effectLst/>
                        </a:rPr>
                        <a:t>2</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just">
                        <a:lnSpc>
                          <a:spcPct val="107000"/>
                        </a:lnSpc>
                        <a:spcAft>
                          <a:spcPts val="800"/>
                        </a:spcAft>
                      </a:pPr>
                      <a:r>
                        <a:rPr lang="es-PE" sz="1300">
                          <a:effectLst/>
                        </a:rPr>
                        <a:t>Colegio Felipe Santiago Estenos</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extLst>
                  <a:ext uri="{0D108BD9-81ED-4DB2-BD59-A6C34878D82A}">
                    <a16:rowId xmlns:a16="http://schemas.microsoft.com/office/drawing/2014/main" val="2817171161"/>
                  </a:ext>
                </a:extLst>
              </a:tr>
              <a:tr h="177821">
                <a:tc rowSpan="2">
                  <a:txBody>
                    <a:bodyPr/>
                    <a:lstStyle/>
                    <a:p>
                      <a:pPr algn="just">
                        <a:lnSpc>
                          <a:spcPct val="107000"/>
                        </a:lnSpc>
                        <a:spcAft>
                          <a:spcPts val="800"/>
                        </a:spcAft>
                      </a:pPr>
                      <a:r>
                        <a:rPr lang="es-PE" sz="1300">
                          <a:effectLst/>
                        </a:rPr>
                        <a:t>ATE</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s-PE" sz="1300">
                          <a:effectLst/>
                        </a:rPr>
                        <a:t>3</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just">
                        <a:lnSpc>
                          <a:spcPct val="107000"/>
                        </a:lnSpc>
                        <a:spcAft>
                          <a:spcPts val="800"/>
                        </a:spcAft>
                      </a:pPr>
                      <a:r>
                        <a:rPr lang="es-PE" sz="1300">
                          <a:effectLst/>
                        </a:rPr>
                        <a:t>ByPass Huachipa</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extLst>
                  <a:ext uri="{0D108BD9-81ED-4DB2-BD59-A6C34878D82A}">
                    <a16:rowId xmlns:a16="http://schemas.microsoft.com/office/drawing/2014/main" val="138927146"/>
                  </a:ext>
                </a:extLst>
              </a:tr>
              <a:tr h="177821">
                <a:tc vMerge="1">
                  <a:txBody>
                    <a:bodyPr/>
                    <a:lstStyle/>
                    <a:p>
                      <a:endParaRPr lang="es-PE"/>
                    </a:p>
                  </a:txBody>
                  <a:tcPr/>
                </a:tc>
                <a:tc>
                  <a:txBody>
                    <a:bodyPr/>
                    <a:lstStyle/>
                    <a:p>
                      <a:pPr algn="ctr">
                        <a:lnSpc>
                          <a:spcPct val="107000"/>
                        </a:lnSpc>
                        <a:spcAft>
                          <a:spcPts val="800"/>
                        </a:spcAft>
                      </a:pPr>
                      <a:r>
                        <a:rPr lang="es-ES" sz="1300" dirty="0">
                          <a:effectLst/>
                        </a:rPr>
                        <a:t>4</a:t>
                      </a:r>
                      <a:endParaRPr lang="es-PE"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just">
                        <a:lnSpc>
                          <a:spcPct val="107000"/>
                        </a:lnSpc>
                        <a:spcAft>
                          <a:spcPts val="800"/>
                        </a:spcAft>
                      </a:pPr>
                      <a:r>
                        <a:rPr lang="es-PE" sz="1300" dirty="0">
                          <a:effectLst/>
                        </a:rPr>
                        <a:t>Carretera Central</a:t>
                      </a:r>
                      <a:endParaRPr lang="es-PE"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extLst>
                  <a:ext uri="{0D108BD9-81ED-4DB2-BD59-A6C34878D82A}">
                    <a16:rowId xmlns:a16="http://schemas.microsoft.com/office/drawing/2014/main" val="3512206102"/>
                  </a:ext>
                </a:extLst>
              </a:tr>
              <a:tr h="479511">
                <a:tc>
                  <a:txBody>
                    <a:bodyPr/>
                    <a:lstStyle/>
                    <a:p>
                      <a:pPr algn="just">
                        <a:lnSpc>
                          <a:spcPct val="107000"/>
                        </a:lnSpc>
                        <a:spcAft>
                          <a:spcPts val="800"/>
                        </a:spcAft>
                      </a:pPr>
                      <a:r>
                        <a:rPr lang="es-PE" sz="1300">
                          <a:effectLst/>
                        </a:rPr>
                        <a:t>CARABAYLLO</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s-ES" sz="1300">
                          <a:effectLst/>
                        </a:rPr>
                        <a:t>5</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just">
                        <a:lnSpc>
                          <a:spcPct val="107000"/>
                        </a:lnSpc>
                        <a:spcAft>
                          <a:spcPts val="800"/>
                        </a:spcAft>
                      </a:pPr>
                      <a:r>
                        <a:rPr lang="es-PE" sz="1300" dirty="0">
                          <a:effectLst/>
                        </a:rPr>
                        <a:t>A.H. La Rinconada-Puente San Martín</a:t>
                      </a:r>
                      <a:endParaRPr lang="es-PE"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extLst>
                  <a:ext uri="{0D108BD9-81ED-4DB2-BD59-A6C34878D82A}">
                    <a16:rowId xmlns:a16="http://schemas.microsoft.com/office/drawing/2014/main" val="1438674232"/>
                  </a:ext>
                </a:extLst>
              </a:tr>
              <a:tr h="177821">
                <a:tc>
                  <a:txBody>
                    <a:bodyPr/>
                    <a:lstStyle/>
                    <a:p>
                      <a:pPr algn="just">
                        <a:lnSpc>
                          <a:spcPct val="107000"/>
                        </a:lnSpc>
                        <a:spcAft>
                          <a:spcPts val="800"/>
                        </a:spcAft>
                      </a:pPr>
                      <a:r>
                        <a:rPr lang="es-PE" sz="1300">
                          <a:effectLst/>
                        </a:rPr>
                        <a:t>    COMAS</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ctr">
                        <a:lnSpc>
                          <a:spcPct val="107000"/>
                        </a:lnSpc>
                        <a:spcAft>
                          <a:spcPts val="800"/>
                        </a:spcAft>
                      </a:pPr>
                      <a:r>
                        <a:rPr lang="es-ES" sz="1300">
                          <a:effectLst/>
                        </a:rPr>
                        <a:t>6</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just">
                        <a:lnSpc>
                          <a:spcPct val="107000"/>
                        </a:lnSpc>
                        <a:spcAft>
                          <a:spcPts val="800"/>
                        </a:spcAft>
                      </a:pPr>
                      <a:r>
                        <a:rPr lang="es-PE" sz="1300" dirty="0">
                          <a:effectLst/>
                        </a:rPr>
                        <a:t>A.H. Nueva Esperanza</a:t>
                      </a:r>
                      <a:endParaRPr lang="es-PE"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extLst>
                  <a:ext uri="{0D108BD9-81ED-4DB2-BD59-A6C34878D82A}">
                    <a16:rowId xmlns:a16="http://schemas.microsoft.com/office/drawing/2014/main" val="1059617712"/>
                  </a:ext>
                </a:extLst>
              </a:tr>
              <a:tr h="364191">
                <a:tc>
                  <a:txBody>
                    <a:bodyPr/>
                    <a:lstStyle/>
                    <a:p>
                      <a:pPr algn="just">
                        <a:lnSpc>
                          <a:spcPct val="107000"/>
                        </a:lnSpc>
                        <a:spcAft>
                          <a:spcPts val="800"/>
                        </a:spcAft>
                      </a:pPr>
                      <a:r>
                        <a:rPr lang="es-PE" sz="1300">
                          <a:effectLst/>
                        </a:rPr>
                        <a:t>    PUENTE PIEDRA</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ctr">
                        <a:lnSpc>
                          <a:spcPct val="107000"/>
                        </a:lnSpc>
                        <a:spcAft>
                          <a:spcPts val="800"/>
                        </a:spcAft>
                      </a:pPr>
                      <a:r>
                        <a:rPr lang="es-ES" sz="1300">
                          <a:effectLst/>
                        </a:rPr>
                        <a:t>7</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just">
                        <a:lnSpc>
                          <a:spcPct val="107000"/>
                        </a:lnSpc>
                        <a:spcAft>
                          <a:spcPts val="800"/>
                        </a:spcAft>
                      </a:pPr>
                      <a:r>
                        <a:rPr lang="es-ES" sz="1300" dirty="0">
                          <a:effectLst/>
                        </a:rPr>
                        <a:t>A.H. Rivera Malecón de Chillón</a:t>
                      </a:r>
                      <a:endParaRPr lang="es-PE"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extLst>
                  <a:ext uri="{0D108BD9-81ED-4DB2-BD59-A6C34878D82A}">
                    <a16:rowId xmlns:a16="http://schemas.microsoft.com/office/drawing/2014/main" val="1143586458"/>
                  </a:ext>
                </a:extLst>
              </a:tr>
              <a:tr h="364191">
                <a:tc>
                  <a:txBody>
                    <a:bodyPr/>
                    <a:lstStyle/>
                    <a:p>
                      <a:pPr algn="just">
                        <a:lnSpc>
                          <a:spcPct val="107000"/>
                        </a:lnSpc>
                        <a:spcAft>
                          <a:spcPts val="800"/>
                        </a:spcAft>
                      </a:pPr>
                      <a:r>
                        <a:rPr lang="es-PE" sz="1300">
                          <a:effectLst/>
                        </a:rPr>
                        <a:t>    RÍMAC</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ctr">
                        <a:lnSpc>
                          <a:spcPct val="107000"/>
                        </a:lnSpc>
                        <a:spcAft>
                          <a:spcPts val="800"/>
                        </a:spcAft>
                      </a:pPr>
                      <a:r>
                        <a:rPr lang="es-ES" sz="1300">
                          <a:effectLst/>
                        </a:rPr>
                        <a:t>8</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just">
                        <a:lnSpc>
                          <a:spcPct val="107000"/>
                        </a:lnSpc>
                        <a:spcAft>
                          <a:spcPts val="800"/>
                        </a:spcAft>
                      </a:pPr>
                      <a:r>
                        <a:rPr lang="es-ES" sz="1300" dirty="0">
                          <a:effectLst/>
                        </a:rPr>
                        <a:t>A.H. Flores de Amancaes y Centro Histórico del Rímac</a:t>
                      </a:r>
                      <a:endParaRPr lang="es-PE"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extLst>
                  <a:ext uri="{0D108BD9-81ED-4DB2-BD59-A6C34878D82A}">
                    <a16:rowId xmlns:a16="http://schemas.microsoft.com/office/drawing/2014/main" val="2520132517"/>
                  </a:ext>
                </a:extLst>
              </a:tr>
              <a:tr h="364191">
                <a:tc>
                  <a:txBody>
                    <a:bodyPr/>
                    <a:lstStyle/>
                    <a:p>
                      <a:pPr algn="just">
                        <a:lnSpc>
                          <a:spcPct val="107000"/>
                        </a:lnSpc>
                        <a:spcAft>
                          <a:spcPts val="800"/>
                        </a:spcAft>
                      </a:pPr>
                      <a:r>
                        <a:rPr lang="es-ES" sz="1300">
                          <a:effectLst/>
                        </a:rPr>
                        <a:t>    SANTA ANITA</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ctr">
                        <a:lnSpc>
                          <a:spcPct val="107000"/>
                        </a:lnSpc>
                        <a:spcAft>
                          <a:spcPts val="800"/>
                        </a:spcAft>
                      </a:pPr>
                      <a:r>
                        <a:rPr lang="es-ES" sz="1300">
                          <a:effectLst/>
                        </a:rPr>
                        <a:t>9</a:t>
                      </a:r>
                      <a:endParaRPr lang="es-PE" sz="130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tc>
                  <a:txBody>
                    <a:bodyPr/>
                    <a:lstStyle/>
                    <a:p>
                      <a:pPr algn="just">
                        <a:lnSpc>
                          <a:spcPct val="107000"/>
                        </a:lnSpc>
                        <a:spcAft>
                          <a:spcPts val="800"/>
                        </a:spcAft>
                      </a:pPr>
                      <a:r>
                        <a:rPr lang="es-ES" sz="1300" dirty="0">
                          <a:effectLst/>
                        </a:rPr>
                        <a:t>Carretera Central </a:t>
                      </a:r>
                      <a:endParaRPr lang="es-PE"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35" marR="635" marT="635" marB="0" anchor="ctr"/>
                </a:tc>
                <a:extLst>
                  <a:ext uri="{0D108BD9-81ED-4DB2-BD59-A6C34878D82A}">
                    <a16:rowId xmlns:a16="http://schemas.microsoft.com/office/drawing/2014/main" val="2548528834"/>
                  </a:ext>
                </a:extLst>
              </a:tr>
            </a:tbl>
          </a:graphicData>
        </a:graphic>
      </p:graphicFrame>
      <p:sp>
        <p:nvSpPr>
          <p:cNvPr id="2" name="CuadroTexto 1">
            <a:extLst>
              <a:ext uri="{FF2B5EF4-FFF2-40B4-BE49-F238E27FC236}">
                <a16:creationId xmlns:a16="http://schemas.microsoft.com/office/drawing/2014/main" id="{832544C5-2E2E-970F-FF31-D0B3A8580A21}"/>
              </a:ext>
            </a:extLst>
          </p:cNvPr>
          <p:cNvSpPr txBox="1"/>
          <p:nvPr/>
        </p:nvSpPr>
        <p:spPr>
          <a:xfrm>
            <a:off x="3224143" y="5491161"/>
            <a:ext cx="3450977" cy="217432"/>
          </a:xfrm>
          <a:prstGeom prst="rect">
            <a:avLst/>
          </a:prstGeom>
          <a:noFill/>
        </p:spPr>
        <p:txBody>
          <a:bodyPr wrap="square">
            <a:spAutoFit/>
          </a:bodyPr>
          <a:lstStyle/>
          <a:p>
            <a:pPr algn="just">
              <a:lnSpc>
                <a:spcPct val="107000"/>
              </a:lnSpc>
              <a:spcAft>
                <a:spcPts val="800"/>
              </a:spcAft>
            </a:pPr>
            <a:r>
              <a:rPr lang="es-PE" sz="800" dirty="0">
                <a:effectLst/>
                <a:latin typeface="Cambria" panose="02040503050406030204" pitchFamily="18" charset="0"/>
                <a:ea typeface="Calibri" panose="020F0502020204030204" pitchFamily="34" charset="0"/>
                <a:cs typeface="Times New Roman" panose="02020603050405020304" pitchFamily="18" charset="0"/>
              </a:rPr>
              <a:t>Fuente: INDECI Lima y Callao al 24.05.2023</a:t>
            </a:r>
            <a:endParaRPr lang="es-PE"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066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a:extLst>
              <a:ext uri="{FF2B5EF4-FFF2-40B4-BE49-F238E27FC236}">
                <a16:creationId xmlns:a16="http://schemas.microsoft.com/office/drawing/2014/main" id="{9D721C3C-3EA7-3D31-3244-48327926CC0B}"/>
              </a:ext>
            </a:extLst>
          </p:cNvPr>
          <p:cNvPicPr>
            <a:picLocks noGrp="1" noChangeAspect="1"/>
          </p:cNvPicPr>
          <p:nvPr>
            <p:ph sz="quarter" idx="10"/>
          </p:nvPr>
        </p:nvPicPr>
        <p:blipFill>
          <a:blip r:embed="rId2"/>
          <a:stretch>
            <a:fillRect/>
          </a:stretch>
        </p:blipFill>
        <p:spPr>
          <a:xfrm>
            <a:off x="5972393" y="181418"/>
            <a:ext cx="4077244" cy="6676582"/>
          </a:xfrm>
        </p:spPr>
      </p:pic>
      <p:sp>
        <p:nvSpPr>
          <p:cNvPr id="7" name="CuadroTexto 6">
            <a:extLst>
              <a:ext uri="{FF2B5EF4-FFF2-40B4-BE49-F238E27FC236}">
                <a16:creationId xmlns:a16="http://schemas.microsoft.com/office/drawing/2014/main" id="{D39FA9AB-5ADA-1705-78EF-398A933D23E6}"/>
              </a:ext>
            </a:extLst>
          </p:cNvPr>
          <p:cNvSpPr txBox="1"/>
          <p:nvPr/>
        </p:nvSpPr>
        <p:spPr>
          <a:xfrm>
            <a:off x="754912" y="2514070"/>
            <a:ext cx="4858011" cy="3139321"/>
          </a:xfrm>
          <a:prstGeom prst="rect">
            <a:avLst/>
          </a:prstGeom>
          <a:noFill/>
        </p:spPr>
        <p:txBody>
          <a:bodyPr wrap="square">
            <a:spAutoFit/>
          </a:bodyPr>
          <a:lstStyle/>
          <a:p>
            <a:r>
              <a:rPr lang="es-PE" sz="1800" dirty="0">
                <a:effectLst/>
                <a:latin typeface="Calibri" panose="020F0502020204030204" pitchFamily="34" charset="0"/>
                <a:ea typeface="Calibri" panose="020F0502020204030204" pitchFamily="34" charset="0"/>
              </a:rPr>
              <a:t>DS 072-2023-PCM, DS 089-2023-PCM</a:t>
            </a:r>
            <a:r>
              <a:rPr lang="es-PE" dirty="0">
                <a:effectLst/>
              </a:rPr>
              <a:t> </a:t>
            </a:r>
            <a:r>
              <a:rPr lang="es-PE" sz="1800" dirty="0">
                <a:effectLst/>
                <a:latin typeface="Calibri" panose="020F0502020204030204" pitchFamily="34" charset="0"/>
                <a:ea typeface="Calibri" panose="020F0502020204030204" pitchFamily="34" charset="0"/>
              </a:rPr>
              <a:t>consideran a 22 distritos de Lima Metropolitana</a:t>
            </a:r>
            <a:r>
              <a:rPr lang="es-PE" sz="1800" dirty="0">
                <a:effectLst/>
                <a:latin typeface="Calibri" panose="020F0502020204030204" pitchFamily="34" charset="0"/>
                <a:ea typeface="Calibri" panose="020F0502020204030204" pitchFamily="34" charset="0"/>
                <a:cs typeface="Times New Roman" panose="02020603050405020304" pitchFamily="18" charset="0"/>
              </a:rPr>
              <a:t> con un alto riesgo ante la llegada del Fenómeno El Niño: Ancón, Ate, </a:t>
            </a:r>
            <a:r>
              <a:rPr lang="es-PE" sz="1800" dirty="0" err="1">
                <a:effectLst/>
                <a:latin typeface="Calibri" panose="020F0502020204030204" pitchFamily="34" charset="0"/>
                <a:ea typeface="Calibri" panose="020F0502020204030204" pitchFamily="34" charset="0"/>
                <a:cs typeface="Times New Roman" panose="02020603050405020304" pitchFamily="18" charset="0"/>
              </a:rPr>
              <a:t>Carabayllo</a:t>
            </a:r>
            <a:r>
              <a:rPr lang="es-PE" sz="1800" dirty="0">
                <a:effectLst/>
                <a:latin typeface="Calibri" panose="020F0502020204030204" pitchFamily="34" charset="0"/>
                <a:ea typeface="Calibri" panose="020F0502020204030204" pitchFamily="34" charset="0"/>
                <a:cs typeface="Times New Roman" panose="02020603050405020304" pitchFamily="18" charset="0"/>
              </a:rPr>
              <a:t>, Chaclacayo, Cieneguilla, Comas, El Agustino, Lima, Los Olivos, Lurigancho, Lurín, Pachacamac, Pucusana, Punta Hermosa, Punta Negra, Rímac, San Bartolo, San Juan De Lurigancho, San Juan De Miraflores, San Martin De Porres, Santa Rosa y Villa María Del Triunfo</a:t>
            </a:r>
            <a:r>
              <a:rPr lang="es-PE" sz="1800" dirty="0">
                <a:effectLst/>
                <a:latin typeface="Calibri" panose="020F0502020204030204" pitchFamily="34" charset="0"/>
                <a:ea typeface="Calibri" panose="020F0502020204030204" pitchFamily="34" charset="0"/>
              </a:rPr>
              <a:t>, que son los que también resultaron afectados por los efectos del ciclón Yaku. </a:t>
            </a:r>
            <a:endParaRPr lang="es-PE" dirty="0"/>
          </a:p>
        </p:txBody>
      </p:sp>
      <p:sp>
        <p:nvSpPr>
          <p:cNvPr id="8" name="Título 3">
            <a:extLst>
              <a:ext uri="{FF2B5EF4-FFF2-40B4-BE49-F238E27FC236}">
                <a16:creationId xmlns:a16="http://schemas.microsoft.com/office/drawing/2014/main" id="{E668E1D8-AEB8-8BBA-4328-314F7F879EFF}"/>
              </a:ext>
            </a:extLst>
          </p:cNvPr>
          <p:cNvSpPr txBox="1">
            <a:spLocks/>
          </p:cNvSpPr>
          <p:nvPr/>
        </p:nvSpPr>
        <p:spPr>
          <a:xfrm>
            <a:off x="1333075" y="499585"/>
            <a:ext cx="3640642" cy="463977"/>
          </a:xfrm>
          <a:prstGeom prst="rect">
            <a:avLst/>
          </a:prstGeom>
        </p:spPr>
        <p:txBody>
          <a:bodyPr vert="horz" lIns="91440" tIns="45720" rIns="91440" bIns="45720" rtlCol="0" anchor="b" anchorCtr="0">
            <a:normAutofit/>
          </a:bodyPr>
          <a:lstStyle>
            <a:lvl1pPr algn="l" defTabSz="914400" rtl="0" eaLnBrk="1" latinLnBrk="0" hangingPunct="1">
              <a:spcBef>
                <a:spcPct val="0"/>
              </a:spcBef>
              <a:buNone/>
              <a:defRPr sz="2800" kern="1200">
                <a:solidFill>
                  <a:schemeClr val="bg2">
                    <a:lumMod val="25000"/>
                  </a:schemeClr>
                </a:solidFill>
                <a:latin typeface="+mj-lt"/>
                <a:ea typeface="+mj-ea"/>
                <a:cs typeface="+mj-cs"/>
              </a:defRPr>
            </a:lvl1pPr>
          </a:lstStyle>
          <a:p>
            <a:pPr algn="ctr">
              <a:lnSpc>
                <a:spcPct val="107000"/>
              </a:lnSpc>
              <a:spcAft>
                <a:spcPts val="800"/>
              </a:spcAft>
            </a:pPr>
            <a:r>
              <a:rPr lang="es-PE"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Distrito con alto riesgo ante FN</a:t>
            </a:r>
            <a:endParaRPr lang="es-PE"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upo 8" descr="Círculo pequeño con el número 2 en su interior para indicar que se encuentra en el paso 2">
            <a:extLst>
              <a:ext uri="{FF2B5EF4-FFF2-40B4-BE49-F238E27FC236}">
                <a16:creationId xmlns:a16="http://schemas.microsoft.com/office/drawing/2014/main" id="{27188D0D-5015-68BE-CAA0-5993A3AAFCB7}"/>
              </a:ext>
            </a:extLst>
          </p:cNvPr>
          <p:cNvGrpSpPr/>
          <p:nvPr/>
        </p:nvGrpSpPr>
        <p:grpSpPr bwMode="blackWhite">
          <a:xfrm>
            <a:off x="1056513" y="547992"/>
            <a:ext cx="558179" cy="409838"/>
            <a:chOff x="6953426" y="711274"/>
            <a:chExt cx="558179" cy="409838"/>
          </a:xfrm>
        </p:grpSpPr>
        <p:sp>
          <p:nvSpPr>
            <p:cNvPr id="10" name="Elipse 9" descr="Círculo pequeño">
              <a:extLst>
                <a:ext uri="{FF2B5EF4-FFF2-40B4-BE49-F238E27FC236}">
                  <a16:creationId xmlns:a16="http://schemas.microsoft.com/office/drawing/2014/main" id="{EE933202-0E6F-EA73-59F4-D769A68F526D}"/>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1" name="Cuadro de texto 34" descr="Número 2">
              <a:extLst>
                <a:ext uri="{FF2B5EF4-FFF2-40B4-BE49-F238E27FC236}">
                  <a16:creationId xmlns:a16="http://schemas.microsoft.com/office/drawing/2014/main" id="{1DC15F40-A20D-97C9-1219-58D08D560D7C}"/>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rtl="0"/>
              <a:r>
                <a:rPr lang="es-ES" dirty="0">
                  <a:solidFill>
                    <a:schemeClr val="bg1"/>
                  </a:solidFill>
                  <a:latin typeface="Segoe UI Semibold" panose="020B0702040204020203" pitchFamily="34" charset="0"/>
                  <a:cs typeface="Segoe UI Semibold" panose="020B0702040204020203" pitchFamily="34" charset="0"/>
                </a:rPr>
                <a:t>4</a:t>
              </a:r>
            </a:p>
          </p:txBody>
        </p:sp>
      </p:grpSp>
    </p:spTree>
    <p:extLst>
      <p:ext uri="{BB962C8B-B14F-4D97-AF65-F5344CB8AC3E}">
        <p14:creationId xmlns:p14="http://schemas.microsoft.com/office/powerpoint/2010/main" val="1029152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áfico 3">
            <a:extLst>
              <a:ext uri="{FF2B5EF4-FFF2-40B4-BE49-F238E27FC236}">
                <a16:creationId xmlns:a16="http://schemas.microsoft.com/office/drawing/2014/main" id="{1E430975-3390-64D2-B49B-2DFC906BE2A4}"/>
              </a:ext>
            </a:extLst>
          </p:cNvPr>
          <p:cNvGraphicFramePr/>
          <p:nvPr>
            <p:extLst>
              <p:ext uri="{D42A27DB-BD31-4B8C-83A1-F6EECF244321}">
                <p14:modId xmlns:p14="http://schemas.microsoft.com/office/powerpoint/2010/main" val="526928785"/>
              </p:ext>
            </p:extLst>
          </p:nvPr>
        </p:nvGraphicFramePr>
        <p:xfrm>
          <a:off x="383088" y="1916262"/>
          <a:ext cx="5289400" cy="331025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áfico 4">
            <a:extLst>
              <a:ext uri="{FF2B5EF4-FFF2-40B4-BE49-F238E27FC236}">
                <a16:creationId xmlns:a16="http://schemas.microsoft.com/office/drawing/2014/main" id="{B748EBD6-B4D9-E369-FFCB-FAB1A30BAA35}"/>
              </a:ext>
            </a:extLst>
          </p:cNvPr>
          <p:cNvGraphicFramePr/>
          <p:nvPr>
            <p:extLst>
              <p:ext uri="{D42A27DB-BD31-4B8C-83A1-F6EECF244321}">
                <p14:modId xmlns:p14="http://schemas.microsoft.com/office/powerpoint/2010/main" val="1244911304"/>
              </p:ext>
            </p:extLst>
          </p:nvPr>
        </p:nvGraphicFramePr>
        <p:xfrm>
          <a:off x="6006900" y="1878128"/>
          <a:ext cx="5626100" cy="4359043"/>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Conector recto 6">
            <a:extLst>
              <a:ext uri="{FF2B5EF4-FFF2-40B4-BE49-F238E27FC236}">
                <a16:creationId xmlns:a16="http://schemas.microsoft.com/office/drawing/2014/main" id="{FE5E6E25-AE8B-45AB-EB30-4661543960CB}"/>
              </a:ext>
            </a:extLst>
          </p:cNvPr>
          <p:cNvCxnSpPr>
            <a:cxnSpLocks/>
          </p:cNvCxnSpPr>
          <p:nvPr/>
        </p:nvCxnSpPr>
        <p:spPr>
          <a:xfrm>
            <a:off x="5909912" y="1645920"/>
            <a:ext cx="0" cy="4591251"/>
          </a:xfrm>
          <a:prstGeom prst="line">
            <a:avLst/>
          </a:prstGeom>
        </p:spPr>
        <p:style>
          <a:lnRef idx="1">
            <a:schemeClr val="accent1"/>
          </a:lnRef>
          <a:fillRef idx="0">
            <a:schemeClr val="accent1"/>
          </a:fillRef>
          <a:effectRef idx="0">
            <a:schemeClr val="accent1"/>
          </a:effectRef>
          <a:fontRef idx="minor">
            <a:schemeClr val="tx1"/>
          </a:fontRef>
        </p:style>
      </p:cxnSp>
      <p:sp>
        <p:nvSpPr>
          <p:cNvPr id="9" name="Elipse 8">
            <a:extLst>
              <a:ext uri="{FF2B5EF4-FFF2-40B4-BE49-F238E27FC236}">
                <a16:creationId xmlns:a16="http://schemas.microsoft.com/office/drawing/2014/main" id="{2FA2EF52-8C79-2C2C-A32E-7717D52E09DF}"/>
              </a:ext>
            </a:extLst>
          </p:cNvPr>
          <p:cNvSpPr/>
          <p:nvPr/>
        </p:nvSpPr>
        <p:spPr>
          <a:xfrm>
            <a:off x="4417641" y="2127185"/>
            <a:ext cx="1059506" cy="3647974"/>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Flecha: curvada hacia abajo 9">
            <a:extLst>
              <a:ext uri="{FF2B5EF4-FFF2-40B4-BE49-F238E27FC236}">
                <a16:creationId xmlns:a16="http://schemas.microsoft.com/office/drawing/2014/main" id="{FFDFE506-6CC7-FAC8-49EB-4E9B3B7AF5B9}"/>
              </a:ext>
            </a:extLst>
          </p:cNvPr>
          <p:cNvSpPr/>
          <p:nvPr/>
        </p:nvSpPr>
        <p:spPr>
          <a:xfrm>
            <a:off x="4947394" y="1212783"/>
            <a:ext cx="3734231" cy="731520"/>
          </a:xfrm>
          <a:prstGeom prst="curved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12" name="Título 3">
            <a:extLst>
              <a:ext uri="{FF2B5EF4-FFF2-40B4-BE49-F238E27FC236}">
                <a16:creationId xmlns:a16="http://schemas.microsoft.com/office/drawing/2014/main" id="{E37A7DCF-5C00-F61B-6CC7-47E6B5565993}"/>
              </a:ext>
            </a:extLst>
          </p:cNvPr>
          <p:cNvSpPr txBox="1">
            <a:spLocks/>
          </p:cNvSpPr>
          <p:nvPr/>
        </p:nvSpPr>
        <p:spPr>
          <a:xfrm>
            <a:off x="1686335" y="365759"/>
            <a:ext cx="8687025" cy="731519"/>
          </a:xfrm>
          <a:prstGeom prst="rect">
            <a:avLst/>
          </a:prstGeom>
        </p:spPr>
        <p:txBody>
          <a:bodyPr vert="horz" lIns="91440" tIns="45720" rIns="91440" bIns="45720" rtlCol="0" anchor="b" anchorCtr="0">
            <a:normAutofit/>
          </a:bodyPr>
          <a:lstStyle>
            <a:lvl1pPr algn="l" defTabSz="914400" rtl="0" eaLnBrk="1" latinLnBrk="0" hangingPunct="1">
              <a:spcBef>
                <a:spcPct val="0"/>
              </a:spcBef>
              <a:buNone/>
              <a:defRPr sz="2800" kern="1200">
                <a:solidFill>
                  <a:schemeClr val="bg2">
                    <a:lumMod val="25000"/>
                  </a:schemeClr>
                </a:solidFill>
                <a:latin typeface="+mj-lt"/>
                <a:ea typeface="+mj-ea"/>
                <a:cs typeface="+mj-cs"/>
              </a:defRPr>
            </a:lvl1pPr>
          </a:lstStyle>
          <a:p>
            <a:pPr algn="ctr">
              <a:lnSpc>
                <a:spcPct val="107000"/>
              </a:lnSpc>
              <a:spcAft>
                <a:spcPts val="800"/>
              </a:spcAft>
            </a:pPr>
            <a:r>
              <a:rPr lang="es-ES"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Asignación presupuestal al Programa Presupuestal Reducción de la Vulnerabilidad y Atención de Emergencias por Desastres en Lima Metropolitana</a:t>
            </a:r>
            <a:endParaRPr lang="es-PE"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3" name="Grupo 12" descr="Círculo pequeño con el número 2 en su interior para indicar que se encuentra en el paso 2">
            <a:extLst>
              <a:ext uri="{FF2B5EF4-FFF2-40B4-BE49-F238E27FC236}">
                <a16:creationId xmlns:a16="http://schemas.microsoft.com/office/drawing/2014/main" id="{D8161B87-0153-E201-CA20-F2F72D594A55}"/>
              </a:ext>
            </a:extLst>
          </p:cNvPr>
          <p:cNvGrpSpPr/>
          <p:nvPr/>
        </p:nvGrpSpPr>
        <p:grpSpPr bwMode="blackWhite">
          <a:xfrm>
            <a:off x="1056513" y="547992"/>
            <a:ext cx="558179" cy="409838"/>
            <a:chOff x="6953426" y="711274"/>
            <a:chExt cx="558179" cy="409838"/>
          </a:xfrm>
        </p:grpSpPr>
        <p:sp>
          <p:nvSpPr>
            <p:cNvPr id="14" name="Elipse 13" descr="Círculo pequeño">
              <a:extLst>
                <a:ext uri="{FF2B5EF4-FFF2-40B4-BE49-F238E27FC236}">
                  <a16:creationId xmlns:a16="http://schemas.microsoft.com/office/drawing/2014/main" id="{7F7364D6-354D-E240-47EA-CA40B5A84E04}"/>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5" name="Cuadro de texto 34" descr="Número 2">
              <a:extLst>
                <a:ext uri="{FF2B5EF4-FFF2-40B4-BE49-F238E27FC236}">
                  <a16:creationId xmlns:a16="http://schemas.microsoft.com/office/drawing/2014/main" id="{07812A97-DD26-3DFC-AD27-9785064758AC}"/>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rtl="0"/>
              <a:r>
                <a:rPr lang="es-ES" dirty="0">
                  <a:solidFill>
                    <a:schemeClr val="bg1"/>
                  </a:solidFill>
                  <a:latin typeface="Segoe UI Semibold" panose="020B0702040204020203" pitchFamily="34" charset="0"/>
                  <a:cs typeface="Segoe UI Semibold" panose="020B0702040204020203" pitchFamily="34" charset="0"/>
                </a:rPr>
                <a:t>5</a:t>
              </a:r>
            </a:p>
          </p:txBody>
        </p:sp>
      </p:grpSp>
      <p:sp>
        <p:nvSpPr>
          <p:cNvPr id="18" name="CuadroTexto 17">
            <a:extLst>
              <a:ext uri="{FF2B5EF4-FFF2-40B4-BE49-F238E27FC236}">
                <a16:creationId xmlns:a16="http://schemas.microsoft.com/office/drawing/2014/main" id="{637A5C76-5D37-FA14-CFA8-2AF59675CB41}"/>
              </a:ext>
            </a:extLst>
          </p:cNvPr>
          <p:cNvSpPr txBox="1"/>
          <p:nvPr/>
        </p:nvSpPr>
        <p:spPr>
          <a:xfrm>
            <a:off x="7645401" y="2586653"/>
            <a:ext cx="483364" cy="276999"/>
          </a:xfrm>
          <a:prstGeom prst="rect">
            <a:avLst/>
          </a:prstGeom>
          <a:noFill/>
        </p:spPr>
        <p:txBody>
          <a:bodyPr wrap="square">
            <a:spAutoFit/>
          </a:bodyPr>
          <a:lstStyle/>
          <a:p>
            <a:r>
              <a:rPr lang="en-US" sz="1200" dirty="0"/>
              <a:t>(36)</a:t>
            </a:r>
            <a:endParaRPr lang="es-PE" sz="1200" dirty="0"/>
          </a:p>
        </p:txBody>
      </p:sp>
      <p:sp>
        <p:nvSpPr>
          <p:cNvPr id="2" name="CuadroTexto 1">
            <a:extLst>
              <a:ext uri="{FF2B5EF4-FFF2-40B4-BE49-F238E27FC236}">
                <a16:creationId xmlns:a16="http://schemas.microsoft.com/office/drawing/2014/main" id="{97B7FEC4-FD9C-A459-DF7F-D7B14F5978B0}"/>
              </a:ext>
            </a:extLst>
          </p:cNvPr>
          <p:cNvSpPr txBox="1"/>
          <p:nvPr/>
        </p:nvSpPr>
        <p:spPr>
          <a:xfrm>
            <a:off x="995075" y="6045501"/>
            <a:ext cx="3556604" cy="217432"/>
          </a:xfrm>
          <a:prstGeom prst="rect">
            <a:avLst/>
          </a:prstGeom>
          <a:noFill/>
        </p:spPr>
        <p:txBody>
          <a:bodyPr wrap="square">
            <a:spAutoFit/>
          </a:bodyPr>
          <a:lstStyle/>
          <a:p>
            <a:pPr algn="just">
              <a:lnSpc>
                <a:spcPct val="107000"/>
              </a:lnSpc>
              <a:spcAft>
                <a:spcPts val="800"/>
              </a:spcAft>
            </a:pPr>
            <a:r>
              <a:rPr lang="es-PE" sz="800" dirty="0">
                <a:effectLst/>
                <a:latin typeface="Cambria" panose="02040503050406030204" pitchFamily="18" charset="0"/>
                <a:ea typeface="Calibri" panose="020F0502020204030204" pitchFamily="34" charset="0"/>
                <a:cs typeface="Times New Roman" panose="02020603050405020304" pitchFamily="18" charset="0"/>
              </a:rPr>
              <a:t>Fuente: MEF consulta amigable,  31.08.2023</a:t>
            </a:r>
            <a:endParaRPr lang="es-PE"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0812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Gráfico 5">
            <a:extLst>
              <a:ext uri="{FF2B5EF4-FFF2-40B4-BE49-F238E27FC236}">
                <a16:creationId xmlns:a16="http://schemas.microsoft.com/office/drawing/2014/main" id="{A5BD38BD-D25F-D7D0-98F1-1CB49D0D17A0}"/>
              </a:ext>
            </a:extLst>
          </p:cNvPr>
          <p:cNvGraphicFramePr/>
          <p:nvPr>
            <p:extLst>
              <p:ext uri="{D42A27DB-BD31-4B8C-83A1-F6EECF244321}">
                <p14:modId xmlns:p14="http://schemas.microsoft.com/office/powerpoint/2010/main" val="737171184"/>
              </p:ext>
            </p:extLst>
          </p:nvPr>
        </p:nvGraphicFramePr>
        <p:xfrm>
          <a:off x="4956048" y="283778"/>
          <a:ext cx="6467070" cy="6808155"/>
        </p:xfrm>
        <a:graphic>
          <a:graphicData uri="http://schemas.openxmlformats.org/drawingml/2006/chart">
            <c:chart xmlns:c="http://schemas.openxmlformats.org/drawingml/2006/chart" xmlns:r="http://schemas.openxmlformats.org/officeDocument/2006/relationships" r:id="rId3"/>
          </a:graphicData>
        </a:graphic>
      </p:graphicFrame>
      <p:sp>
        <p:nvSpPr>
          <p:cNvPr id="14" name="Título 3">
            <a:extLst>
              <a:ext uri="{FF2B5EF4-FFF2-40B4-BE49-F238E27FC236}">
                <a16:creationId xmlns:a16="http://schemas.microsoft.com/office/drawing/2014/main" id="{E9846768-31A2-D2CC-3141-E0E45EE68354}"/>
              </a:ext>
            </a:extLst>
          </p:cNvPr>
          <p:cNvSpPr txBox="1">
            <a:spLocks/>
          </p:cNvSpPr>
          <p:nvPr/>
        </p:nvSpPr>
        <p:spPr>
          <a:xfrm>
            <a:off x="539496" y="1076100"/>
            <a:ext cx="4702489" cy="719015"/>
          </a:xfrm>
          <a:prstGeom prst="rect">
            <a:avLst/>
          </a:prstGeom>
        </p:spPr>
        <p:txBody>
          <a:bodyPr vert="horz" lIns="91440" tIns="45720" rIns="91440" bIns="45720" rtlCol="0" anchor="b" anchorCtr="0">
            <a:noAutofit/>
          </a:bodyPr>
          <a:lstStyle>
            <a:lvl1pPr algn="l" defTabSz="914400" rtl="0" eaLnBrk="1" latinLnBrk="0" hangingPunct="1">
              <a:spcBef>
                <a:spcPct val="0"/>
              </a:spcBef>
              <a:buNone/>
              <a:defRPr sz="2800" kern="1200">
                <a:solidFill>
                  <a:schemeClr val="bg2">
                    <a:lumMod val="25000"/>
                  </a:schemeClr>
                </a:solidFill>
                <a:latin typeface="+mj-lt"/>
                <a:ea typeface="+mj-ea"/>
                <a:cs typeface="+mj-cs"/>
              </a:defRPr>
            </a:lvl1pPr>
          </a:lstStyle>
          <a:p>
            <a:pPr algn="ctr" rtl="0">
              <a:defRPr sz="1400" b="0" i="0" u="none" strike="noStrike" kern="1200" spc="0" baseline="0">
                <a:solidFill>
                  <a:sysClr val="windowText" lastClr="000000">
                    <a:lumMod val="65000"/>
                    <a:lumOff val="35000"/>
                  </a:sysClr>
                </a:solidFill>
                <a:latin typeface="+mn-lt"/>
                <a:ea typeface="+mn-ea"/>
                <a:cs typeface="+mn-cs"/>
              </a:defRPr>
            </a:pPr>
            <a:r>
              <a:rPr lang="es-PE" sz="1800" b="1" dirty="0">
                <a:solidFill>
                  <a:srgbClr val="FF0000"/>
                </a:solidFill>
                <a:latin typeface="Calibri" panose="020F0502020204030204" pitchFamily="34" charset="0"/>
                <a:ea typeface="Calibri" panose="020F0502020204030204" pitchFamily="34" charset="0"/>
                <a:cs typeface="Calibri" panose="020F0502020204030204" pitchFamily="34" charset="0"/>
              </a:rPr>
              <a:t>Asignación presupuesto a PP 0068</a:t>
            </a:r>
            <a:r>
              <a:rPr lang="es-PE" sz="1800" b="1" baseline="0" dirty="0">
                <a:solidFill>
                  <a:srgbClr val="FF0000"/>
                </a:solidFill>
                <a:latin typeface="Calibri" panose="020F0502020204030204" pitchFamily="34" charset="0"/>
                <a:ea typeface="Calibri" panose="020F0502020204030204" pitchFamily="34" charset="0"/>
                <a:cs typeface="Calibri" panose="020F0502020204030204" pitchFamily="34" charset="0"/>
              </a:rPr>
              <a:t> -PIM-Municipalidades Lima Metropolitana y avance de ejecución</a:t>
            </a:r>
            <a:endParaRPr lang="es-PE" sz="1800" b="1"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6" name="Grupo 15" descr="Círculo pequeño con el número 2 en su interior para indicar que se encuentra en el paso 2">
            <a:extLst>
              <a:ext uri="{FF2B5EF4-FFF2-40B4-BE49-F238E27FC236}">
                <a16:creationId xmlns:a16="http://schemas.microsoft.com/office/drawing/2014/main" id="{4C2E3CCD-AC3F-D55F-857B-78C099AFE87B}"/>
              </a:ext>
            </a:extLst>
          </p:cNvPr>
          <p:cNvGrpSpPr/>
          <p:nvPr/>
        </p:nvGrpSpPr>
        <p:grpSpPr bwMode="blackWhite">
          <a:xfrm>
            <a:off x="2468682" y="327874"/>
            <a:ext cx="558179" cy="409838"/>
            <a:chOff x="6953426" y="711274"/>
            <a:chExt cx="558179" cy="409838"/>
          </a:xfrm>
        </p:grpSpPr>
        <p:sp>
          <p:nvSpPr>
            <p:cNvPr id="17" name="Elipse 16" descr="Círculo pequeño">
              <a:extLst>
                <a:ext uri="{FF2B5EF4-FFF2-40B4-BE49-F238E27FC236}">
                  <a16:creationId xmlns:a16="http://schemas.microsoft.com/office/drawing/2014/main" id="{2D87BB38-D6BB-F158-7740-217DEDC857D0}"/>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8" name="Cuadro de texto 34" descr="Número 2">
              <a:extLst>
                <a:ext uri="{FF2B5EF4-FFF2-40B4-BE49-F238E27FC236}">
                  <a16:creationId xmlns:a16="http://schemas.microsoft.com/office/drawing/2014/main" id="{BAEFC236-F80F-64DB-7D79-215E3FBE62EB}"/>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rtl="0"/>
              <a:r>
                <a:rPr lang="es-ES" dirty="0">
                  <a:solidFill>
                    <a:schemeClr val="bg1"/>
                  </a:solidFill>
                  <a:latin typeface="Segoe UI Semibold" panose="020B0702040204020203" pitchFamily="34" charset="0"/>
                  <a:cs typeface="Segoe UI Semibold" panose="020B0702040204020203" pitchFamily="34" charset="0"/>
                </a:rPr>
                <a:t>6</a:t>
              </a:r>
            </a:p>
          </p:txBody>
        </p:sp>
      </p:grpSp>
      <p:sp>
        <p:nvSpPr>
          <p:cNvPr id="24" name="CuadroTexto 23">
            <a:extLst>
              <a:ext uri="{FF2B5EF4-FFF2-40B4-BE49-F238E27FC236}">
                <a16:creationId xmlns:a16="http://schemas.microsoft.com/office/drawing/2014/main" id="{D6D7F37C-3E44-E749-95F0-CF70B6BF9E54}"/>
              </a:ext>
            </a:extLst>
          </p:cNvPr>
          <p:cNvSpPr txBox="1"/>
          <p:nvPr/>
        </p:nvSpPr>
        <p:spPr>
          <a:xfrm>
            <a:off x="548615" y="2612792"/>
            <a:ext cx="3983420" cy="2450094"/>
          </a:xfrm>
          <a:prstGeom prst="rect">
            <a:avLst/>
          </a:prstGeom>
          <a:noFill/>
        </p:spPr>
        <p:txBody>
          <a:bodyPr wrap="square">
            <a:spAutoFit/>
          </a:bodyPr>
          <a:lstStyle/>
          <a:p>
            <a:pPr>
              <a:lnSpc>
                <a:spcPct val="107000"/>
              </a:lnSpc>
              <a:spcAft>
                <a:spcPts val="800"/>
              </a:spcAft>
            </a:pPr>
            <a:r>
              <a:rPr lang="es-ES" sz="1800" dirty="0">
                <a:effectLst/>
                <a:latin typeface="Calibri" panose="020F0502020204030204" pitchFamily="34" charset="0"/>
                <a:ea typeface="Calibri" panose="020F0502020204030204" pitchFamily="34" charset="0"/>
                <a:cs typeface="Calibri" panose="020F0502020204030204" pitchFamily="34" charset="0"/>
              </a:rPr>
              <a:t>A nivel de las municipalidades de Lima Metropolitana, se tiene un promedio de 52.3% de avance. Asimismo, 29 municipalidades tienen un avance en ejecución superior al 50% (siendo el máximo 98.1%) y 14 municipalidades su ejecución no supera el 50% (siendo el mínimo 29.8%) </a:t>
            </a:r>
            <a:endParaRPr lang="es-PE"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tángulo 24">
            <a:extLst>
              <a:ext uri="{FF2B5EF4-FFF2-40B4-BE49-F238E27FC236}">
                <a16:creationId xmlns:a16="http://schemas.microsoft.com/office/drawing/2014/main" id="{241DB653-6DEF-9702-D3CE-D7B1AF752AA7}"/>
              </a:ext>
            </a:extLst>
          </p:cNvPr>
          <p:cNvSpPr/>
          <p:nvPr/>
        </p:nvSpPr>
        <p:spPr>
          <a:xfrm>
            <a:off x="7437120" y="1676400"/>
            <a:ext cx="680720" cy="11871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6" name="Rectángulo 25">
            <a:extLst>
              <a:ext uri="{FF2B5EF4-FFF2-40B4-BE49-F238E27FC236}">
                <a16:creationId xmlns:a16="http://schemas.microsoft.com/office/drawing/2014/main" id="{A1BB1E88-D750-187D-C341-4008720F2E46}"/>
              </a:ext>
            </a:extLst>
          </p:cNvPr>
          <p:cNvSpPr/>
          <p:nvPr/>
        </p:nvSpPr>
        <p:spPr>
          <a:xfrm>
            <a:off x="7488543" y="957385"/>
            <a:ext cx="680720" cy="11871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7" name="Rectángulo 26">
            <a:extLst>
              <a:ext uri="{FF2B5EF4-FFF2-40B4-BE49-F238E27FC236}">
                <a16:creationId xmlns:a16="http://schemas.microsoft.com/office/drawing/2014/main" id="{E6B8FFF0-2074-47C9-906A-2238521F7E41}"/>
              </a:ext>
            </a:extLst>
          </p:cNvPr>
          <p:cNvSpPr/>
          <p:nvPr/>
        </p:nvSpPr>
        <p:spPr>
          <a:xfrm>
            <a:off x="6238240" y="283778"/>
            <a:ext cx="2367280" cy="118715"/>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8" name="CuadroTexto 27">
            <a:extLst>
              <a:ext uri="{FF2B5EF4-FFF2-40B4-BE49-F238E27FC236}">
                <a16:creationId xmlns:a16="http://schemas.microsoft.com/office/drawing/2014/main" id="{1FF82455-4D2A-887A-8C6E-7F5EA11513BD}"/>
              </a:ext>
            </a:extLst>
          </p:cNvPr>
          <p:cNvSpPr txBox="1"/>
          <p:nvPr/>
        </p:nvSpPr>
        <p:spPr>
          <a:xfrm>
            <a:off x="6471919" y="226147"/>
            <a:ext cx="2926651" cy="249684"/>
          </a:xfrm>
          <a:prstGeom prst="rect">
            <a:avLst/>
          </a:prstGeom>
          <a:noFill/>
        </p:spPr>
        <p:txBody>
          <a:bodyPr wrap="square">
            <a:spAutoFit/>
          </a:bodyPr>
          <a:lstStyle/>
          <a:p>
            <a:pPr>
              <a:lnSpc>
                <a:spcPct val="107000"/>
              </a:lnSpc>
              <a:spcAft>
                <a:spcPts val="800"/>
              </a:spcAft>
            </a:pPr>
            <a:r>
              <a:rPr lang="es-ES" sz="10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Ejecución Lima Metropolitana 52.3%</a:t>
            </a:r>
            <a:endParaRPr lang="es-PE"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CuadroTexto 1">
            <a:extLst>
              <a:ext uri="{FF2B5EF4-FFF2-40B4-BE49-F238E27FC236}">
                <a16:creationId xmlns:a16="http://schemas.microsoft.com/office/drawing/2014/main" id="{5FAF4C6A-98ED-3D5D-9E80-E9D7F49EB7F3}"/>
              </a:ext>
            </a:extLst>
          </p:cNvPr>
          <p:cNvSpPr txBox="1"/>
          <p:nvPr/>
        </p:nvSpPr>
        <p:spPr>
          <a:xfrm>
            <a:off x="1112438" y="6312694"/>
            <a:ext cx="3556604" cy="217432"/>
          </a:xfrm>
          <a:prstGeom prst="rect">
            <a:avLst/>
          </a:prstGeom>
          <a:noFill/>
        </p:spPr>
        <p:txBody>
          <a:bodyPr wrap="square">
            <a:spAutoFit/>
          </a:bodyPr>
          <a:lstStyle/>
          <a:p>
            <a:pPr algn="just">
              <a:lnSpc>
                <a:spcPct val="107000"/>
              </a:lnSpc>
              <a:spcAft>
                <a:spcPts val="800"/>
              </a:spcAft>
            </a:pPr>
            <a:r>
              <a:rPr lang="es-PE" sz="800" dirty="0">
                <a:effectLst/>
                <a:latin typeface="Cambria" panose="02040503050406030204" pitchFamily="18" charset="0"/>
                <a:ea typeface="Calibri" panose="020F0502020204030204" pitchFamily="34" charset="0"/>
                <a:cs typeface="Times New Roman" panose="02020603050405020304" pitchFamily="18" charset="0"/>
              </a:rPr>
              <a:t>Fuente: MEF consulta amigable,  31.08.2023</a:t>
            </a:r>
            <a:endParaRPr lang="es-PE"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80368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70A67B6D-6640-288C-0449-17CC99069112}"/>
              </a:ext>
            </a:extLst>
          </p:cNvPr>
          <p:cNvSpPr txBox="1"/>
          <p:nvPr/>
        </p:nvSpPr>
        <p:spPr>
          <a:xfrm>
            <a:off x="552242" y="5560120"/>
            <a:ext cx="10348037" cy="1070871"/>
          </a:xfrm>
          <a:prstGeom prst="rect">
            <a:avLst/>
          </a:prstGeom>
          <a:noFill/>
        </p:spPr>
        <p:txBody>
          <a:bodyPr wrap="square">
            <a:spAutoFit/>
          </a:bodyPr>
          <a:lstStyle/>
          <a:p>
            <a:pPr algn="just">
              <a:lnSpc>
                <a:spcPct val="107000"/>
              </a:lnSpc>
              <a:spcAft>
                <a:spcPts val="800"/>
              </a:spcAft>
            </a:pPr>
            <a:r>
              <a:rPr lang="es-PE" sz="1800" dirty="0">
                <a:effectLst/>
                <a:latin typeface="Calibri" panose="020F0502020204030204" pitchFamily="34" charset="0"/>
                <a:ea typeface="Calibri" panose="020F0502020204030204" pitchFamily="34" charset="0"/>
                <a:cs typeface="Times New Roman" panose="02020603050405020304" pitchFamily="18" charset="0"/>
              </a:rPr>
              <a:t>En cuanto a los proyectos de inversión pública relacionados con el PP 0068, a nivel de los distritos de Lima Metropolitana, a agosto del 2023, se tiene un total de 36 proyectos</a:t>
            </a:r>
          </a:p>
          <a:p>
            <a:pPr algn="just">
              <a:lnSpc>
                <a:spcPct val="107000"/>
              </a:lnSpc>
              <a:spcAft>
                <a:spcPts val="800"/>
              </a:spcAft>
            </a:pPr>
            <a:r>
              <a:rPr lang="es-PE" dirty="0">
                <a:latin typeface="Calibri" panose="020F0502020204030204" pitchFamily="34" charset="0"/>
                <a:ea typeface="Calibri" panose="020F0502020204030204" pitchFamily="34" charset="0"/>
                <a:cs typeface="Times New Roman" panose="02020603050405020304" pitchFamily="18" charset="0"/>
              </a:rPr>
              <a:t>Proyectos están </a:t>
            </a:r>
            <a:r>
              <a:rPr lang="es-PE" sz="1800" dirty="0">
                <a:effectLst/>
                <a:latin typeface="Calibri" panose="020F0502020204030204" pitchFamily="34" charset="0"/>
                <a:ea typeface="Calibri" panose="020F0502020204030204" pitchFamily="34" charset="0"/>
                <a:cs typeface="Times New Roman" panose="02020603050405020304" pitchFamily="18" charset="0"/>
              </a:rPr>
              <a:t>distribuidos en 12 municipalidades distritales, cuyo presupuesto totaliza S/. 12,345,055. </a:t>
            </a:r>
          </a:p>
        </p:txBody>
      </p:sp>
      <p:graphicFrame>
        <p:nvGraphicFramePr>
          <p:cNvPr id="6" name="Gráfico 5">
            <a:extLst>
              <a:ext uri="{FF2B5EF4-FFF2-40B4-BE49-F238E27FC236}">
                <a16:creationId xmlns:a16="http://schemas.microsoft.com/office/drawing/2014/main" id="{CF9FE462-0683-CE41-858D-8FE8EB15032E}"/>
              </a:ext>
            </a:extLst>
          </p:cNvPr>
          <p:cNvGraphicFramePr/>
          <p:nvPr>
            <p:extLst>
              <p:ext uri="{D42A27DB-BD31-4B8C-83A1-F6EECF244321}">
                <p14:modId xmlns:p14="http://schemas.microsoft.com/office/powerpoint/2010/main" val="4174723288"/>
              </p:ext>
            </p:extLst>
          </p:nvPr>
        </p:nvGraphicFramePr>
        <p:xfrm>
          <a:off x="5490833" y="1612404"/>
          <a:ext cx="6098656" cy="3627322"/>
        </p:xfrm>
        <a:graphic>
          <a:graphicData uri="http://schemas.openxmlformats.org/drawingml/2006/chart">
            <c:chart xmlns:c="http://schemas.openxmlformats.org/drawingml/2006/chart" xmlns:r="http://schemas.openxmlformats.org/officeDocument/2006/relationships" r:id="rId2"/>
          </a:graphicData>
        </a:graphic>
      </p:graphicFrame>
      <p:sp>
        <p:nvSpPr>
          <p:cNvPr id="7" name="Título 3">
            <a:extLst>
              <a:ext uri="{FF2B5EF4-FFF2-40B4-BE49-F238E27FC236}">
                <a16:creationId xmlns:a16="http://schemas.microsoft.com/office/drawing/2014/main" id="{4196D0B3-7809-E42D-49A9-A62B538328F4}"/>
              </a:ext>
            </a:extLst>
          </p:cNvPr>
          <p:cNvSpPr txBox="1">
            <a:spLocks/>
          </p:cNvSpPr>
          <p:nvPr/>
        </p:nvSpPr>
        <p:spPr>
          <a:xfrm>
            <a:off x="1686335" y="365759"/>
            <a:ext cx="6500735" cy="567855"/>
          </a:xfrm>
          <a:prstGeom prst="rect">
            <a:avLst/>
          </a:prstGeom>
        </p:spPr>
        <p:txBody>
          <a:bodyPr vert="horz" lIns="91440" tIns="45720" rIns="91440" bIns="45720" rtlCol="0" anchor="b" anchorCtr="0">
            <a:normAutofit fontScale="92500"/>
          </a:bodyPr>
          <a:lstStyle>
            <a:lvl1pPr algn="l" defTabSz="914400" rtl="0" eaLnBrk="1" latinLnBrk="0" hangingPunct="1">
              <a:spcBef>
                <a:spcPct val="0"/>
              </a:spcBef>
              <a:buNone/>
              <a:defRPr sz="2800" kern="1200">
                <a:solidFill>
                  <a:schemeClr val="bg2">
                    <a:lumMod val="25000"/>
                  </a:schemeClr>
                </a:solidFill>
                <a:latin typeface="+mj-lt"/>
                <a:ea typeface="+mj-ea"/>
                <a:cs typeface="+mj-cs"/>
              </a:defRPr>
            </a:lvl1pPr>
          </a:lstStyle>
          <a:p>
            <a:pPr algn="ctr">
              <a:lnSpc>
                <a:spcPct val="107000"/>
              </a:lnSpc>
              <a:spcAft>
                <a:spcPts val="800"/>
              </a:spcAft>
            </a:pPr>
            <a:r>
              <a:rPr lang="es-ES" sz="1800" b="1" dirty="0">
                <a:solidFill>
                  <a:srgbClr val="FF0000"/>
                </a:solidFill>
                <a:latin typeface="Calibri" panose="020F0502020204030204" pitchFamily="34" charset="0"/>
                <a:ea typeface="Calibri" panose="020F0502020204030204" pitchFamily="34" charset="0"/>
                <a:cs typeface="Calibri" panose="020F0502020204030204" pitchFamily="34" charset="0"/>
              </a:rPr>
              <a:t>Proyecto de inversión en el marco del PP 0068 – Lima Metropolitana</a:t>
            </a:r>
            <a:endParaRPr lang="es-PE"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8" name="Grupo 7" descr="Círculo pequeño con el número 2 en su interior para indicar que se encuentra en el paso 2">
            <a:extLst>
              <a:ext uri="{FF2B5EF4-FFF2-40B4-BE49-F238E27FC236}">
                <a16:creationId xmlns:a16="http://schemas.microsoft.com/office/drawing/2014/main" id="{3E9B0E38-3990-01AD-4F32-E840AC7E242B}"/>
              </a:ext>
            </a:extLst>
          </p:cNvPr>
          <p:cNvGrpSpPr/>
          <p:nvPr/>
        </p:nvGrpSpPr>
        <p:grpSpPr bwMode="blackWhite">
          <a:xfrm>
            <a:off x="1056513" y="547992"/>
            <a:ext cx="558179" cy="409838"/>
            <a:chOff x="6953426" y="711274"/>
            <a:chExt cx="558179" cy="409838"/>
          </a:xfrm>
        </p:grpSpPr>
        <p:sp>
          <p:nvSpPr>
            <p:cNvPr id="9" name="Elipse 8" descr="Círculo pequeño">
              <a:extLst>
                <a:ext uri="{FF2B5EF4-FFF2-40B4-BE49-F238E27FC236}">
                  <a16:creationId xmlns:a16="http://schemas.microsoft.com/office/drawing/2014/main" id="{678748BD-93A6-B841-27B6-D4ADB731A42E}"/>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0" name="Cuadro de texto 34" descr="Número 2">
              <a:extLst>
                <a:ext uri="{FF2B5EF4-FFF2-40B4-BE49-F238E27FC236}">
                  <a16:creationId xmlns:a16="http://schemas.microsoft.com/office/drawing/2014/main" id="{A91987CC-0E98-9F86-629C-60DEDE851C08}"/>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rtl="0"/>
              <a:r>
                <a:rPr lang="es-ES" dirty="0">
                  <a:solidFill>
                    <a:schemeClr val="bg1"/>
                  </a:solidFill>
                  <a:latin typeface="Segoe UI Semibold" panose="020B0702040204020203" pitchFamily="34" charset="0"/>
                  <a:cs typeface="Segoe UI Semibold" panose="020B0702040204020203" pitchFamily="34" charset="0"/>
                </a:rPr>
                <a:t>7</a:t>
              </a:r>
            </a:p>
          </p:txBody>
        </p:sp>
      </p:grpSp>
      <p:graphicFrame>
        <p:nvGraphicFramePr>
          <p:cNvPr id="13" name="Gráfico 12">
            <a:extLst>
              <a:ext uri="{FF2B5EF4-FFF2-40B4-BE49-F238E27FC236}">
                <a16:creationId xmlns:a16="http://schemas.microsoft.com/office/drawing/2014/main" id="{027B15B7-B968-A4DC-AECF-7E85D92A08F9}"/>
              </a:ext>
            </a:extLst>
          </p:cNvPr>
          <p:cNvGraphicFramePr/>
          <p:nvPr>
            <p:extLst>
              <p:ext uri="{D42A27DB-BD31-4B8C-83A1-F6EECF244321}">
                <p14:modId xmlns:p14="http://schemas.microsoft.com/office/powerpoint/2010/main" val="1478370324"/>
              </p:ext>
            </p:extLst>
          </p:nvPr>
        </p:nvGraphicFramePr>
        <p:xfrm>
          <a:off x="360856" y="1292010"/>
          <a:ext cx="4158592" cy="3627322"/>
        </p:xfrm>
        <a:graphic>
          <a:graphicData uri="http://schemas.openxmlformats.org/drawingml/2006/chart">
            <c:chart xmlns:c="http://schemas.openxmlformats.org/drawingml/2006/chart" xmlns:r="http://schemas.openxmlformats.org/officeDocument/2006/relationships" r:id="rId3"/>
          </a:graphicData>
        </a:graphic>
      </p:graphicFrame>
      <p:sp>
        <p:nvSpPr>
          <p:cNvPr id="14" name="CuadroTexto 13">
            <a:extLst>
              <a:ext uri="{FF2B5EF4-FFF2-40B4-BE49-F238E27FC236}">
                <a16:creationId xmlns:a16="http://schemas.microsoft.com/office/drawing/2014/main" id="{23DF918E-3575-5A8F-FE9F-E16E333D5580}"/>
              </a:ext>
            </a:extLst>
          </p:cNvPr>
          <p:cNvSpPr txBox="1"/>
          <p:nvPr/>
        </p:nvSpPr>
        <p:spPr>
          <a:xfrm>
            <a:off x="1253058" y="1937034"/>
            <a:ext cx="483364" cy="276999"/>
          </a:xfrm>
          <a:prstGeom prst="rect">
            <a:avLst/>
          </a:prstGeom>
          <a:noFill/>
        </p:spPr>
        <p:txBody>
          <a:bodyPr wrap="square">
            <a:spAutoFit/>
          </a:bodyPr>
          <a:lstStyle/>
          <a:p>
            <a:r>
              <a:rPr lang="en-US" sz="1200" dirty="0"/>
              <a:t>(36)</a:t>
            </a:r>
            <a:endParaRPr lang="es-PE" sz="1200" dirty="0"/>
          </a:p>
        </p:txBody>
      </p:sp>
      <p:sp>
        <p:nvSpPr>
          <p:cNvPr id="15" name="Elipse 14">
            <a:extLst>
              <a:ext uri="{FF2B5EF4-FFF2-40B4-BE49-F238E27FC236}">
                <a16:creationId xmlns:a16="http://schemas.microsoft.com/office/drawing/2014/main" id="{4A5F2982-816B-902F-9FD2-4230EBFA1066}"/>
              </a:ext>
            </a:extLst>
          </p:cNvPr>
          <p:cNvSpPr/>
          <p:nvPr/>
        </p:nvSpPr>
        <p:spPr>
          <a:xfrm>
            <a:off x="1056513" y="1937034"/>
            <a:ext cx="3037022" cy="27699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6" name="Flecha: curvada hacia abajo 15">
            <a:extLst>
              <a:ext uri="{FF2B5EF4-FFF2-40B4-BE49-F238E27FC236}">
                <a16:creationId xmlns:a16="http://schemas.microsoft.com/office/drawing/2014/main" id="{6FDDBEF5-3412-AF88-CFD3-3655BACCEAF1}"/>
              </a:ext>
            </a:extLst>
          </p:cNvPr>
          <p:cNvSpPr/>
          <p:nvPr/>
        </p:nvSpPr>
        <p:spPr>
          <a:xfrm>
            <a:off x="3938323" y="1208642"/>
            <a:ext cx="2807917" cy="731520"/>
          </a:xfrm>
          <a:prstGeom prst="curved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2" name="CuadroTexto 1">
            <a:extLst>
              <a:ext uri="{FF2B5EF4-FFF2-40B4-BE49-F238E27FC236}">
                <a16:creationId xmlns:a16="http://schemas.microsoft.com/office/drawing/2014/main" id="{7A1607AC-2AC8-2C1F-8BFA-77DE803BB244}"/>
              </a:ext>
            </a:extLst>
          </p:cNvPr>
          <p:cNvSpPr txBox="1"/>
          <p:nvPr/>
        </p:nvSpPr>
        <p:spPr>
          <a:xfrm>
            <a:off x="3938323" y="4970813"/>
            <a:ext cx="3556604" cy="217432"/>
          </a:xfrm>
          <a:prstGeom prst="rect">
            <a:avLst/>
          </a:prstGeom>
          <a:noFill/>
        </p:spPr>
        <p:txBody>
          <a:bodyPr wrap="square">
            <a:spAutoFit/>
          </a:bodyPr>
          <a:lstStyle/>
          <a:p>
            <a:pPr algn="just">
              <a:lnSpc>
                <a:spcPct val="107000"/>
              </a:lnSpc>
              <a:spcAft>
                <a:spcPts val="800"/>
              </a:spcAft>
            </a:pPr>
            <a:r>
              <a:rPr lang="es-PE" sz="800" dirty="0">
                <a:effectLst/>
                <a:latin typeface="Cambria" panose="02040503050406030204" pitchFamily="18" charset="0"/>
                <a:ea typeface="Calibri" panose="020F0502020204030204" pitchFamily="34" charset="0"/>
                <a:cs typeface="Times New Roman" panose="02020603050405020304" pitchFamily="18" charset="0"/>
              </a:rPr>
              <a:t>Fuente: MEF consulta amigable,  31.08.2023</a:t>
            </a:r>
            <a:endParaRPr lang="es-PE"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9639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áfico 3">
            <a:extLst>
              <a:ext uri="{FF2B5EF4-FFF2-40B4-BE49-F238E27FC236}">
                <a16:creationId xmlns:a16="http://schemas.microsoft.com/office/drawing/2014/main" id="{E0556B1E-05B2-2CE1-B293-70CB915C1684}"/>
              </a:ext>
            </a:extLst>
          </p:cNvPr>
          <p:cNvGraphicFramePr/>
          <p:nvPr>
            <p:extLst>
              <p:ext uri="{D42A27DB-BD31-4B8C-83A1-F6EECF244321}">
                <p14:modId xmlns:p14="http://schemas.microsoft.com/office/powerpoint/2010/main" val="1427844819"/>
              </p:ext>
            </p:extLst>
          </p:nvPr>
        </p:nvGraphicFramePr>
        <p:xfrm>
          <a:off x="1577163" y="2119569"/>
          <a:ext cx="8217026" cy="3242783"/>
        </p:xfrm>
        <a:graphic>
          <a:graphicData uri="http://schemas.openxmlformats.org/drawingml/2006/chart">
            <c:chart xmlns:c="http://schemas.openxmlformats.org/drawingml/2006/chart" xmlns:r="http://schemas.openxmlformats.org/officeDocument/2006/relationships" r:id="rId2"/>
          </a:graphicData>
        </a:graphic>
      </p:graphicFrame>
      <p:sp>
        <p:nvSpPr>
          <p:cNvPr id="5" name="Título 3">
            <a:extLst>
              <a:ext uri="{FF2B5EF4-FFF2-40B4-BE49-F238E27FC236}">
                <a16:creationId xmlns:a16="http://schemas.microsoft.com/office/drawing/2014/main" id="{73569BC4-51BC-9385-692F-5273C5C81FEC}"/>
              </a:ext>
            </a:extLst>
          </p:cNvPr>
          <p:cNvSpPr txBox="1">
            <a:spLocks/>
          </p:cNvSpPr>
          <p:nvPr/>
        </p:nvSpPr>
        <p:spPr>
          <a:xfrm>
            <a:off x="1686335" y="365759"/>
            <a:ext cx="6578707" cy="567855"/>
          </a:xfrm>
          <a:prstGeom prst="rect">
            <a:avLst/>
          </a:prstGeom>
        </p:spPr>
        <p:txBody>
          <a:bodyPr vert="horz" lIns="91440" tIns="45720" rIns="91440" bIns="45720" rtlCol="0" anchor="b" anchorCtr="0">
            <a:normAutofit/>
          </a:bodyPr>
          <a:lstStyle>
            <a:lvl1pPr algn="l" defTabSz="914400" rtl="0" eaLnBrk="1" latinLnBrk="0" hangingPunct="1">
              <a:spcBef>
                <a:spcPct val="0"/>
              </a:spcBef>
              <a:buNone/>
              <a:defRPr sz="2800" kern="1200">
                <a:solidFill>
                  <a:schemeClr val="bg2">
                    <a:lumMod val="25000"/>
                  </a:schemeClr>
                </a:solidFill>
                <a:latin typeface="+mj-lt"/>
                <a:ea typeface="+mj-ea"/>
                <a:cs typeface="+mj-cs"/>
              </a:defRPr>
            </a:lvl1pPr>
          </a:lstStyle>
          <a:p>
            <a:pPr algn="ctr">
              <a:lnSpc>
                <a:spcPct val="107000"/>
              </a:lnSpc>
              <a:spcAft>
                <a:spcPts val="800"/>
              </a:spcAft>
            </a:pPr>
            <a:r>
              <a:rPr lang="es-ES" sz="1800" b="1" dirty="0">
                <a:solidFill>
                  <a:srgbClr val="FF0000"/>
                </a:solidFill>
                <a:latin typeface="Calibri" panose="020F0502020204030204" pitchFamily="34" charset="0"/>
                <a:ea typeface="Calibri" panose="020F0502020204030204" pitchFamily="34" charset="0"/>
                <a:cs typeface="Calibri" panose="020F0502020204030204" pitchFamily="34" charset="0"/>
              </a:rPr>
              <a:t>Tipo de proyectos priorizados PP 0068 - Lima Metropolitana </a:t>
            </a:r>
            <a:endParaRPr lang="es-PE"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6" name="Grupo 5" descr="Círculo pequeño con el número 2 en su interior para indicar que se encuentra en el paso 2">
            <a:extLst>
              <a:ext uri="{FF2B5EF4-FFF2-40B4-BE49-F238E27FC236}">
                <a16:creationId xmlns:a16="http://schemas.microsoft.com/office/drawing/2014/main" id="{64CBA480-B5AD-37CB-B023-A1B2B83C4673}"/>
              </a:ext>
            </a:extLst>
          </p:cNvPr>
          <p:cNvGrpSpPr/>
          <p:nvPr/>
        </p:nvGrpSpPr>
        <p:grpSpPr bwMode="blackWhite">
          <a:xfrm>
            <a:off x="1056513" y="547992"/>
            <a:ext cx="558179" cy="409838"/>
            <a:chOff x="6953426" y="711274"/>
            <a:chExt cx="558179" cy="409838"/>
          </a:xfrm>
        </p:grpSpPr>
        <p:sp>
          <p:nvSpPr>
            <p:cNvPr id="7" name="Elipse 6" descr="Círculo pequeño">
              <a:extLst>
                <a:ext uri="{FF2B5EF4-FFF2-40B4-BE49-F238E27FC236}">
                  <a16:creationId xmlns:a16="http://schemas.microsoft.com/office/drawing/2014/main" id="{032CF29F-DAE5-02E5-B5F0-1C4CFEA7FE20}"/>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8" name="Cuadro de texto 34" descr="Número 2">
              <a:extLst>
                <a:ext uri="{FF2B5EF4-FFF2-40B4-BE49-F238E27FC236}">
                  <a16:creationId xmlns:a16="http://schemas.microsoft.com/office/drawing/2014/main" id="{87745CC6-FC79-32F8-E0E1-C8AE62CC096D}"/>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rtl="0"/>
              <a:r>
                <a:rPr lang="es-ES" dirty="0">
                  <a:solidFill>
                    <a:schemeClr val="bg1"/>
                  </a:solidFill>
                  <a:latin typeface="Segoe UI Semibold" panose="020B0702040204020203" pitchFamily="34" charset="0"/>
                  <a:cs typeface="Segoe UI Semibold" panose="020B0702040204020203" pitchFamily="34" charset="0"/>
                </a:rPr>
                <a:t>8</a:t>
              </a:r>
            </a:p>
          </p:txBody>
        </p:sp>
      </p:grpSp>
      <p:sp>
        <p:nvSpPr>
          <p:cNvPr id="2" name="CuadroTexto 1">
            <a:extLst>
              <a:ext uri="{FF2B5EF4-FFF2-40B4-BE49-F238E27FC236}">
                <a16:creationId xmlns:a16="http://schemas.microsoft.com/office/drawing/2014/main" id="{E2A04D4C-AA7B-7D28-CD6E-3D373DB3FA60}"/>
              </a:ext>
            </a:extLst>
          </p:cNvPr>
          <p:cNvSpPr txBox="1"/>
          <p:nvPr/>
        </p:nvSpPr>
        <p:spPr>
          <a:xfrm>
            <a:off x="995075" y="6045501"/>
            <a:ext cx="3556604" cy="217432"/>
          </a:xfrm>
          <a:prstGeom prst="rect">
            <a:avLst/>
          </a:prstGeom>
          <a:noFill/>
        </p:spPr>
        <p:txBody>
          <a:bodyPr wrap="square">
            <a:spAutoFit/>
          </a:bodyPr>
          <a:lstStyle/>
          <a:p>
            <a:pPr algn="just">
              <a:lnSpc>
                <a:spcPct val="107000"/>
              </a:lnSpc>
              <a:spcAft>
                <a:spcPts val="800"/>
              </a:spcAft>
            </a:pPr>
            <a:r>
              <a:rPr lang="es-PE" sz="800" dirty="0">
                <a:effectLst/>
                <a:latin typeface="Cambria" panose="02040503050406030204" pitchFamily="18" charset="0"/>
                <a:ea typeface="Calibri" panose="020F0502020204030204" pitchFamily="34" charset="0"/>
                <a:cs typeface="Times New Roman" panose="02020603050405020304" pitchFamily="18" charset="0"/>
              </a:rPr>
              <a:t>Fuente: MEF consulta amigable,  31.08.2023</a:t>
            </a:r>
            <a:endParaRPr lang="es-PE"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6674243"/>
      </p:ext>
    </p:extLst>
  </p:cSld>
  <p:clrMapOvr>
    <a:masterClrMapping/>
  </p:clrMapOvr>
</p:sld>
</file>

<file path=ppt/theme/theme1.xml><?xml version="1.0" encoding="utf-8"?>
<a:theme xmlns:a="http://schemas.openxmlformats.org/drawingml/2006/main" name="Personalizad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0957334_TF10001108_Win32" id="{08D89365-2E4C-432D-9349-8DF9B80AEEA1}" vid="{010FF314-90DF-4A21-BD0D-ADCBA34234A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288</TotalTime>
  <Words>3261</Words>
  <Application>Microsoft Office PowerPoint</Application>
  <PresentationFormat>Panorámica</PresentationFormat>
  <Paragraphs>639</Paragraphs>
  <Slides>16</Slides>
  <Notes>5</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16</vt:i4>
      </vt:variant>
    </vt:vector>
  </HeadingPairs>
  <TitlesOfParts>
    <vt:vector size="23" baseType="lpstr">
      <vt:lpstr>Arial</vt:lpstr>
      <vt:lpstr>Calibri</vt:lpstr>
      <vt:lpstr>Cambria</vt:lpstr>
      <vt:lpstr>Segoe UI</vt:lpstr>
      <vt:lpstr>Segoe UI Light</vt:lpstr>
      <vt:lpstr>Segoe UI Semibold</vt:lpstr>
      <vt:lpstr>Personalizado</vt:lpstr>
      <vt:lpstr>Asignación y ejecución presupuestal de actividades y proyectos relacionados con acciones de prevención ante el peligro inminente de intensas precipitaciones pluviales (periodos 2023-2024) y posible Fenómeno El Niño </vt:lpstr>
      <vt:lpstr>Cuantificación de afectados y damnificados Ciclon Yaku – Lima Metropolitana</vt:lpstr>
      <vt:lpstr>Activación de quebradas Marzo-Abril 2023 – Lima Metropolitana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damos la bienvenida a PowerPoint</dc:title>
  <dc:creator>Mesa de Concertaciòn para la Lucha contra la Pobreza</dc:creator>
  <cp:keywords/>
  <cp:lastModifiedBy>Mesa de Concertaciòn para la Lucha contra la Pobreza</cp:lastModifiedBy>
  <cp:revision>6</cp:revision>
  <dcterms:created xsi:type="dcterms:W3CDTF">2023-09-07T16:57:50Z</dcterms:created>
  <dcterms:modified xsi:type="dcterms:W3CDTF">2023-09-20T14:49:14Z</dcterms:modified>
  <cp:version/>
</cp:coreProperties>
</file>