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412" r:id="rId3"/>
    <p:sldId id="479" r:id="rId4"/>
    <p:sldId id="480" r:id="rId5"/>
    <p:sldId id="471" r:id="rId6"/>
    <p:sldId id="431" r:id="rId7"/>
    <p:sldId id="427" r:id="rId8"/>
    <p:sldId id="441" r:id="rId9"/>
    <p:sldId id="444" r:id="rId10"/>
    <p:sldId id="445" r:id="rId11"/>
    <p:sldId id="267" r:id="rId12"/>
    <p:sldId id="481" r:id="rId13"/>
    <p:sldId id="426" r:id="rId14"/>
    <p:sldId id="460" r:id="rId15"/>
    <p:sldId id="477" r:id="rId16"/>
    <p:sldId id="459" r:id="rId17"/>
    <p:sldId id="458" r:id="rId18"/>
    <p:sldId id="473" r:id="rId19"/>
    <p:sldId id="257" r:id="rId20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99EE81A-E6EC-76C1-F373-E9EA8B727162}" name="Milagros Cayo" initials="MC" userId="af3f6bb98a8dca10" providerId="Windows Live"/>
  <p188:author id="{0852689C-E976-E60F-43AA-E1A9C38BA9DE}" name="Gisella Solange Sota Ortecho" initials="GSSO" userId="Gisella Solange Sota Ortecho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sella Solange Sota Ortecho" initials="GSSO" lastIdx="8" clrIdx="0">
    <p:extLst>
      <p:ext uri="{19B8F6BF-5375-455C-9EA6-DF929625EA0E}">
        <p15:presenceInfo xmlns:p15="http://schemas.microsoft.com/office/powerpoint/2012/main" userId="Gisella Solange Sota Ortech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001F"/>
    <a:srgbClr val="FFE1FF"/>
    <a:srgbClr val="EAC1FF"/>
    <a:srgbClr val="44546A"/>
    <a:srgbClr val="F700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7FA899-140C-4401-A459-249233C179D6}" v="11" dt="2024-02-08T16:23:34.7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93" autoAdjust="0"/>
    <p:restoredTop sz="95332" autoAdjust="0"/>
  </p:normalViewPr>
  <p:slideViewPr>
    <p:cSldViewPr snapToGrid="0">
      <p:cViewPr varScale="1">
        <p:scale>
          <a:sx n="80" d="100"/>
          <a:sy n="80" d="100"/>
        </p:scale>
        <p:origin x="76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154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Relationship Id="rId30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Hoja3!$H$29</c:f>
              <c:strCache>
                <c:ptCount val="1"/>
                <c:pt idx="0">
                  <c:v>Presentado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Hoja3!$G$30:$G$34</c:f>
              <c:strCache>
                <c:ptCount val="5"/>
                <c:pt idx="0">
                  <c:v>GRUPO E</c:v>
                </c:pt>
                <c:pt idx="1">
                  <c:v>GRUPO D</c:v>
                </c:pt>
                <c:pt idx="2">
                  <c:v>GRUPO C</c:v>
                </c:pt>
                <c:pt idx="3">
                  <c:v>GRUPO B</c:v>
                </c:pt>
                <c:pt idx="4">
                  <c:v>GRUPO A</c:v>
                </c:pt>
              </c:strCache>
            </c:strRef>
          </c:cat>
          <c:val>
            <c:numRef>
              <c:f>Hoja3!$H$30:$H$34</c:f>
              <c:numCache>
                <c:formatCode>0%</c:formatCode>
                <c:ptCount val="5"/>
                <c:pt idx="1">
                  <c:v>0.87</c:v>
                </c:pt>
                <c:pt idx="2">
                  <c:v>0.97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FB-4906-AB28-185EBF8A2603}"/>
            </c:ext>
          </c:extLst>
        </c:ser>
        <c:ser>
          <c:idx val="1"/>
          <c:order val="1"/>
          <c:tx>
            <c:strRef>
              <c:f>Hoja3!$I$29</c:f>
              <c:strCache>
                <c:ptCount val="1"/>
                <c:pt idx="0">
                  <c:v>En desarrollo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Hoja3!$G$30:$G$34</c:f>
              <c:strCache>
                <c:ptCount val="5"/>
                <c:pt idx="0">
                  <c:v>GRUPO E</c:v>
                </c:pt>
                <c:pt idx="1">
                  <c:v>GRUPO D</c:v>
                </c:pt>
                <c:pt idx="2">
                  <c:v>GRUPO C</c:v>
                </c:pt>
                <c:pt idx="3">
                  <c:v>GRUPO B</c:v>
                </c:pt>
                <c:pt idx="4">
                  <c:v>GRUPO A</c:v>
                </c:pt>
              </c:strCache>
            </c:strRef>
          </c:cat>
          <c:val>
            <c:numRef>
              <c:f>Hoja3!$I$30:$I$34</c:f>
              <c:numCache>
                <c:formatCode>0%</c:formatCode>
                <c:ptCount val="5"/>
                <c:pt idx="0">
                  <c:v>1</c:v>
                </c:pt>
                <c:pt idx="1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9FB-4906-AB28-185EBF8A2603}"/>
            </c:ext>
          </c:extLst>
        </c:ser>
        <c:ser>
          <c:idx val="2"/>
          <c:order val="2"/>
          <c:tx>
            <c:strRef>
              <c:f>Hoja3!$J$29</c:f>
              <c:strCache>
                <c:ptCount val="1"/>
                <c:pt idx="0">
                  <c:v>No cumplió</c:v>
                </c:pt>
              </c:strCache>
            </c:strRef>
          </c:tx>
          <c:spPr>
            <a:solidFill>
              <a:srgbClr val="AB001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Hoja3!$G$30:$G$34</c:f>
              <c:strCache>
                <c:ptCount val="5"/>
                <c:pt idx="0">
                  <c:v>GRUPO E</c:v>
                </c:pt>
                <c:pt idx="1">
                  <c:v>GRUPO D</c:v>
                </c:pt>
                <c:pt idx="2">
                  <c:v>GRUPO C</c:v>
                </c:pt>
                <c:pt idx="3">
                  <c:v>GRUPO B</c:v>
                </c:pt>
                <c:pt idx="4">
                  <c:v>GRUPO A</c:v>
                </c:pt>
              </c:strCache>
            </c:strRef>
          </c:cat>
          <c:val>
            <c:numRef>
              <c:f>Hoja3!$J$30:$J$34</c:f>
              <c:numCache>
                <c:formatCode>General</c:formatCode>
                <c:ptCount val="5"/>
                <c:pt idx="2" formatCode="0%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9FB-4906-AB28-185EBF8A260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555780255"/>
        <c:axId val="1555779839"/>
      </c:barChart>
      <c:catAx>
        <c:axId val="155578025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555779839"/>
        <c:crosses val="autoZero"/>
        <c:auto val="1"/>
        <c:lblAlgn val="ctr"/>
        <c:lblOffset val="100"/>
        <c:noMultiLvlLbl val="0"/>
      </c:catAx>
      <c:valAx>
        <c:axId val="1555779839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5557802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B10D4E-B3BA-44FF-8875-DFB8857A9436}" type="doc">
      <dgm:prSet loTypeId="urn:microsoft.com/office/officeart/2005/8/layout/cycle6" loCatId="cycl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s-PE"/>
        </a:p>
      </dgm:t>
    </dgm:pt>
    <dgm:pt modelId="{F7D0E426-D161-4715-AFB2-2BEAF6667994}">
      <dgm:prSet phldrT="[Texto]" custT="1"/>
      <dgm:spPr>
        <a:solidFill>
          <a:srgbClr val="C00000"/>
        </a:solidFill>
      </dgm:spPr>
      <dgm:t>
        <a:bodyPr/>
        <a:lstStyle/>
        <a:p>
          <a:r>
            <a:rPr lang="es-PE" sz="1800" b="1" i="1" dirty="0"/>
            <a:t>Mérito</a:t>
          </a:r>
        </a:p>
      </dgm:t>
    </dgm:pt>
    <dgm:pt modelId="{7D58EAF3-905B-43EE-A0D7-22806A1A1F98}" type="parTrans" cxnId="{DF484AC9-26AB-4676-999F-4A95622D7E61}">
      <dgm:prSet/>
      <dgm:spPr/>
      <dgm:t>
        <a:bodyPr/>
        <a:lstStyle/>
        <a:p>
          <a:endParaRPr lang="es-PE"/>
        </a:p>
      </dgm:t>
    </dgm:pt>
    <dgm:pt modelId="{90B22E33-B04F-4856-8EBB-C4E9B9265039}" type="sibTrans" cxnId="{DF484AC9-26AB-4676-999F-4A95622D7E61}">
      <dgm:prSet/>
      <dgm:spPr/>
      <dgm:t>
        <a:bodyPr/>
        <a:lstStyle/>
        <a:p>
          <a:endParaRPr lang="es-PE"/>
        </a:p>
      </dgm:t>
    </dgm:pt>
    <dgm:pt modelId="{CF26FF07-3549-43B6-A9CE-7E7D34AFDA27}">
      <dgm:prSet phldrT="[Texto]" custT="1"/>
      <dgm:spPr>
        <a:solidFill>
          <a:srgbClr val="C00000"/>
        </a:solidFill>
      </dgm:spPr>
      <dgm:t>
        <a:bodyPr/>
        <a:lstStyle/>
        <a:p>
          <a:r>
            <a:rPr lang="es-PE" sz="1800" b="1" i="1" dirty="0"/>
            <a:t>Transparencia</a:t>
          </a:r>
        </a:p>
      </dgm:t>
    </dgm:pt>
    <dgm:pt modelId="{5C43D661-B45D-4C13-B7AB-E06AAF69710E}" type="parTrans" cxnId="{6DFD536F-2166-4BA0-9C9D-E2E06E6B81C8}">
      <dgm:prSet/>
      <dgm:spPr/>
      <dgm:t>
        <a:bodyPr/>
        <a:lstStyle/>
        <a:p>
          <a:endParaRPr lang="es-PE"/>
        </a:p>
      </dgm:t>
    </dgm:pt>
    <dgm:pt modelId="{0511AD65-2B6F-430F-B22C-F0F9F7270131}" type="sibTrans" cxnId="{6DFD536F-2166-4BA0-9C9D-E2E06E6B81C8}">
      <dgm:prSet/>
      <dgm:spPr/>
      <dgm:t>
        <a:bodyPr/>
        <a:lstStyle/>
        <a:p>
          <a:endParaRPr lang="es-PE"/>
        </a:p>
      </dgm:t>
    </dgm:pt>
    <dgm:pt modelId="{F78B00AA-D682-4A37-8415-78021F73263B}">
      <dgm:prSet phldrT="[Texto]" custT="1"/>
      <dgm:spPr>
        <a:solidFill>
          <a:srgbClr val="C00000"/>
        </a:solidFill>
      </dgm:spPr>
      <dgm:t>
        <a:bodyPr/>
        <a:lstStyle/>
        <a:p>
          <a:r>
            <a:rPr lang="es-PE" sz="1800" b="1" i="1" dirty="0"/>
            <a:t>Igualdad de oportunidades</a:t>
          </a:r>
        </a:p>
      </dgm:t>
    </dgm:pt>
    <dgm:pt modelId="{C9400821-673C-4776-AE80-D413DFD3B5D5}" type="parTrans" cxnId="{72E5D840-8B0E-4820-853C-0C2FBABD900D}">
      <dgm:prSet/>
      <dgm:spPr/>
      <dgm:t>
        <a:bodyPr/>
        <a:lstStyle/>
        <a:p>
          <a:endParaRPr lang="es-PE"/>
        </a:p>
      </dgm:t>
    </dgm:pt>
    <dgm:pt modelId="{EBF36F07-53F7-41BE-B457-19A03D5F0884}" type="sibTrans" cxnId="{72E5D840-8B0E-4820-853C-0C2FBABD900D}">
      <dgm:prSet/>
      <dgm:spPr/>
      <dgm:t>
        <a:bodyPr/>
        <a:lstStyle/>
        <a:p>
          <a:endParaRPr lang="es-PE"/>
        </a:p>
      </dgm:t>
    </dgm:pt>
    <dgm:pt modelId="{9A29D3E3-18FF-47F1-A0E2-D01E328DDB3A}" type="pres">
      <dgm:prSet presAssocID="{C3B10D4E-B3BA-44FF-8875-DFB8857A943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56D13A7-BFB0-49F3-9356-54F1865F93DE}" type="pres">
      <dgm:prSet presAssocID="{F7D0E426-D161-4715-AFB2-2BEAF666799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F345726-179D-45AB-8178-392C0B535DC8}" type="pres">
      <dgm:prSet presAssocID="{F7D0E426-D161-4715-AFB2-2BEAF6667994}" presName="spNode" presStyleCnt="0"/>
      <dgm:spPr/>
    </dgm:pt>
    <dgm:pt modelId="{2E197E3F-29CA-4A5E-B4DB-14EDE257958C}" type="pres">
      <dgm:prSet presAssocID="{90B22E33-B04F-4856-8EBB-C4E9B9265039}" presName="sibTrans" presStyleLbl="sibTrans1D1" presStyleIdx="0" presStyleCnt="3"/>
      <dgm:spPr/>
      <dgm:t>
        <a:bodyPr/>
        <a:lstStyle/>
        <a:p>
          <a:endParaRPr lang="es-ES"/>
        </a:p>
      </dgm:t>
    </dgm:pt>
    <dgm:pt modelId="{7C5FA13D-5EAA-4DF6-BAFF-51A186332361}" type="pres">
      <dgm:prSet presAssocID="{CF26FF07-3549-43B6-A9CE-7E7D34AFDA27}" presName="node" presStyleLbl="node1" presStyleIdx="1" presStyleCnt="3" custScaleX="118756" custRadScaleRad="102424" custRadScaleInc="-115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AEFC593-44A5-4DBD-BCFD-262630E1CFB0}" type="pres">
      <dgm:prSet presAssocID="{CF26FF07-3549-43B6-A9CE-7E7D34AFDA27}" presName="spNode" presStyleCnt="0"/>
      <dgm:spPr/>
    </dgm:pt>
    <dgm:pt modelId="{8AC8773A-CFB4-4DDD-8CEE-CBA715EC1CF2}" type="pres">
      <dgm:prSet presAssocID="{0511AD65-2B6F-430F-B22C-F0F9F7270131}" presName="sibTrans" presStyleLbl="sibTrans1D1" presStyleIdx="1" presStyleCnt="3"/>
      <dgm:spPr/>
      <dgm:t>
        <a:bodyPr/>
        <a:lstStyle/>
        <a:p>
          <a:endParaRPr lang="es-ES"/>
        </a:p>
      </dgm:t>
    </dgm:pt>
    <dgm:pt modelId="{9C31F6CB-0259-4DA6-937E-7F2653A47FD7}" type="pres">
      <dgm:prSet presAssocID="{F78B00AA-D682-4A37-8415-78021F73263B}" presName="node" presStyleLbl="node1" presStyleIdx="2" presStyleCnt="3" custScaleX="11617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5F94635-2485-4A53-A89B-1DB559759084}" type="pres">
      <dgm:prSet presAssocID="{F78B00AA-D682-4A37-8415-78021F73263B}" presName="spNode" presStyleCnt="0"/>
      <dgm:spPr/>
    </dgm:pt>
    <dgm:pt modelId="{F963AE7D-47E7-4021-B82C-8641592F7BEB}" type="pres">
      <dgm:prSet presAssocID="{EBF36F07-53F7-41BE-B457-19A03D5F0884}" presName="sibTrans" presStyleLbl="sibTrans1D1" presStyleIdx="2" presStyleCnt="3"/>
      <dgm:spPr/>
      <dgm:t>
        <a:bodyPr/>
        <a:lstStyle/>
        <a:p>
          <a:endParaRPr lang="es-ES"/>
        </a:p>
      </dgm:t>
    </dgm:pt>
  </dgm:ptLst>
  <dgm:cxnLst>
    <dgm:cxn modelId="{4C01DD98-516B-4073-9DD0-03D1063A52F1}" type="presOf" srcId="{CF26FF07-3549-43B6-A9CE-7E7D34AFDA27}" destId="{7C5FA13D-5EAA-4DF6-BAFF-51A186332361}" srcOrd="0" destOrd="0" presId="urn:microsoft.com/office/officeart/2005/8/layout/cycle6"/>
    <dgm:cxn modelId="{DF484AC9-26AB-4676-999F-4A95622D7E61}" srcId="{C3B10D4E-B3BA-44FF-8875-DFB8857A9436}" destId="{F7D0E426-D161-4715-AFB2-2BEAF6667994}" srcOrd="0" destOrd="0" parTransId="{7D58EAF3-905B-43EE-A0D7-22806A1A1F98}" sibTransId="{90B22E33-B04F-4856-8EBB-C4E9B9265039}"/>
    <dgm:cxn modelId="{08681AC1-FA27-4D53-9D73-645113A90B80}" type="presOf" srcId="{C3B10D4E-B3BA-44FF-8875-DFB8857A9436}" destId="{9A29D3E3-18FF-47F1-A0E2-D01E328DDB3A}" srcOrd="0" destOrd="0" presId="urn:microsoft.com/office/officeart/2005/8/layout/cycle6"/>
    <dgm:cxn modelId="{72E5D840-8B0E-4820-853C-0C2FBABD900D}" srcId="{C3B10D4E-B3BA-44FF-8875-DFB8857A9436}" destId="{F78B00AA-D682-4A37-8415-78021F73263B}" srcOrd="2" destOrd="0" parTransId="{C9400821-673C-4776-AE80-D413DFD3B5D5}" sibTransId="{EBF36F07-53F7-41BE-B457-19A03D5F0884}"/>
    <dgm:cxn modelId="{37641B1F-D280-4EF5-BCC1-E113B5503F6F}" type="presOf" srcId="{90B22E33-B04F-4856-8EBB-C4E9B9265039}" destId="{2E197E3F-29CA-4A5E-B4DB-14EDE257958C}" srcOrd="0" destOrd="0" presId="urn:microsoft.com/office/officeart/2005/8/layout/cycle6"/>
    <dgm:cxn modelId="{C99EF722-0F21-47B2-AD22-F32F6D41B623}" type="presOf" srcId="{0511AD65-2B6F-430F-B22C-F0F9F7270131}" destId="{8AC8773A-CFB4-4DDD-8CEE-CBA715EC1CF2}" srcOrd="0" destOrd="0" presId="urn:microsoft.com/office/officeart/2005/8/layout/cycle6"/>
    <dgm:cxn modelId="{C65CC5DA-432E-4548-8A51-A9CE6926F557}" type="presOf" srcId="{F7D0E426-D161-4715-AFB2-2BEAF6667994}" destId="{C56D13A7-BFB0-49F3-9356-54F1865F93DE}" srcOrd="0" destOrd="0" presId="urn:microsoft.com/office/officeart/2005/8/layout/cycle6"/>
    <dgm:cxn modelId="{66E6634F-D6CC-44E0-A099-9ACDCCAA633F}" type="presOf" srcId="{F78B00AA-D682-4A37-8415-78021F73263B}" destId="{9C31F6CB-0259-4DA6-937E-7F2653A47FD7}" srcOrd="0" destOrd="0" presId="urn:microsoft.com/office/officeart/2005/8/layout/cycle6"/>
    <dgm:cxn modelId="{67E8CA25-A67D-426C-91AB-CE73B86AFB68}" type="presOf" srcId="{EBF36F07-53F7-41BE-B457-19A03D5F0884}" destId="{F963AE7D-47E7-4021-B82C-8641592F7BEB}" srcOrd="0" destOrd="0" presId="urn:microsoft.com/office/officeart/2005/8/layout/cycle6"/>
    <dgm:cxn modelId="{6DFD536F-2166-4BA0-9C9D-E2E06E6B81C8}" srcId="{C3B10D4E-B3BA-44FF-8875-DFB8857A9436}" destId="{CF26FF07-3549-43B6-A9CE-7E7D34AFDA27}" srcOrd="1" destOrd="0" parTransId="{5C43D661-B45D-4C13-B7AB-E06AAF69710E}" sibTransId="{0511AD65-2B6F-430F-B22C-F0F9F7270131}"/>
    <dgm:cxn modelId="{BFA4C873-6F99-40F1-A222-EA25EDE80A84}" type="presParOf" srcId="{9A29D3E3-18FF-47F1-A0E2-D01E328DDB3A}" destId="{C56D13A7-BFB0-49F3-9356-54F1865F93DE}" srcOrd="0" destOrd="0" presId="urn:microsoft.com/office/officeart/2005/8/layout/cycle6"/>
    <dgm:cxn modelId="{B141B3A1-61A9-474F-8B84-BF5529E94B56}" type="presParOf" srcId="{9A29D3E3-18FF-47F1-A0E2-D01E328DDB3A}" destId="{6F345726-179D-45AB-8178-392C0B535DC8}" srcOrd="1" destOrd="0" presId="urn:microsoft.com/office/officeart/2005/8/layout/cycle6"/>
    <dgm:cxn modelId="{4C6C07B3-6B33-413C-84D8-26D4B5BD556E}" type="presParOf" srcId="{9A29D3E3-18FF-47F1-A0E2-D01E328DDB3A}" destId="{2E197E3F-29CA-4A5E-B4DB-14EDE257958C}" srcOrd="2" destOrd="0" presId="urn:microsoft.com/office/officeart/2005/8/layout/cycle6"/>
    <dgm:cxn modelId="{0AC98179-7B8C-49D2-9BB7-E24FDB795BC1}" type="presParOf" srcId="{9A29D3E3-18FF-47F1-A0E2-D01E328DDB3A}" destId="{7C5FA13D-5EAA-4DF6-BAFF-51A186332361}" srcOrd="3" destOrd="0" presId="urn:microsoft.com/office/officeart/2005/8/layout/cycle6"/>
    <dgm:cxn modelId="{A1EF955E-62C4-4A1C-AB0C-475A3AB571F1}" type="presParOf" srcId="{9A29D3E3-18FF-47F1-A0E2-D01E328DDB3A}" destId="{9AEFC593-44A5-4DBD-BCFD-262630E1CFB0}" srcOrd="4" destOrd="0" presId="urn:microsoft.com/office/officeart/2005/8/layout/cycle6"/>
    <dgm:cxn modelId="{D84405B2-6B74-4973-AC0D-70880D1D634E}" type="presParOf" srcId="{9A29D3E3-18FF-47F1-A0E2-D01E328DDB3A}" destId="{8AC8773A-CFB4-4DDD-8CEE-CBA715EC1CF2}" srcOrd="5" destOrd="0" presId="urn:microsoft.com/office/officeart/2005/8/layout/cycle6"/>
    <dgm:cxn modelId="{2218B252-81F2-4A78-BE3B-E33C9F97D845}" type="presParOf" srcId="{9A29D3E3-18FF-47F1-A0E2-D01E328DDB3A}" destId="{9C31F6CB-0259-4DA6-937E-7F2653A47FD7}" srcOrd="6" destOrd="0" presId="urn:microsoft.com/office/officeart/2005/8/layout/cycle6"/>
    <dgm:cxn modelId="{7F40041C-C751-44BF-8926-1CCFF812FFA1}" type="presParOf" srcId="{9A29D3E3-18FF-47F1-A0E2-D01E328DDB3A}" destId="{E5F94635-2485-4A53-A89B-1DB559759084}" srcOrd="7" destOrd="0" presId="urn:microsoft.com/office/officeart/2005/8/layout/cycle6"/>
    <dgm:cxn modelId="{9984BBD3-DD60-47DD-B05B-CB4FDAAB6479}" type="presParOf" srcId="{9A29D3E3-18FF-47F1-A0E2-D01E328DDB3A}" destId="{F963AE7D-47E7-4021-B82C-8641592F7BEB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D13A7-BFB0-49F3-9356-54F1865F93DE}">
      <dsp:nvSpPr>
        <dsp:cNvPr id="0" name=""/>
        <dsp:cNvSpPr/>
      </dsp:nvSpPr>
      <dsp:spPr>
        <a:xfrm>
          <a:off x="1523898" y="465"/>
          <a:ext cx="1419171" cy="922461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b="1" i="1" kern="1200" dirty="0"/>
            <a:t>Mérito</a:t>
          </a:r>
        </a:p>
      </dsp:txBody>
      <dsp:txXfrm>
        <a:off x="1568929" y="45496"/>
        <a:ext cx="1329109" cy="832399"/>
      </dsp:txXfrm>
    </dsp:sp>
    <dsp:sp modelId="{2E197E3F-29CA-4A5E-B4DB-14EDE257958C}">
      <dsp:nvSpPr>
        <dsp:cNvPr id="0" name=""/>
        <dsp:cNvSpPr/>
      </dsp:nvSpPr>
      <dsp:spPr>
        <a:xfrm>
          <a:off x="1031383" y="480714"/>
          <a:ext cx="2459638" cy="2459638"/>
        </a:xfrm>
        <a:custGeom>
          <a:avLst/>
          <a:gdLst/>
          <a:ahLst/>
          <a:cxnLst/>
          <a:rect l="0" t="0" r="0" b="0"/>
          <a:pathLst>
            <a:path>
              <a:moveTo>
                <a:pt x="1922329" y="213509"/>
              </a:moveTo>
              <a:arcTo wR="1229819" hR="1229819" stAng="18256225" swAng="3702249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5FA13D-5EAA-4DF6-BAFF-51A186332361}">
      <dsp:nvSpPr>
        <dsp:cNvPr id="0" name=""/>
        <dsp:cNvSpPr/>
      </dsp:nvSpPr>
      <dsp:spPr>
        <a:xfrm>
          <a:off x="2486714" y="1851298"/>
          <a:ext cx="1685351" cy="922461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b="1" i="1" kern="1200" dirty="0"/>
            <a:t>Transparencia</a:t>
          </a:r>
        </a:p>
      </dsp:txBody>
      <dsp:txXfrm>
        <a:off x="2531745" y="1896329"/>
        <a:ext cx="1595289" cy="832399"/>
      </dsp:txXfrm>
    </dsp:sp>
    <dsp:sp modelId="{8AC8773A-CFB4-4DDD-8CEE-CBA715EC1CF2}">
      <dsp:nvSpPr>
        <dsp:cNvPr id="0" name=""/>
        <dsp:cNvSpPr/>
      </dsp:nvSpPr>
      <dsp:spPr>
        <a:xfrm>
          <a:off x="1033509" y="478754"/>
          <a:ext cx="2459638" cy="2459638"/>
        </a:xfrm>
        <a:custGeom>
          <a:avLst/>
          <a:gdLst/>
          <a:ahLst/>
          <a:cxnLst/>
          <a:rect l="0" t="0" r="0" b="0"/>
          <a:pathLst>
            <a:path>
              <a:moveTo>
                <a:pt x="1833731" y="2301148"/>
              </a:moveTo>
              <a:arcTo wR="1229819" hR="1229819" stAng="3635392" swAng="3563066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31F6CB-0259-4DA6-937E-7F2653A47FD7}">
      <dsp:nvSpPr>
        <dsp:cNvPr id="0" name=""/>
        <dsp:cNvSpPr/>
      </dsp:nvSpPr>
      <dsp:spPr>
        <a:xfrm>
          <a:off x="344068" y="1845193"/>
          <a:ext cx="1648722" cy="922461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b="1" i="1" kern="1200" dirty="0"/>
            <a:t>Igualdad de oportunidades</a:t>
          </a:r>
        </a:p>
      </dsp:txBody>
      <dsp:txXfrm>
        <a:off x="389099" y="1890224"/>
        <a:ext cx="1558660" cy="832399"/>
      </dsp:txXfrm>
    </dsp:sp>
    <dsp:sp modelId="{F963AE7D-47E7-4021-B82C-8641592F7BEB}">
      <dsp:nvSpPr>
        <dsp:cNvPr id="0" name=""/>
        <dsp:cNvSpPr/>
      </dsp:nvSpPr>
      <dsp:spPr>
        <a:xfrm>
          <a:off x="1003664" y="461695"/>
          <a:ext cx="2459638" cy="2459638"/>
        </a:xfrm>
        <a:custGeom>
          <a:avLst/>
          <a:gdLst/>
          <a:ahLst/>
          <a:cxnLst/>
          <a:rect l="0" t="0" r="0" b="0"/>
          <a:pathLst>
            <a:path>
              <a:moveTo>
                <a:pt x="8122" y="1370932"/>
              </a:moveTo>
              <a:arcTo wR="1229819" hR="1229819" stAng="10404672" swAng="3645627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090D4DAA-051B-4201-8C4A-48EC8B14513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5EF32F7-37F0-49A5-B4E8-3972422715E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225E22-E9AB-4FD8-87C3-2D39B05BD5DE}" type="datetimeFigureOut">
              <a:rPr lang="es-PE" smtClean="0"/>
              <a:t>23/05/2024</a:t>
            </a:fld>
            <a:endParaRPr lang="es-PE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1EFCA0E-1D7A-44EE-9130-8D24CCB2A6D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65E9465-C182-4064-95F4-C6FB02943D3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B7C231-9D2E-49A3-8CA6-C1D976B8451D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6590394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B37A08-3668-4129-B51B-1C79758CFFB9}" type="datetimeFigureOut">
              <a:rPr lang="es-PE" smtClean="0"/>
              <a:t>23/05/2024</a:t>
            </a:fld>
            <a:endParaRPr lang="es-PE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751022-0ECE-456B-A141-DE4A58361E4A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014728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751022-0ECE-456B-A141-DE4A58361E4A}" type="slidenum">
              <a:rPr lang="es-PE" smtClean="0"/>
              <a:t>2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594507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200" dirty="0">
                <a:ea typeface="Open Sans" panose="020B0606030504020204" pitchFamily="34" charset="0"/>
                <a:cs typeface="Open Sans" panose="020B0606030504020204" pitchFamily="34" charset="0"/>
              </a:rPr>
              <a:t>Reforma</a:t>
            </a:r>
            <a:r>
              <a:rPr lang="es-MX" sz="1200" baseline="0" dirty="0">
                <a:ea typeface="Open Sans" panose="020B0606030504020204" pitchFamily="34" charset="0"/>
                <a:cs typeface="Open Sans" panose="020B0606030504020204" pitchFamily="34" charset="0"/>
              </a:rPr>
              <a:t> como medio: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s-MX" sz="1200" baseline="0" dirty="0">
                <a:ea typeface="Open Sans" panose="020B0606030504020204" pitchFamily="34" charset="0"/>
                <a:cs typeface="Open Sans" panose="020B0606030504020204" pitchFamily="34" charset="0"/>
              </a:rPr>
              <a:t>Acceso </a:t>
            </a:r>
            <a:r>
              <a:rPr lang="es-MX" sz="1200" baseline="0" dirty="0" err="1">
                <a:ea typeface="Open Sans" panose="020B0606030504020204" pitchFamily="34" charset="0"/>
                <a:cs typeface="Open Sans" panose="020B0606030504020204" pitchFamily="34" charset="0"/>
              </a:rPr>
              <a:t>meritocrático</a:t>
            </a:r>
            <a:r>
              <a:rPr lang="es-MX" sz="1200" baseline="0" dirty="0">
                <a:ea typeface="Open Sans" panose="020B0606030504020204" pitchFamily="34" charset="0"/>
                <a:cs typeface="Open Sans" panose="020B0606030504020204" pitchFamily="34" charset="0"/>
              </a:rPr>
              <a:t> e igualitario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s-MX" sz="1200" baseline="0" dirty="0">
                <a:ea typeface="Open Sans" panose="020B0606030504020204" pitchFamily="34" charset="0"/>
                <a:cs typeface="Open Sans" panose="020B0606030504020204" pitchFamily="34" charset="0"/>
              </a:rPr>
              <a:t>Igualdad de oportunidades, beneficios y responsabilidades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s-MX" sz="1200" baseline="0" dirty="0">
                <a:ea typeface="Open Sans" panose="020B0606030504020204" pitchFamily="34" charset="0"/>
                <a:cs typeface="Open Sans" panose="020B0606030504020204" pitchFamily="34" charset="0"/>
              </a:rPr>
              <a:t>Mecanismos de desarrollo profesional (progresión + enfoque en rendimiento)</a:t>
            </a:r>
            <a:endParaRPr lang="es-PE" sz="12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751022-0ECE-456B-A141-DE4A58361E4A}" type="slidenum">
              <a:rPr lang="es-PE" smtClean="0"/>
              <a:t>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387987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200" dirty="0">
                <a:ea typeface="Open Sans" panose="020B0606030504020204" pitchFamily="34" charset="0"/>
                <a:cs typeface="Open Sans" panose="020B0606030504020204" pitchFamily="34" charset="0"/>
              </a:rPr>
              <a:t>Reforma</a:t>
            </a:r>
            <a:r>
              <a:rPr lang="es-MX" sz="1200" baseline="0" dirty="0">
                <a:ea typeface="Open Sans" panose="020B0606030504020204" pitchFamily="34" charset="0"/>
                <a:cs typeface="Open Sans" panose="020B0606030504020204" pitchFamily="34" charset="0"/>
              </a:rPr>
              <a:t> como medio: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s-MX" sz="1200" baseline="0" dirty="0">
                <a:ea typeface="Open Sans" panose="020B0606030504020204" pitchFamily="34" charset="0"/>
                <a:cs typeface="Open Sans" panose="020B0606030504020204" pitchFamily="34" charset="0"/>
              </a:rPr>
              <a:t>Acceso </a:t>
            </a:r>
            <a:r>
              <a:rPr lang="es-MX" sz="1200" baseline="0" dirty="0" err="1">
                <a:ea typeface="Open Sans" panose="020B0606030504020204" pitchFamily="34" charset="0"/>
                <a:cs typeface="Open Sans" panose="020B0606030504020204" pitchFamily="34" charset="0"/>
              </a:rPr>
              <a:t>meritocrático</a:t>
            </a:r>
            <a:r>
              <a:rPr lang="es-MX" sz="1200" baseline="0" dirty="0">
                <a:ea typeface="Open Sans" panose="020B0606030504020204" pitchFamily="34" charset="0"/>
                <a:cs typeface="Open Sans" panose="020B0606030504020204" pitchFamily="34" charset="0"/>
              </a:rPr>
              <a:t> e igualitario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s-MX" sz="1200" baseline="0" dirty="0">
                <a:ea typeface="Open Sans" panose="020B0606030504020204" pitchFamily="34" charset="0"/>
                <a:cs typeface="Open Sans" panose="020B0606030504020204" pitchFamily="34" charset="0"/>
              </a:rPr>
              <a:t>Igualdad de oportunidades, beneficios y responsabilidades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s-MX" sz="1200" baseline="0" dirty="0">
                <a:ea typeface="Open Sans" panose="020B0606030504020204" pitchFamily="34" charset="0"/>
                <a:cs typeface="Open Sans" panose="020B0606030504020204" pitchFamily="34" charset="0"/>
              </a:rPr>
              <a:t>Mecanismos de desarrollo profesional (progresión + enfoque en rendimiento)</a:t>
            </a:r>
            <a:endParaRPr lang="es-PE" sz="12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751022-0ECE-456B-A141-DE4A58361E4A}" type="slidenum">
              <a:rPr lang="es-PE" smtClean="0"/>
              <a:t>4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572987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200" dirty="0">
                <a:ea typeface="Open Sans" panose="020B0606030504020204" pitchFamily="34" charset="0"/>
                <a:cs typeface="Open Sans" panose="020B0606030504020204" pitchFamily="34" charset="0"/>
              </a:rPr>
              <a:t>Reforma</a:t>
            </a:r>
            <a:r>
              <a:rPr lang="es-MX" sz="1200" baseline="0" dirty="0">
                <a:ea typeface="Open Sans" panose="020B0606030504020204" pitchFamily="34" charset="0"/>
                <a:cs typeface="Open Sans" panose="020B0606030504020204" pitchFamily="34" charset="0"/>
              </a:rPr>
              <a:t> como medio: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s-MX" sz="1200" baseline="0" dirty="0">
                <a:ea typeface="Open Sans" panose="020B0606030504020204" pitchFamily="34" charset="0"/>
                <a:cs typeface="Open Sans" panose="020B0606030504020204" pitchFamily="34" charset="0"/>
              </a:rPr>
              <a:t>Acceso </a:t>
            </a:r>
            <a:r>
              <a:rPr lang="es-MX" sz="1200" baseline="0" dirty="0" err="1">
                <a:ea typeface="Open Sans" panose="020B0606030504020204" pitchFamily="34" charset="0"/>
                <a:cs typeface="Open Sans" panose="020B0606030504020204" pitchFamily="34" charset="0"/>
              </a:rPr>
              <a:t>meritocrático</a:t>
            </a:r>
            <a:r>
              <a:rPr lang="es-MX" sz="1200" baseline="0" dirty="0">
                <a:ea typeface="Open Sans" panose="020B0606030504020204" pitchFamily="34" charset="0"/>
                <a:cs typeface="Open Sans" panose="020B0606030504020204" pitchFamily="34" charset="0"/>
              </a:rPr>
              <a:t> e igualitario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s-MX" sz="1200" baseline="0" dirty="0">
                <a:ea typeface="Open Sans" panose="020B0606030504020204" pitchFamily="34" charset="0"/>
                <a:cs typeface="Open Sans" panose="020B0606030504020204" pitchFamily="34" charset="0"/>
              </a:rPr>
              <a:t>Igualdad de oportunidades, beneficios y responsabilidades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s-MX" sz="1200" baseline="0" dirty="0">
                <a:ea typeface="Open Sans" panose="020B0606030504020204" pitchFamily="34" charset="0"/>
                <a:cs typeface="Open Sans" panose="020B0606030504020204" pitchFamily="34" charset="0"/>
              </a:rPr>
              <a:t>Mecanismos de desarrollo profesional (progresión + enfoque en rendimiento)</a:t>
            </a:r>
            <a:endParaRPr lang="es-PE" sz="12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751022-0ECE-456B-A141-DE4A58361E4A}" type="slidenum">
              <a:rPr lang="es-PE" smtClean="0"/>
              <a:t>5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25992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6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3.sv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5.svg"/><Relationship Id="rId7" Type="http://schemas.openxmlformats.org/officeDocument/2006/relationships/image" Target="../media/image18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microsoft.com/office/2007/relationships/hdphoto" Target="../media/hdphoto2.wdp"/><Relationship Id="rId10" Type="http://schemas.openxmlformats.org/officeDocument/2006/relationships/image" Target="../media/image6.emf"/><Relationship Id="rId4" Type="http://schemas.openxmlformats.org/officeDocument/2006/relationships/image" Target="../media/image12.png"/><Relationship Id="rId9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2.sv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hdphoto" Target="../media/hdphoto1.wdp"/><Relationship Id="rId7" Type="http://schemas.openxmlformats.org/officeDocument/2006/relationships/image" Target="../media/image24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22.svg"/><Relationship Id="rId10" Type="http://schemas.openxmlformats.org/officeDocument/2006/relationships/image" Target="../media/image6.emf"/><Relationship Id="rId4" Type="http://schemas.openxmlformats.org/officeDocument/2006/relationships/image" Target="../media/image16.png"/><Relationship Id="rId9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:a16="http://schemas.microsoft.com/office/drawing/2014/main" id="{1E806804-F156-4745-8207-FC9E87DF992B}"/>
              </a:ext>
            </a:extLst>
          </p:cNvPr>
          <p:cNvSpPr/>
          <p:nvPr userDrawn="1"/>
        </p:nvSpPr>
        <p:spPr>
          <a:xfrm>
            <a:off x="0" y="-1"/>
            <a:ext cx="12192001" cy="6861521"/>
          </a:xfrm>
          <a:prstGeom prst="rect">
            <a:avLst/>
          </a:prstGeom>
          <a:solidFill>
            <a:srgbClr val="F70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E3943774-960C-4D21-8E67-81076B9553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9000"/>
                    </a14:imgEffect>
                    <a14:imgEffect>
                      <a14:brightnessContrast bright="-16000"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-8320"/>
            <a:ext cx="12152780" cy="6858000"/>
          </a:xfrm>
          <a:prstGeom prst="rect">
            <a:avLst/>
          </a:prstGeom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8684A496-B39C-4744-8C33-179543329C14}"/>
              </a:ext>
            </a:extLst>
          </p:cNvPr>
          <p:cNvSpPr/>
          <p:nvPr userDrawn="1"/>
        </p:nvSpPr>
        <p:spPr>
          <a:xfrm>
            <a:off x="8625525" y="-634"/>
            <a:ext cx="3566473" cy="6870473"/>
          </a:xfrm>
          <a:custGeom>
            <a:avLst/>
            <a:gdLst>
              <a:gd name="connsiteX0" fmla="*/ 0 w 2331562"/>
              <a:gd name="connsiteY0" fmla="*/ 0 h 6854827"/>
              <a:gd name="connsiteX1" fmla="*/ 2331562 w 2331562"/>
              <a:gd name="connsiteY1" fmla="*/ 0 h 6854827"/>
              <a:gd name="connsiteX2" fmla="*/ 2331562 w 2331562"/>
              <a:gd name="connsiteY2" fmla="*/ 6854827 h 6854827"/>
              <a:gd name="connsiteX3" fmla="*/ 0 w 2331562"/>
              <a:gd name="connsiteY3" fmla="*/ 6854827 h 6854827"/>
              <a:gd name="connsiteX4" fmla="*/ 0 w 2331562"/>
              <a:gd name="connsiteY4" fmla="*/ 0 h 6854827"/>
              <a:gd name="connsiteX0" fmla="*/ 0 w 3566473"/>
              <a:gd name="connsiteY0" fmla="*/ 0 h 6864253"/>
              <a:gd name="connsiteX1" fmla="*/ 3566473 w 3566473"/>
              <a:gd name="connsiteY1" fmla="*/ 9426 h 6864253"/>
              <a:gd name="connsiteX2" fmla="*/ 3566473 w 3566473"/>
              <a:gd name="connsiteY2" fmla="*/ 6864253 h 6864253"/>
              <a:gd name="connsiteX3" fmla="*/ 1234911 w 3566473"/>
              <a:gd name="connsiteY3" fmla="*/ 6864253 h 6864253"/>
              <a:gd name="connsiteX4" fmla="*/ 0 w 3566473"/>
              <a:gd name="connsiteY4" fmla="*/ 0 h 6864253"/>
              <a:gd name="connsiteX0" fmla="*/ 0 w 3566473"/>
              <a:gd name="connsiteY0" fmla="*/ 0 h 6864253"/>
              <a:gd name="connsiteX1" fmla="*/ 3566473 w 3566473"/>
              <a:gd name="connsiteY1" fmla="*/ 9426 h 6864253"/>
              <a:gd name="connsiteX2" fmla="*/ 3566473 w 3566473"/>
              <a:gd name="connsiteY2" fmla="*/ 6864253 h 6864253"/>
              <a:gd name="connsiteX3" fmla="*/ 1314042 w 3566473"/>
              <a:gd name="connsiteY3" fmla="*/ 6864253 h 6864253"/>
              <a:gd name="connsiteX4" fmla="*/ 0 w 3566473"/>
              <a:gd name="connsiteY4" fmla="*/ 0 h 6864253"/>
              <a:gd name="connsiteX0" fmla="*/ 0 w 3566473"/>
              <a:gd name="connsiteY0" fmla="*/ 0 h 6864253"/>
              <a:gd name="connsiteX1" fmla="*/ 3566473 w 3566473"/>
              <a:gd name="connsiteY1" fmla="*/ 9426 h 6864253"/>
              <a:gd name="connsiteX2" fmla="*/ 3566473 w 3566473"/>
              <a:gd name="connsiteY2" fmla="*/ 6864253 h 6864253"/>
              <a:gd name="connsiteX3" fmla="*/ 1243703 w 3566473"/>
              <a:gd name="connsiteY3" fmla="*/ 6864253 h 6864253"/>
              <a:gd name="connsiteX4" fmla="*/ 0 w 3566473"/>
              <a:gd name="connsiteY4" fmla="*/ 0 h 6864253"/>
              <a:gd name="connsiteX0" fmla="*/ 0 w 3566473"/>
              <a:gd name="connsiteY0" fmla="*/ 0 h 6864253"/>
              <a:gd name="connsiteX1" fmla="*/ 3566473 w 3566473"/>
              <a:gd name="connsiteY1" fmla="*/ 9426 h 6864253"/>
              <a:gd name="connsiteX2" fmla="*/ 3566473 w 3566473"/>
              <a:gd name="connsiteY2" fmla="*/ 6864253 h 6864253"/>
              <a:gd name="connsiteX3" fmla="*/ 1551613 w 3566473"/>
              <a:gd name="connsiteY3" fmla="*/ 6864253 h 6864253"/>
              <a:gd name="connsiteX4" fmla="*/ 0 w 3566473"/>
              <a:gd name="connsiteY4" fmla="*/ 0 h 6864253"/>
              <a:gd name="connsiteX0" fmla="*/ 0 w 3566473"/>
              <a:gd name="connsiteY0" fmla="*/ 0 h 6864253"/>
              <a:gd name="connsiteX1" fmla="*/ 3566473 w 3566473"/>
              <a:gd name="connsiteY1" fmla="*/ 9426 h 6864253"/>
              <a:gd name="connsiteX2" fmla="*/ 3566473 w 3566473"/>
              <a:gd name="connsiteY2" fmla="*/ 6864253 h 6864253"/>
              <a:gd name="connsiteX3" fmla="*/ 1448976 w 3566473"/>
              <a:gd name="connsiteY3" fmla="*/ 6845591 h 6864253"/>
              <a:gd name="connsiteX4" fmla="*/ 0 w 3566473"/>
              <a:gd name="connsiteY4" fmla="*/ 0 h 6864253"/>
              <a:gd name="connsiteX0" fmla="*/ 0 w 3566473"/>
              <a:gd name="connsiteY0" fmla="*/ 0 h 6870473"/>
              <a:gd name="connsiteX1" fmla="*/ 3566473 w 3566473"/>
              <a:gd name="connsiteY1" fmla="*/ 9426 h 6870473"/>
              <a:gd name="connsiteX2" fmla="*/ 3566473 w 3566473"/>
              <a:gd name="connsiteY2" fmla="*/ 6864253 h 6870473"/>
              <a:gd name="connsiteX3" fmla="*/ 1455196 w 3566473"/>
              <a:gd name="connsiteY3" fmla="*/ 6870473 h 6870473"/>
              <a:gd name="connsiteX4" fmla="*/ 0 w 3566473"/>
              <a:gd name="connsiteY4" fmla="*/ 0 h 6870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66473" h="6870473">
                <a:moveTo>
                  <a:pt x="0" y="0"/>
                </a:moveTo>
                <a:lnTo>
                  <a:pt x="3566473" y="9426"/>
                </a:lnTo>
                <a:lnTo>
                  <a:pt x="3566473" y="6864253"/>
                </a:lnTo>
                <a:lnTo>
                  <a:pt x="1455196" y="687047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/>
              <a:t>a</a:t>
            </a:r>
          </a:p>
        </p:txBody>
      </p:sp>
      <p:pic>
        <p:nvPicPr>
          <p:cNvPr id="18" name="Gráfico 17">
            <a:extLst>
              <a:ext uri="{FF2B5EF4-FFF2-40B4-BE49-F238E27FC236}">
                <a16:creationId xmlns:a16="http://schemas.microsoft.com/office/drawing/2014/main" id="{E21AEAF1-87E1-4247-B723-69AB910A75E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96439" y="953524"/>
            <a:ext cx="4795560" cy="5901303"/>
          </a:xfrm>
          <a:prstGeom prst="rect">
            <a:avLst/>
          </a:prstGeom>
        </p:spPr>
      </p:pic>
      <p:sp>
        <p:nvSpPr>
          <p:cNvPr id="20" name="Título 1">
            <a:extLst>
              <a:ext uri="{FF2B5EF4-FFF2-40B4-BE49-F238E27FC236}">
                <a16:creationId xmlns:a16="http://schemas.microsoft.com/office/drawing/2014/main" id="{FDC8F459-8BAB-4A22-B32A-6688EAAD0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238640"/>
            <a:ext cx="7528379" cy="2091418"/>
          </a:xfrm>
        </p:spPr>
        <p:txBody>
          <a:bodyPr anchor="b">
            <a:normAutofit/>
          </a:bodyPr>
          <a:lstStyle>
            <a:lvl1pPr>
              <a:defRPr sz="48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PE" dirty="0"/>
          </a:p>
        </p:txBody>
      </p:sp>
      <p:sp>
        <p:nvSpPr>
          <p:cNvPr id="21" name="Marcador de texto 2">
            <a:extLst>
              <a:ext uri="{FF2B5EF4-FFF2-40B4-BE49-F238E27FC236}">
                <a16:creationId xmlns:a16="http://schemas.microsoft.com/office/drawing/2014/main" id="{005EF8F7-E8E7-4AAB-AF29-4B10CB3FB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30397"/>
            <a:ext cx="7528379" cy="634166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Editar los estilos de texto del patrón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BD61BB27-9198-BC4D-A06D-ACFB52F6022D}"/>
              </a:ext>
            </a:extLst>
          </p:cNvPr>
          <p:cNvSpPr/>
          <p:nvPr userDrawn="1"/>
        </p:nvSpPr>
        <p:spPr>
          <a:xfrm>
            <a:off x="-5442" y="26972"/>
            <a:ext cx="12192000" cy="9205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0454E5A6-0890-634C-9ACF-0ACE0F29BBCC}"/>
              </a:ext>
            </a:extLst>
          </p:cNvPr>
          <p:cNvSpPr/>
          <p:nvPr userDrawn="1"/>
        </p:nvSpPr>
        <p:spPr>
          <a:xfrm>
            <a:off x="0" y="-34291"/>
            <a:ext cx="12192000" cy="5611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2615815C-9AA3-5046-B816-0BFE79708C0B}"/>
              </a:ext>
            </a:extLst>
          </p:cNvPr>
          <p:cNvGrpSpPr/>
          <p:nvPr userDrawn="1"/>
        </p:nvGrpSpPr>
        <p:grpSpPr>
          <a:xfrm>
            <a:off x="269111" y="-106569"/>
            <a:ext cx="11337434" cy="1125242"/>
            <a:chOff x="269111" y="-88463"/>
            <a:chExt cx="11337434" cy="1125242"/>
          </a:xfrm>
        </p:grpSpPr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4B95BA13-4E00-7D4B-B3CE-6AA419449E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111" y="-88463"/>
              <a:ext cx="2343150" cy="1125242"/>
            </a:xfrm>
            <a:prstGeom prst="rect">
              <a:avLst/>
            </a:prstGeom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3B7EE34F-2725-9843-A0F3-4CFECD2F35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6810" y="1087"/>
              <a:ext cx="1577901" cy="951382"/>
            </a:xfrm>
            <a:prstGeom prst="rect">
              <a:avLst/>
            </a:prstGeom>
          </p:spPr>
        </p:pic>
        <p:pic>
          <p:nvPicPr>
            <p:cNvPr id="2" name="Imagen 1">
              <a:extLst>
                <a:ext uri="{FF2B5EF4-FFF2-40B4-BE49-F238E27FC236}">
                  <a16:creationId xmlns:a16="http://schemas.microsoft.com/office/drawing/2014/main" id="{7611A463-A061-8F42-889B-5A0CBDC5DA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10013133" y="111166"/>
              <a:ext cx="1593412" cy="7354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42315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:a16="http://schemas.microsoft.com/office/drawing/2014/main" id="{D0BD909D-21FB-4FC0-A64D-89F2338C51D9}"/>
              </a:ext>
            </a:extLst>
          </p:cNvPr>
          <p:cNvSpPr/>
          <p:nvPr userDrawn="1"/>
        </p:nvSpPr>
        <p:spPr>
          <a:xfrm>
            <a:off x="0" y="-1"/>
            <a:ext cx="12192000" cy="68561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191DA9A7-BBB1-4593-8D41-71BDED101F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360696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D34B35CB-21CB-4DB7-B028-081BC11428D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0194" y="-141328"/>
            <a:ext cx="12682194" cy="3495817"/>
          </a:xfrm>
          <a:prstGeom prst="rect">
            <a:avLst/>
          </a:prstGeom>
        </p:spPr>
      </p:pic>
      <p:sp>
        <p:nvSpPr>
          <p:cNvPr id="15" name="Título 1">
            <a:extLst>
              <a:ext uri="{FF2B5EF4-FFF2-40B4-BE49-F238E27FC236}">
                <a16:creationId xmlns:a16="http://schemas.microsoft.com/office/drawing/2014/main" id="{C851928F-E13C-4C8F-B166-C100EFE93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98720"/>
            <a:ext cx="6520543" cy="1325563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PE" dirty="0"/>
          </a:p>
        </p:txBody>
      </p:sp>
      <p:sp>
        <p:nvSpPr>
          <p:cNvPr id="16" name="Marcador de contenido 3">
            <a:extLst>
              <a:ext uri="{FF2B5EF4-FFF2-40B4-BE49-F238E27FC236}">
                <a16:creationId xmlns:a16="http://schemas.microsoft.com/office/drawing/2014/main" id="{7E0953FA-8B8F-4FC5-87AF-C4A6C1C784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3807954"/>
            <a:ext cx="10831286" cy="2588483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s-ES" dirty="0"/>
              <a:t>Editar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PE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D8E94096-2AF7-524B-8B1F-07C0B71B62E8}"/>
              </a:ext>
            </a:extLst>
          </p:cNvPr>
          <p:cNvSpPr/>
          <p:nvPr userDrawn="1"/>
        </p:nvSpPr>
        <p:spPr>
          <a:xfrm>
            <a:off x="0" y="-22716"/>
            <a:ext cx="12192000" cy="9205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DA111161-B367-644D-B82D-6AF0D8E091B8}"/>
              </a:ext>
            </a:extLst>
          </p:cNvPr>
          <p:cNvSpPr/>
          <p:nvPr userDrawn="1"/>
        </p:nvSpPr>
        <p:spPr>
          <a:xfrm>
            <a:off x="0" y="-34291"/>
            <a:ext cx="12192000" cy="5611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4436664A-D501-0D49-9EDF-A0F5C74AFC8A}"/>
              </a:ext>
            </a:extLst>
          </p:cNvPr>
          <p:cNvGrpSpPr/>
          <p:nvPr userDrawn="1"/>
        </p:nvGrpSpPr>
        <p:grpSpPr>
          <a:xfrm>
            <a:off x="269111" y="-106569"/>
            <a:ext cx="11337434" cy="1125242"/>
            <a:chOff x="269111" y="-88463"/>
            <a:chExt cx="11337434" cy="1125242"/>
          </a:xfrm>
        </p:grpSpPr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1B7798A2-6A9C-C14D-A932-D19DB8569D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111" y="-88463"/>
              <a:ext cx="2343150" cy="1125242"/>
            </a:xfrm>
            <a:prstGeom prst="rect">
              <a:avLst/>
            </a:prstGeom>
          </p:spPr>
        </p:pic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1100D9CD-E427-CF42-810E-6663CBFD6F5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6810" y="1087"/>
              <a:ext cx="1577901" cy="951382"/>
            </a:xfrm>
            <a:prstGeom prst="rect">
              <a:avLst/>
            </a:prstGeom>
          </p:spPr>
        </p:pic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9CB50CFA-49E8-8849-B478-74D70A5F3D8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10013133" y="111166"/>
              <a:ext cx="1593412" cy="7354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76213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>
            <a:extLst>
              <a:ext uri="{FF2B5EF4-FFF2-40B4-BE49-F238E27FC236}">
                <a16:creationId xmlns:a16="http://schemas.microsoft.com/office/drawing/2014/main" id="{7F2A5DB3-18D7-4000-B6D2-DEE732500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1443341"/>
            <a:ext cx="11049001" cy="1325563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PE" dirty="0"/>
          </a:p>
        </p:txBody>
      </p:sp>
      <p:sp>
        <p:nvSpPr>
          <p:cNvPr id="13" name="Marcador de texto 2">
            <a:extLst>
              <a:ext uri="{FF2B5EF4-FFF2-40B4-BE49-F238E27FC236}">
                <a16:creationId xmlns:a16="http://schemas.microsoft.com/office/drawing/2014/main" id="{142C945F-3324-4B38-8434-C39559A268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2955359"/>
            <a:ext cx="5157787" cy="411956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Editar los estilos de texto del patrón</a:t>
            </a:r>
          </a:p>
        </p:txBody>
      </p:sp>
      <p:sp>
        <p:nvSpPr>
          <p:cNvPr id="14" name="Marcador de contenido 3">
            <a:extLst>
              <a:ext uri="{FF2B5EF4-FFF2-40B4-BE49-F238E27FC236}">
                <a16:creationId xmlns:a16="http://schemas.microsoft.com/office/drawing/2014/main" id="{F24E2203-BCD8-4562-9A22-AD77F0C735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3548439"/>
            <a:ext cx="5157787" cy="2774659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00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80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60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60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s-ES" dirty="0"/>
              <a:t>Editar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PE" dirty="0"/>
          </a:p>
        </p:txBody>
      </p:sp>
      <p:sp>
        <p:nvSpPr>
          <p:cNvPr id="15" name="Marcador de texto 4">
            <a:extLst>
              <a:ext uri="{FF2B5EF4-FFF2-40B4-BE49-F238E27FC236}">
                <a16:creationId xmlns:a16="http://schemas.microsoft.com/office/drawing/2014/main" id="{F70016B0-E0CE-4AE3-9CCF-CA23099ABD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99212" y="2955359"/>
            <a:ext cx="5183188" cy="411956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Editar los estilos de texto del patrón</a:t>
            </a:r>
          </a:p>
        </p:txBody>
      </p:sp>
      <p:sp>
        <p:nvSpPr>
          <p:cNvPr id="16" name="Marcador de contenido 5">
            <a:extLst>
              <a:ext uri="{FF2B5EF4-FFF2-40B4-BE49-F238E27FC236}">
                <a16:creationId xmlns:a16="http://schemas.microsoft.com/office/drawing/2014/main" id="{B25894E8-EB55-460E-B796-C78A1D49C0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99212" y="3548439"/>
            <a:ext cx="5183188" cy="2774659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00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80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60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60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s-ES" dirty="0"/>
              <a:t>Editar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PE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0E9122C0-C721-AC4F-8D74-4412D34E0560}"/>
              </a:ext>
            </a:extLst>
          </p:cNvPr>
          <p:cNvSpPr/>
          <p:nvPr userDrawn="1"/>
        </p:nvSpPr>
        <p:spPr>
          <a:xfrm>
            <a:off x="0" y="23584"/>
            <a:ext cx="12192000" cy="9205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E6A8DB9A-332C-1941-ABBF-ABBE433ED202}"/>
              </a:ext>
            </a:extLst>
          </p:cNvPr>
          <p:cNvSpPr/>
          <p:nvPr userDrawn="1"/>
        </p:nvSpPr>
        <p:spPr>
          <a:xfrm>
            <a:off x="0" y="-34291"/>
            <a:ext cx="12192000" cy="5611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559C00D3-9FFC-6F43-9D13-97E9F58411F2}"/>
              </a:ext>
            </a:extLst>
          </p:cNvPr>
          <p:cNvGrpSpPr/>
          <p:nvPr userDrawn="1"/>
        </p:nvGrpSpPr>
        <p:grpSpPr>
          <a:xfrm>
            <a:off x="269111" y="-88463"/>
            <a:ext cx="11337434" cy="1125242"/>
            <a:chOff x="269111" y="-88463"/>
            <a:chExt cx="11337434" cy="1125242"/>
          </a:xfrm>
        </p:grpSpPr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3A45779E-B95E-E347-A316-D6B7C816000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111" y="-88463"/>
              <a:ext cx="2343150" cy="1125242"/>
            </a:xfrm>
            <a:prstGeom prst="rect">
              <a:avLst/>
            </a:prstGeom>
          </p:spPr>
        </p:pic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4622110F-77D4-1B4F-B953-0F4CC550770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6810" y="1087"/>
              <a:ext cx="1577901" cy="951382"/>
            </a:xfrm>
            <a:prstGeom prst="rect">
              <a:avLst/>
            </a:prstGeom>
          </p:spPr>
        </p:pic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37140A7E-2E63-9C4E-BB5D-EEF095697ED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10013133" y="111166"/>
              <a:ext cx="1593412" cy="7354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57301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7023E6F1-A209-4F0D-9D06-D6AC6E3EF1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632"/>
            <a:ext cx="12191999" cy="6862742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43238151-2481-44F9-B277-7923ADDA65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58001" y="1"/>
            <a:ext cx="5334000" cy="6085266"/>
          </a:xfrm>
          <a:prstGeom prst="rect">
            <a:avLst/>
          </a:prstGeom>
        </p:spPr>
      </p:pic>
      <p:sp>
        <p:nvSpPr>
          <p:cNvPr id="17" name="Título 1">
            <a:extLst>
              <a:ext uri="{FF2B5EF4-FFF2-40B4-BE49-F238E27FC236}">
                <a16:creationId xmlns:a16="http://schemas.microsoft.com/office/drawing/2014/main" id="{C724D601-9A84-428A-B937-183873FB5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22" y="1100527"/>
            <a:ext cx="6633792" cy="1069975"/>
          </a:xfrm>
        </p:spPr>
        <p:txBody>
          <a:bodyPr anchor="b"/>
          <a:lstStyle>
            <a:lvl1pPr>
              <a:defRPr sz="2400" b="1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PE" dirty="0"/>
          </a:p>
        </p:txBody>
      </p:sp>
      <p:sp>
        <p:nvSpPr>
          <p:cNvPr id="19" name="Marcador de texto 3">
            <a:extLst>
              <a:ext uri="{FF2B5EF4-FFF2-40B4-BE49-F238E27FC236}">
                <a16:creationId xmlns:a16="http://schemas.microsoft.com/office/drawing/2014/main" id="{424254F2-4895-4CC5-8F02-7EB30ACE0E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4322" y="2661954"/>
            <a:ext cx="6633792" cy="2624612"/>
          </a:xfrm>
        </p:spPr>
        <p:txBody>
          <a:bodyPr/>
          <a:lstStyle>
            <a:lvl1pPr marL="0" indent="0">
              <a:buNone/>
              <a:defRPr sz="120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Editar los estilos de texto del patrón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055D4AEA-3E9A-9E40-B847-B3ECB35E6E45}"/>
              </a:ext>
            </a:extLst>
          </p:cNvPr>
          <p:cNvSpPr/>
          <p:nvPr userDrawn="1"/>
        </p:nvSpPr>
        <p:spPr>
          <a:xfrm>
            <a:off x="-2" y="5912692"/>
            <a:ext cx="12192000" cy="9205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6D4F7A87-7756-3D4F-82F9-5D26900BE648}"/>
              </a:ext>
            </a:extLst>
          </p:cNvPr>
          <p:cNvSpPr/>
          <p:nvPr userDrawn="1"/>
        </p:nvSpPr>
        <p:spPr>
          <a:xfrm>
            <a:off x="-4" y="5901263"/>
            <a:ext cx="12192000" cy="5611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BA0CD0FB-241F-A040-93E4-0D156680A4E3}"/>
              </a:ext>
            </a:extLst>
          </p:cNvPr>
          <p:cNvGrpSpPr/>
          <p:nvPr userDrawn="1"/>
        </p:nvGrpSpPr>
        <p:grpSpPr>
          <a:xfrm>
            <a:off x="269111" y="5823460"/>
            <a:ext cx="11337434" cy="1125242"/>
            <a:chOff x="269111" y="-88463"/>
            <a:chExt cx="11337434" cy="1125242"/>
          </a:xfrm>
        </p:grpSpPr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94C169E5-FC03-E24C-B359-4BA3A8F02BC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111" y="-88463"/>
              <a:ext cx="2343150" cy="1125242"/>
            </a:xfrm>
            <a:prstGeom prst="rect">
              <a:avLst/>
            </a:prstGeom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41EF0D9A-68CA-B747-955F-C5219D7F49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6810" y="1087"/>
              <a:ext cx="1577901" cy="951382"/>
            </a:xfrm>
            <a:prstGeom prst="rect">
              <a:avLst/>
            </a:prstGeom>
          </p:spPr>
        </p:pic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175E3C37-9A9F-3A45-80EA-CB2969CA83A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10013133" y="111166"/>
              <a:ext cx="1593412" cy="7354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04591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780D320A-8B42-4BD7-9F6E-8530702E4680}"/>
              </a:ext>
            </a:extLst>
          </p:cNvPr>
          <p:cNvSpPr/>
          <p:nvPr userDrawn="1"/>
        </p:nvSpPr>
        <p:spPr>
          <a:xfrm>
            <a:off x="0" y="-1"/>
            <a:ext cx="12192000" cy="68561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77CC363C-9035-4E34-AFA8-F6E232FAAC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31992" y="2553997"/>
            <a:ext cx="10760007" cy="4304003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A7387B98-6496-4DD2-A8D9-EBFAC593B1F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992" y="2553997"/>
            <a:ext cx="10760007" cy="4304003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B2CCC165-FD8C-4654-BD45-FDF6975F7D0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2553997"/>
            <a:ext cx="5261906" cy="4304003"/>
          </a:xfrm>
          <a:prstGeom prst="rect">
            <a:avLst/>
          </a:prstGeom>
        </p:spPr>
      </p:pic>
      <p:sp>
        <p:nvSpPr>
          <p:cNvPr id="22" name="Título 1">
            <a:extLst>
              <a:ext uri="{FF2B5EF4-FFF2-40B4-BE49-F238E27FC236}">
                <a16:creationId xmlns:a16="http://schemas.microsoft.com/office/drawing/2014/main" id="{C5FB6CED-7124-41CD-819A-FC199CB35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0532" y="1427896"/>
            <a:ext cx="6181498" cy="788017"/>
          </a:xfrm>
        </p:spPr>
        <p:txBody>
          <a:bodyPr anchor="b"/>
          <a:lstStyle>
            <a:lvl1pPr>
              <a:defRPr sz="2400" b="1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PE" dirty="0"/>
          </a:p>
        </p:txBody>
      </p:sp>
      <p:sp>
        <p:nvSpPr>
          <p:cNvPr id="23" name="Marcador de texto 3">
            <a:extLst>
              <a:ext uri="{FF2B5EF4-FFF2-40B4-BE49-F238E27FC236}">
                <a16:creationId xmlns:a16="http://schemas.microsoft.com/office/drawing/2014/main" id="{A4C92B05-E212-4A11-A854-CE690EFFA5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50532" y="2920136"/>
            <a:ext cx="6181498" cy="3415350"/>
          </a:xfr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Editar los estilos de texto del patrón</a:t>
            </a:r>
          </a:p>
        </p:txBody>
      </p:sp>
      <p:sp>
        <p:nvSpPr>
          <p:cNvPr id="24" name="Marcador de posición de imagen 2">
            <a:extLst>
              <a:ext uri="{FF2B5EF4-FFF2-40B4-BE49-F238E27FC236}">
                <a16:creationId xmlns:a16="http://schemas.microsoft.com/office/drawing/2014/main" id="{CF9F7A40-25A8-4F08-8753-7AA9F8773D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98713" y="1427896"/>
            <a:ext cx="4139034" cy="490759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FB66E19A-E126-7B45-A445-BC18B02A80C8}"/>
              </a:ext>
            </a:extLst>
          </p:cNvPr>
          <p:cNvSpPr/>
          <p:nvPr userDrawn="1"/>
        </p:nvSpPr>
        <p:spPr>
          <a:xfrm>
            <a:off x="0" y="-11141"/>
            <a:ext cx="12192000" cy="9205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86DDBFF5-71DC-8341-9334-8483B6980159}"/>
              </a:ext>
            </a:extLst>
          </p:cNvPr>
          <p:cNvSpPr/>
          <p:nvPr userDrawn="1"/>
        </p:nvSpPr>
        <p:spPr>
          <a:xfrm>
            <a:off x="0" y="-34291"/>
            <a:ext cx="12192000" cy="5611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9CA548E2-920F-ED4B-BEEB-1BD37398C611}"/>
              </a:ext>
            </a:extLst>
          </p:cNvPr>
          <p:cNvGrpSpPr/>
          <p:nvPr userDrawn="1"/>
        </p:nvGrpSpPr>
        <p:grpSpPr>
          <a:xfrm>
            <a:off x="269111" y="-88463"/>
            <a:ext cx="11337434" cy="1125242"/>
            <a:chOff x="269111" y="-88463"/>
            <a:chExt cx="11337434" cy="1125242"/>
          </a:xfrm>
        </p:grpSpPr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5BAE0DB3-402F-314D-866A-9A481C9595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111" y="-88463"/>
              <a:ext cx="2343150" cy="1125242"/>
            </a:xfrm>
            <a:prstGeom prst="rect">
              <a:avLst/>
            </a:prstGeom>
          </p:spPr>
        </p:pic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A0B8AE76-16F9-AD4F-85BA-3BA03776319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6810" y="1087"/>
              <a:ext cx="1577901" cy="951382"/>
            </a:xfrm>
            <a:prstGeom prst="rect">
              <a:avLst/>
            </a:prstGeom>
          </p:spPr>
        </p:pic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5A828179-2451-3248-8BB1-07C639F40CB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/>
            <a:stretch>
              <a:fillRect/>
            </a:stretch>
          </p:blipFill>
          <p:spPr>
            <a:xfrm>
              <a:off x="10013133" y="111166"/>
              <a:ext cx="1593412" cy="7354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91070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áfico 7">
            <a:extLst>
              <a:ext uri="{FF2B5EF4-FFF2-40B4-BE49-F238E27FC236}">
                <a16:creationId xmlns:a16="http://schemas.microsoft.com/office/drawing/2014/main" id="{F263DD9D-1BCC-4B13-9F2F-6BA7DC9E70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-4742"/>
            <a:ext cx="12192000" cy="6862742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C0094257-41D6-4F8C-835F-CB470AE1EACD}"/>
              </a:ext>
            </a:extLst>
          </p:cNvPr>
          <p:cNvSpPr/>
          <p:nvPr userDrawn="1"/>
        </p:nvSpPr>
        <p:spPr>
          <a:xfrm>
            <a:off x="0" y="-1"/>
            <a:ext cx="12192000" cy="68561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2801FA5-94F1-44B1-8901-F3D83883A67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632"/>
            <a:ext cx="12191999" cy="6862742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F19E944-9100-4DE8-90D6-E6D5D92B0F9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0" y="52254"/>
            <a:ext cx="12139160" cy="6858000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0963E573-EED7-4B61-8D1F-EE2A232C3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1598720"/>
            <a:ext cx="8784771" cy="1325563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PE" dirty="0"/>
          </a:p>
        </p:txBody>
      </p:sp>
      <p:sp>
        <p:nvSpPr>
          <p:cNvPr id="14" name="Marcador de contenido 3">
            <a:extLst>
              <a:ext uri="{FF2B5EF4-FFF2-40B4-BE49-F238E27FC236}">
                <a16:creationId xmlns:a16="http://schemas.microsoft.com/office/drawing/2014/main" id="{28802A8C-843A-4FC4-92E0-108877249D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599" y="3567433"/>
            <a:ext cx="8784771" cy="2588483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s-ES" dirty="0"/>
              <a:t>Editar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PE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54D9E26A-A858-0544-BD71-E94B0F3F4A0A}"/>
              </a:ext>
            </a:extLst>
          </p:cNvPr>
          <p:cNvSpPr/>
          <p:nvPr userDrawn="1"/>
        </p:nvSpPr>
        <p:spPr>
          <a:xfrm>
            <a:off x="0" y="-11141"/>
            <a:ext cx="12192000" cy="9205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E73EE34C-504D-6D40-BC0B-DE285E179D51}"/>
              </a:ext>
            </a:extLst>
          </p:cNvPr>
          <p:cNvSpPr/>
          <p:nvPr userDrawn="1"/>
        </p:nvSpPr>
        <p:spPr>
          <a:xfrm>
            <a:off x="0" y="-34291"/>
            <a:ext cx="12192000" cy="5611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82CD4BA2-3E9F-C24D-A37C-0D3967B68779}"/>
              </a:ext>
            </a:extLst>
          </p:cNvPr>
          <p:cNvGrpSpPr/>
          <p:nvPr userDrawn="1"/>
        </p:nvGrpSpPr>
        <p:grpSpPr>
          <a:xfrm>
            <a:off x="269111" y="-97516"/>
            <a:ext cx="11337434" cy="1125242"/>
            <a:chOff x="269111" y="-88463"/>
            <a:chExt cx="11337434" cy="1125242"/>
          </a:xfrm>
        </p:grpSpPr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55394F3A-6BBF-7C41-ADA5-728C1BB48DB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111" y="-88463"/>
              <a:ext cx="2343150" cy="1125242"/>
            </a:xfrm>
            <a:prstGeom prst="rect">
              <a:avLst/>
            </a:prstGeom>
          </p:spPr>
        </p:pic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D5195B8E-2065-A94A-BFCE-37AA455B3B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6810" y="1087"/>
              <a:ext cx="1577901" cy="951382"/>
            </a:xfrm>
            <a:prstGeom prst="rect">
              <a:avLst/>
            </a:prstGeom>
          </p:spPr>
        </p:pic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CD7BC8C8-E397-F345-B23C-0006B078A1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10013133" y="111166"/>
              <a:ext cx="1593412" cy="7354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39913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4EC8083E-B4C0-4BC0-B43A-691A4415F5FB}"/>
              </a:ext>
            </a:extLst>
          </p:cNvPr>
          <p:cNvSpPr/>
          <p:nvPr userDrawn="1"/>
        </p:nvSpPr>
        <p:spPr>
          <a:xfrm>
            <a:off x="0" y="-1"/>
            <a:ext cx="12192000" cy="6856111"/>
          </a:xfrm>
          <a:prstGeom prst="rect">
            <a:avLst/>
          </a:prstGeom>
          <a:solidFill>
            <a:srgbClr val="AB00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BB7E939B-E403-45A5-96CD-593AAA88B2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9000"/>
                    </a14:imgEffect>
                    <a14:imgEffect>
                      <a14:brightnessContrast bright="8000"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0" y="0"/>
            <a:ext cx="12152780" cy="6858000"/>
          </a:xfrm>
          <a:prstGeom prst="rect">
            <a:avLst/>
          </a:prstGeom>
        </p:spPr>
      </p:pic>
      <p:pic>
        <p:nvPicPr>
          <p:cNvPr id="17" name="Gráfico 16">
            <a:extLst>
              <a:ext uri="{FF2B5EF4-FFF2-40B4-BE49-F238E27FC236}">
                <a16:creationId xmlns:a16="http://schemas.microsoft.com/office/drawing/2014/main" id="{579949FE-0120-48BC-BD68-5F7CAC8D1C6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81018" y="4823059"/>
            <a:ext cx="6829964" cy="534268"/>
          </a:xfrm>
          <a:prstGeom prst="rect">
            <a:avLst/>
          </a:prstGeom>
        </p:spPr>
      </p:pic>
      <p:pic>
        <p:nvPicPr>
          <p:cNvPr id="18" name="Gráfico 17">
            <a:extLst>
              <a:ext uri="{FF2B5EF4-FFF2-40B4-BE49-F238E27FC236}">
                <a16:creationId xmlns:a16="http://schemas.microsoft.com/office/drawing/2014/main" id="{787EF3FF-E818-449A-91BB-0D1FB57EBC9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224463" y="2735035"/>
            <a:ext cx="1743075" cy="552450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FF29C77A-72B9-884F-AC3C-12F15F3AAB0E}"/>
              </a:ext>
            </a:extLst>
          </p:cNvPr>
          <p:cNvSpPr/>
          <p:nvPr userDrawn="1"/>
        </p:nvSpPr>
        <p:spPr>
          <a:xfrm>
            <a:off x="0" y="5924122"/>
            <a:ext cx="12192000" cy="9205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7BEF82B0-0AE1-1A4D-A1E9-27BC51DBCDB9}"/>
              </a:ext>
            </a:extLst>
          </p:cNvPr>
          <p:cNvSpPr/>
          <p:nvPr userDrawn="1"/>
        </p:nvSpPr>
        <p:spPr>
          <a:xfrm>
            <a:off x="0" y="5890350"/>
            <a:ext cx="12192000" cy="5611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D7771839-6DFB-C64A-A3D9-4A8B03202667}"/>
              </a:ext>
            </a:extLst>
          </p:cNvPr>
          <p:cNvGrpSpPr/>
          <p:nvPr userDrawn="1"/>
        </p:nvGrpSpPr>
        <p:grpSpPr>
          <a:xfrm>
            <a:off x="275661" y="5812325"/>
            <a:ext cx="11484791" cy="1139867"/>
            <a:chOff x="269111" y="-88463"/>
            <a:chExt cx="11337434" cy="1125242"/>
          </a:xfrm>
        </p:grpSpPr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49C60CFC-911C-3B44-A154-98EEDCC60F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111" y="-88463"/>
              <a:ext cx="2343150" cy="1125242"/>
            </a:xfrm>
            <a:prstGeom prst="rect">
              <a:avLst/>
            </a:prstGeom>
          </p:spPr>
        </p:pic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44E14698-97D1-3340-A0A9-7E7A28861B0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6810" y="1087"/>
              <a:ext cx="1577901" cy="951382"/>
            </a:xfrm>
            <a:prstGeom prst="rect">
              <a:avLst/>
            </a:prstGeom>
          </p:spPr>
        </p:pic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152EAC11-51AE-0043-9AE6-6C289F20C3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/>
            <a:stretch>
              <a:fillRect/>
            </a:stretch>
          </p:blipFill>
          <p:spPr>
            <a:xfrm>
              <a:off x="10013133" y="111166"/>
              <a:ext cx="1593412" cy="7354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91226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áfico 7">
            <a:extLst>
              <a:ext uri="{FF2B5EF4-FFF2-40B4-BE49-F238E27FC236}">
                <a16:creationId xmlns:a16="http://schemas.microsoft.com/office/drawing/2014/main" id="{E66A799E-D8DA-4F27-855E-66B65FBBB95C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0" y="-4742"/>
            <a:ext cx="12192000" cy="6862742"/>
          </a:xfrm>
          <a:prstGeom prst="rect">
            <a:avLst/>
          </a:prstGeom>
        </p:spPr>
      </p:pic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5DA16F9-313A-484D-A5C1-A276F6E5F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6255CA8-63B6-4339-BCDC-FE385C2028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AAFA391-6ED9-4513-9D98-5D0BDA1969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A5E75-0EB5-40A9-B7B7-CF6EAA634C30}" type="datetimeFigureOut">
              <a:rPr lang="es-PE" smtClean="0"/>
              <a:t>23/05/2024</a:t>
            </a:fld>
            <a:endParaRPr lang="es-PE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A456AD0-7E53-4042-83CE-EE881F7D54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F3E544-6054-48CE-9545-8E6B4B7667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311FD-025B-4319-99DD-B74B832D4678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54698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0" r:id="rId2"/>
    <p:sldLayoutId id="2147483655" r:id="rId3"/>
    <p:sldLayoutId id="2147483649" r:id="rId4"/>
    <p:sldLayoutId id="2147483653" r:id="rId5"/>
    <p:sldLayoutId id="2147483651" r:id="rId6"/>
    <p:sldLayoutId id="2147483652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4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11" Type="http://schemas.openxmlformats.org/officeDocument/2006/relationships/image" Target="../media/image50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49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F8C204-72F2-4710-9067-5A7C00B60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409" y="2449823"/>
            <a:ext cx="7528379" cy="2461376"/>
          </a:xfrm>
        </p:spPr>
        <p:txBody>
          <a:bodyPr>
            <a:normAutofit/>
          </a:bodyPr>
          <a:lstStyle/>
          <a:p>
            <a:r>
              <a:rPr lang="es-MX" b="0" dirty="0"/>
              <a:t>El tránsito al </a:t>
            </a:r>
            <a:r>
              <a:rPr lang="es-MX" dirty="0">
                <a:solidFill>
                  <a:schemeClr val="bg1">
                    <a:lumMod val="75000"/>
                  </a:schemeClr>
                </a:solidFill>
              </a:rPr>
              <a:t>régimen </a:t>
            </a:r>
            <a:br>
              <a:rPr lang="es-MX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s-MX" dirty="0">
                <a:solidFill>
                  <a:schemeClr val="bg1">
                    <a:lumMod val="75000"/>
                  </a:schemeClr>
                </a:solidFill>
              </a:rPr>
              <a:t>del Servicio Civil</a:t>
            </a:r>
            <a:r>
              <a:rPr lang="es-MX" b="0" dirty="0"/>
              <a:t> </a:t>
            </a:r>
            <a:br>
              <a:rPr lang="es-MX" b="0" dirty="0"/>
            </a:br>
            <a:endParaRPr lang="es-PE" b="0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7CF54CA-535F-44BE-9FC6-DAB6C7982D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0410" y="5442896"/>
            <a:ext cx="7528379" cy="634166"/>
          </a:xfrm>
        </p:spPr>
        <p:txBody>
          <a:bodyPr>
            <a:normAutofit fontScale="77500" lnSpcReduction="20000"/>
          </a:bodyPr>
          <a:lstStyle/>
          <a:p>
            <a:r>
              <a:rPr lang="es-MX" dirty="0"/>
              <a:t>Gerencia de Desarrollo del Sistema de Recursos Humanos (GDSRH)</a:t>
            </a:r>
          </a:p>
          <a:p>
            <a:r>
              <a:rPr lang="es-MX" smtClean="0"/>
              <a:t>Mayo </a:t>
            </a:r>
            <a:r>
              <a:rPr lang="es-MX" dirty="0"/>
              <a:t>2024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53313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EA97F46E-AD60-3A29-79DF-35B5972C49A7}"/>
              </a:ext>
            </a:extLst>
          </p:cNvPr>
          <p:cNvSpPr/>
          <p:nvPr/>
        </p:nvSpPr>
        <p:spPr>
          <a:xfrm>
            <a:off x="1906342" y="1027311"/>
            <a:ext cx="8871857" cy="47134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0109E3A3-A391-41EE-B8BE-55E4AAC2CC89}"/>
              </a:ext>
            </a:extLst>
          </p:cNvPr>
          <p:cNvSpPr txBox="1">
            <a:spLocks/>
          </p:cNvSpPr>
          <p:nvPr/>
        </p:nvSpPr>
        <p:spPr>
          <a:xfrm>
            <a:off x="0" y="941636"/>
            <a:ext cx="12192000" cy="6398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11643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s-ES" sz="2800" b="0" dirty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Reglas claras para el acceso al servicio civil</a:t>
            </a:r>
            <a:endParaRPr lang="es-PE" sz="2800" b="0" dirty="0">
              <a:solidFill>
                <a:schemeClr val="bg1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615810" y="1750707"/>
            <a:ext cx="4902838" cy="6460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200" b="1" dirty="0">
                <a:solidFill>
                  <a:schemeClr val="tx1"/>
                </a:solidFill>
              </a:rPr>
              <a:t>Situación actual</a:t>
            </a:r>
            <a:endParaRPr lang="es-PE" sz="2200" b="1" dirty="0">
              <a:solidFill>
                <a:schemeClr val="tx1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6212166" y="1750707"/>
            <a:ext cx="5391569" cy="6460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100" b="1" dirty="0">
                <a:solidFill>
                  <a:schemeClr val="tx1"/>
                </a:solidFill>
              </a:rPr>
              <a:t>Régimen del Servicio Civil</a:t>
            </a:r>
            <a:endParaRPr lang="es-PE" sz="2100" b="1" dirty="0">
              <a:solidFill>
                <a:schemeClr val="tx1"/>
              </a:solidFill>
            </a:endParaRPr>
          </a:p>
        </p:txBody>
      </p:sp>
      <p:sp>
        <p:nvSpPr>
          <p:cNvPr id="11" name="Triángulo isósceles 10"/>
          <p:cNvSpPr/>
          <p:nvPr/>
        </p:nvSpPr>
        <p:spPr>
          <a:xfrm rot="5400000">
            <a:off x="5151398" y="3913662"/>
            <a:ext cx="1600200" cy="570251"/>
          </a:xfrm>
          <a:prstGeom prst="triangle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7" name="Marcador de contenido 3"/>
          <p:cNvSpPr>
            <a:spLocks noGrp="1"/>
          </p:cNvSpPr>
          <p:nvPr>
            <p:ph sz="half" idx="2"/>
          </p:nvPr>
        </p:nvSpPr>
        <p:spPr>
          <a:xfrm>
            <a:off x="6991832" y="3712103"/>
            <a:ext cx="3599915" cy="540159"/>
          </a:xfrm>
        </p:spPr>
        <p:txBody>
          <a:bodyPr>
            <a:noAutofit/>
          </a:bodyPr>
          <a:lstStyle/>
          <a:p>
            <a:pPr marL="457200" lvl="1" indent="0" algn="ctr">
              <a:buNone/>
            </a:pPr>
            <a:r>
              <a:rPr lang="es-MX" sz="1600" dirty="0">
                <a:solidFill>
                  <a:schemeClr val="tx1"/>
                </a:solidFill>
              </a:rPr>
              <a:t>Aplicación de criterios de </a:t>
            </a:r>
            <a:r>
              <a:rPr lang="es-MX" sz="1800" b="1" dirty="0">
                <a:solidFill>
                  <a:srgbClr val="002060"/>
                </a:solidFill>
                <a:latin typeface="Open Sans" panose="020B0606030504020204"/>
                <a:ea typeface="+mn-ea"/>
                <a:cs typeface="+mn-cs"/>
              </a:rPr>
              <a:t>coherencia, consistencia </a:t>
            </a:r>
            <a:r>
              <a:rPr lang="es-MX" sz="1600" dirty="0">
                <a:solidFill>
                  <a:schemeClr val="tx1"/>
                </a:solidFill>
              </a:rPr>
              <a:t> y </a:t>
            </a:r>
            <a:r>
              <a:rPr lang="es-MX" sz="1800" b="1" dirty="0">
                <a:solidFill>
                  <a:srgbClr val="002060"/>
                </a:solidFill>
                <a:latin typeface="Open Sans" panose="020B0606030504020204"/>
                <a:ea typeface="+mn-ea"/>
                <a:cs typeface="+mn-cs"/>
              </a:rPr>
              <a:t>pertinencia</a:t>
            </a:r>
            <a:r>
              <a:rPr lang="es-MX" sz="1600" dirty="0">
                <a:solidFill>
                  <a:schemeClr val="tx1"/>
                </a:solidFill>
              </a:rPr>
              <a:t> en las diferentes etapas 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2192712" y="3176955"/>
            <a:ext cx="30960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200" dirty="0">
                <a:latin typeface="Open Sans" panose="020B0606030504020204"/>
              </a:rPr>
              <a:t>Diseño de perfiles </a:t>
            </a:r>
            <a:r>
              <a:rPr lang="es-MX" sz="1200" dirty="0" smtClean="0">
                <a:latin typeface="Open Sans" panose="020B0606030504020204"/>
              </a:rPr>
              <a:t>“</a:t>
            </a:r>
            <a:r>
              <a:rPr lang="es-MX" sz="1200" dirty="0" smtClean="0">
                <a:latin typeface="Open Sans" panose="020B0606030504020204"/>
              </a:rPr>
              <a:t>hechos a medida”</a:t>
            </a:r>
            <a:endParaRPr lang="es-MX" sz="1200" dirty="0">
              <a:latin typeface="Open Sans" panose="020B0606030504020204"/>
            </a:endParaRPr>
          </a:p>
          <a:p>
            <a:pPr algn="ctr"/>
            <a:endParaRPr lang="es-PE" sz="1200" dirty="0">
              <a:latin typeface="Open Sans" panose="020B0606030504020204"/>
            </a:endParaRPr>
          </a:p>
          <a:p>
            <a:pPr algn="ctr"/>
            <a:r>
              <a:rPr lang="es-PE" sz="1200" dirty="0">
                <a:latin typeface="Open Sans" panose="020B0606030504020204"/>
              </a:rPr>
              <a:t>Posiciones con remuneraciones altas sin un grado académico y/o experiencia laboral mínima</a:t>
            </a:r>
          </a:p>
          <a:p>
            <a:pPr algn="ctr"/>
            <a:endParaRPr lang="es-MX" sz="1200" dirty="0">
              <a:latin typeface="Open Sans" panose="020B0606030504020204"/>
            </a:endParaRPr>
          </a:p>
          <a:p>
            <a:pPr algn="ctr"/>
            <a:r>
              <a:rPr lang="es-MX" sz="1200" dirty="0" smtClean="0">
                <a:latin typeface="Open Sans" panose="020B0606030504020204"/>
              </a:rPr>
              <a:t>Débil relación </a:t>
            </a:r>
            <a:r>
              <a:rPr lang="es-MX" sz="1200" dirty="0">
                <a:latin typeface="Open Sans" panose="020B0606030504020204"/>
              </a:rPr>
              <a:t>entre los puestos y las funciones reales</a:t>
            </a:r>
            <a:endParaRPr lang="es-PE" sz="1200" dirty="0">
              <a:latin typeface="Open Sans" panose="020B0606030504020204"/>
            </a:endParaRP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18" y="2948306"/>
            <a:ext cx="1578892" cy="1527593"/>
          </a:xfrm>
          <a:prstGeom prst="rect">
            <a:avLst/>
          </a:prstGeom>
        </p:spPr>
      </p:pic>
      <p:sp>
        <p:nvSpPr>
          <p:cNvPr id="22" name="Rectángulo 21"/>
          <p:cNvSpPr/>
          <p:nvPr/>
        </p:nvSpPr>
        <p:spPr>
          <a:xfrm>
            <a:off x="1785648" y="2609130"/>
            <a:ext cx="34769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s-MX" sz="1600" b="1" dirty="0">
                <a:solidFill>
                  <a:srgbClr val="002060"/>
                </a:solidFill>
                <a:latin typeface="Open Sans" panose="020B0606030504020204"/>
              </a:rPr>
              <a:t>Direccionamiento en la definición de perfiles </a:t>
            </a:r>
          </a:p>
        </p:txBody>
      </p:sp>
      <p:sp>
        <p:nvSpPr>
          <p:cNvPr id="24" name="Rectángulo 23"/>
          <p:cNvSpPr/>
          <p:nvPr/>
        </p:nvSpPr>
        <p:spPr>
          <a:xfrm>
            <a:off x="5823516" y="5692459"/>
            <a:ext cx="31189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s-MX" sz="1600" dirty="0">
                <a:latin typeface="Open Sans" panose="020B0606030504020204"/>
              </a:rPr>
              <a:t>Cumplimiento del </a:t>
            </a:r>
            <a:r>
              <a:rPr lang="es-MX" b="1" dirty="0">
                <a:solidFill>
                  <a:srgbClr val="002060"/>
                </a:solidFill>
                <a:latin typeface="Open Sans" panose="020B0606030504020204"/>
              </a:rPr>
              <a:t>Manual</a:t>
            </a:r>
            <a:r>
              <a:rPr lang="es-MX" sz="1600" dirty="0">
                <a:latin typeface="Open Sans" panose="020B0606030504020204"/>
              </a:rPr>
              <a:t> </a:t>
            </a:r>
            <a:r>
              <a:rPr lang="es-MX" b="1" dirty="0">
                <a:solidFill>
                  <a:srgbClr val="002060"/>
                </a:solidFill>
                <a:latin typeface="Open Sans" panose="020B0606030504020204"/>
              </a:rPr>
              <a:t>de Puestos Tipo </a:t>
            </a:r>
            <a:r>
              <a:rPr lang="es-MX" sz="1600" dirty="0" smtClean="0">
                <a:latin typeface="Open Sans" panose="020B0606030504020204"/>
              </a:rPr>
              <a:t>(predictibilidad)</a:t>
            </a:r>
            <a:endParaRPr lang="es-MX" sz="1600" dirty="0">
              <a:latin typeface="Open Sans" panose="020B0606030504020204"/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8976822" y="5692458"/>
            <a:ext cx="26680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s-MX" sz="1600" dirty="0">
                <a:latin typeface="Open Sans" panose="020B0606030504020204"/>
              </a:rPr>
              <a:t>Obligatoriedad de la </a:t>
            </a:r>
            <a:r>
              <a:rPr lang="es-MX" sz="1600" b="1" dirty="0">
                <a:solidFill>
                  <a:srgbClr val="002060"/>
                </a:solidFill>
                <a:latin typeface="Open Sans" panose="020B0606030504020204"/>
              </a:rPr>
              <a:t>opinión técnica  </a:t>
            </a:r>
            <a:r>
              <a:rPr lang="es-MX" sz="1600" dirty="0">
                <a:latin typeface="Open Sans" panose="020B0606030504020204"/>
              </a:rPr>
              <a:t>de SERVIR</a:t>
            </a:r>
          </a:p>
        </p:txBody>
      </p:sp>
      <p:sp>
        <p:nvSpPr>
          <p:cNvPr id="26" name="Rectángulo 25"/>
          <p:cNvSpPr/>
          <p:nvPr/>
        </p:nvSpPr>
        <p:spPr>
          <a:xfrm>
            <a:off x="1799423" y="5068420"/>
            <a:ext cx="34769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s-MX" sz="1600" b="1" dirty="0">
                <a:solidFill>
                  <a:srgbClr val="002060"/>
                </a:solidFill>
                <a:latin typeface="Open Sans" panose="020B0606030504020204"/>
              </a:rPr>
              <a:t>Acceso al servicio público sin criterios objetivos </a:t>
            </a:r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48" y="5009023"/>
            <a:ext cx="1013504" cy="1013504"/>
          </a:xfrm>
          <a:prstGeom prst="rect">
            <a:avLst/>
          </a:prstGeom>
        </p:spPr>
      </p:pic>
      <p:sp>
        <p:nvSpPr>
          <p:cNvPr id="28" name="Rectángulo 27"/>
          <p:cNvSpPr/>
          <p:nvPr/>
        </p:nvSpPr>
        <p:spPr>
          <a:xfrm>
            <a:off x="2214674" y="5619163"/>
            <a:ext cx="30960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200" dirty="0">
                <a:latin typeface="Open Sans" panose="020B0606030504020204"/>
              </a:rPr>
              <a:t>Procesos de selección diversos y poco </a:t>
            </a:r>
            <a:r>
              <a:rPr lang="es-MX" sz="1200" dirty="0" smtClean="0">
                <a:latin typeface="Open Sans" panose="020B0606030504020204"/>
              </a:rPr>
              <a:t>claros  </a:t>
            </a:r>
            <a:endParaRPr lang="es-PE" sz="1200" dirty="0">
              <a:latin typeface="Open Sans" panose="020B0606030504020204"/>
            </a:endParaRPr>
          </a:p>
        </p:txBody>
      </p:sp>
      <p:pic>
        <p:nvPicPr>
          <p:cNvPr id="29" name="Imagen 28" descr="Icono&#10;&#10;Descripción generada automáticamente">
            <a:extLst>
              <a:ext uri="{FF2B5EF4-FFF2-40B4-BE49-F238E27FC236}">
                <a16:creationId xmlns:a16="http://schemas.microsoft.com/office/drawing/2014/main" id="{23A9C04B-D167-422E-87F1-1BFB4F9EF5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2144" y="2761955"/>
            <a:ext cx="840643" cy="840643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832" y="4835423"/>
            <a:ext cx="857036" cy="857036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0853" y="4832518"/>
            <a:ext cx="801624" cy="80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27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395;p9"/>
          <p:cNvSpPr/>
          <p:nvPr/>
        </p:nvSpPr>
        <p:spPr>
          <a:xfrm>
            <a:off x="2946570" y="1970200"/>
            <a:ext cx="5449148" cy="745839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MX" sz="1200" b="1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Fase 1: </a:t>
            </a:r>
            <a:endParaRPr sz="1400" b="0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MX" sz="1600" b="1" i="0" u="none" strike="noStrike" cap="none" dirty="0">
                <a:latin typeface="Calibri"/>
                <a:ea typeface="Calibri"/>
                <a:cs typeface="Calibri"/>
                <a:sym typeface="Calibri"/>
              </a:rPr>
              <a:t>Tránsito de entidades públicas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MX" sz="1600" b="1" dirty="0">
                <a:latin typeface="Calibri"/>
                <a:ea typeface="Arial"/>
                <a:cs typeface="Calibri"/>
                <a:sym typeface="Calibri"/>
              </a:rPr>
              <a:t>OBLIGATORIO</a:t>
            </a:r>
            <a:endParaRPr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396;p9"/>
          <p:cNvSpPr/>
          <p:nvPr/>
        </p:nvSpPr>
        <p:spPr>
          <a:xfrm>
            <a:off x="2946571" y="2907367"/>
            <a:ext cx="1757346" cy="903401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MX" sz="1200" b="1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Etapa 1: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MX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Análisis situacional respecto a los RR.HH.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397;p9"/>
          <p:cNvSpPr/>
          <p:nvPr/>
        </p:nvSpPr>
        <p:spPr>
          <a:xfrm>
            <a:off x="4802082" y="2907367"/>
            <a:ext cx="1757891" cy="903401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MX" sz="1200" b="1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Etapa 2: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MX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Estructura de recursos humanos para el régimen del servicio civil.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398;p9"/>
          <p:cNvSpPr/>
          <p:nvPr/>
        </p:nvSpPr>
        <p:spPr>
          <a:xfrm>
            <a:off x="6630840" y="2907367"/>
            <a:ext cx="1757891" cy="903401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MX" sz="1200" b="1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Etapa 3: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MX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Valorización de los puestos</a:t>
            </a:r>
            <a:endParaRPr sz="12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399;p9"/>
          <p:cNvSpPr/>
          <p:nvPr/>
        </p:nvSpPr>
        <p:spPr>
          <a:xfrm>
            <a:off x="7692471" y="4660398"/>
            <a:ext cx="2192193" cy="50220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28575" cap="flat" cmpd="sng">
            <a:solidFill>
              <a:schemeClr val="accent6">
                <a:lumMod val="5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MX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Manual de Perfil de Puestos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400;p9"/>
          <p:cNvSpPr/>
          <p:nvPr/>
        </p:nvSpPr>
        <p:spPr>
          <a:xfrm>
            <a:off x="2946570" y="3998634"/>
            <a:ext cx="5442161" cy="476518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28575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MX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Cuadro de Puestos de la Entidad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401;p9"/>
          <p:cNvSpPr/>
          <p:nvPr/>
        </p:nvSpPr>
        <p:spPr>
          <a:xfrm>
            <a:off x="9120872" y="1893052"/>
            <a:ext cx="2426218" cy="822988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MX" sz="1200" b="1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Fase 2:</a:t>
            </a:r>
            <a:endParaRPr sz="1400" b="0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MX" sz="1200" b="1" i="0" u="none" strike="noStrike" cap="none" dirty="0">
                <a:latin typeface="Calibri"/>
                <a:ea typeface="Calibri"/>
                <a:cs typeface="Calibri"/>
                <a:sym typeface="Calibri"/>
              </a:rPr>
              <a:t>Tránsito de servidores públicos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MX" sz="1200" b="1" dirty="0">
                <a:latin typeface="Calibri"/>
                <a:ea typeface="Arial"/>
                <a:cs typeface="Calibri"/>
                <a:sym typeface="Calibri"/>
              </a:rPr>
              <a:t>VOLUNTARIO</a:t>
            </a:r>
            <a:endParaRPr sz="14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402;p9"/>
          <p:cNvSpPr/>
          <p:nvPr/>
        </p:nvSpPr>
        <p:spPr>
          <a:xfrm>
            <a:off x="8573719" y="2085869"/>
            <a:ext cx="369152" cy="438321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" name="Google Shape;403;p9"/>
          <p:cNvCxnSpPr>
            <a:stCxn id="12" idx="2"/>
            <a:endCxn id="11" idx="1"/>
          </p:cNvCxnSpPr>
          <p:nvPr/>
        </p:nvCxnSpPr>
        <p:spPr>
          <a:xfrm rot="16200000" flipH="1">
            <a:off x="6461888" y="3680915"/>
            <a:ext cx="436346" cy="2024820"/>
          </a:xfrm>
          <a:prstGeom prst="bentConnector2">
            <a:avLst/>
          </a:prstGeom>
          <a:noFill/>
          <a:ln w="38100" cap="flat" cmpd="sng">
            <a:solidFill>
              <a:srgbClr val="B3C6E7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6" name="Google Shape;404;p9"/>
          <p:cNvSpPr/>
          <p:nvPr/>
        </p:nvSpPr>
        <p:spPr>
          <a:xfrm>
            <a:off x="2366013" y="1981086"/>
            <a:ext cx="369153" cy="745945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405;p9"/>
          <p:cNvSpPr txBox="1"/>
          <p:nvPr/>
        </p:nvSpPr>
        <p:spPr>
          <a:xfrm rot="-5400000">
            <a:off x="2036476" y="2040034"/>
            <a:ext cx="997342" cy="580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s-MX" sz="14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Fases</a:t>
            </a:r>
            <a:endParaRPr sz="11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406;p9"/>
          <p:cNvSpPr/>
          <p:nvPr/>
        </p:nvSpPr>
        <p:spPr>
          <a:xfrm>
            <a:off x="2366220" y="2776736"/>
            <a:ext cx="328761" cy="1091329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407;p9"/>
          <p:cNvSpPr txBox="1"/>
          <p:nvPr/>
        </p:nvSpPr>
        <p:spPr>
          <a:xfrm rot="-5400000">
            <a:off x="2080596" y="3149599"/>
            <a:ext cx="867799" cy="329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s-MX" sz="14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Etapas</a:t>
            </a:r>
            <a:endParaRPr sz="11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408;p9"/>
          <p:cNvSpPr/>
          <p:nvPr/>
        </p:nvSpPr>
        <p:spPr>
          <a:xfrm>
            <a:off x="2362743" y="3941840"/>
            <a:ext cx="363791" cy="1169861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409;p9"/>
          <p:cNvSpPr txBox="1"/>
          <p:nvPr/>
        </p:nvSpPr>
        <p:spPr>
          <a:xfrm rot="-5400000">
            <a:off x="1876541" y="4446107"/>
            <a:ext cx="1315021" cy="321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s-MX" sz="1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Instrumentos</a:t>
            </a:r>
            <a:endParaRPr sz="12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421;p9"/>
          <p:cNvSpPr/>
          <p:nvPr/>
        </p:nvSpPr>
        <p:spPr>
          <a:xfrm>
            <a:off x="357229" y="1864483"/>
            <a:ext cx="1474970" cy="3247218"/>
          </a:xfrm>
          <a:prstGeom prst="roundRect">
            <a:avLst>
              <a:gd name="adj" fmla="val 16667"/>
            </a:avLst>
          </a:prstGeom>
          <a:solidFill>
            <a:srgbClr val="3F3F3F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MX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Entidades del</a:t>
            </a:r>
            <a:endParaRPr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MX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Poder Ejecutivo</a:t>
            </a:r>
            <a:endParaRPr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423;p9"/>
          <p:cNvSpPr/>
          <p:nvPr/>
        </p:nvSpPr>
        <p:spPr>
          <a:xfrm>
            <a:off x="1991225" y="2052052"/>
            <a:ext cx="131821" cy="2983889"/>
          </a:xfrm>
          <a:prstGeom prst="righ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" name="Google Shape;4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610479" y="2952438"/>
            <a:ext cx="1383538" cy="825672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29;p9"/>
          <p:cNvSpPr/>
          <p:nvPr/>
        </p:nvSpPr>
        <p:spPr>
          <a:xfrm>
            <a:off x="9330091" y="3778067"/>
            <a:ext cx="2216999" cy="759036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MX" sz="1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Designaciones y concursos públicos de méritos baj</a:t>
            </a:r>
            <a:r>
              <a:rPr lang="es-MX" sz="1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la Ley 30057</a:t>
            </a:r>
            <a:endParaRPr sz="1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6" name="Conector recto de flecha 55"/>
          <p:cNvCxnSpPr/>
          <p:nvPr/>
        </p:nvCxnSpPr>
        <p:spPr>
          <a:xfrm>
            <a:off x="8379112" y="4222474"/>
            <a:ext cx="851742" cy="56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ángulo 26"/>
          <p:cNvSpPr/>
          <p:nvPr/>
        </p:nvSpPr>
        <p:spPr>
          <a:xfrm>
            <a:off x="2544744" y="5512438"/>
            <a:ext cx="7339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s-MX" b="1" dirty="0">
                <a:solidFill>
                  <a:schemeClr val="accent1">
                    <a:lumMod val="50000"/>
                  </a:schemeClr>
                </a:solidFill>
                <a:latin typeface="Open Sans" panose="020B0606030504020204"/>
              </a:rPr>
              <a:t>PRINCIPIOS FUNDAMENTALES PARA SU IMPLEMENTACIÓN: </a:t>
            </a:r>
          </a:p>
        </p:txBody>
      </p:sp>
      <p:cxnSp>
        <p:nvCxnSpPr>
          <p:cNvPr id="29" name="Google Shape;403;p9"/>
          <p:cNvCxnSpPr>
            <a:cxnSpLocks/>
            <a:stCxn id="11" idx="3"/>
            <a:endCxn id="40" idx="2"/>
          </p:cNvCxnSpPr>
          <p:nvPr/>
        </p:nvCxnSpPr>
        <p:spPr>
          <a:xfrm flipV="1">
            <a:off x="9884664" y="4537103"/>
            <a:ext cx="553927" cy="374395"/>
          </a:xfrm>
          <a:prstGeom prst="bentConnector2">
            <a:avLst/>
          </a:prstGeom>
          <a:noFill/>
          <a:ln w="38100" cap="flat" cmpd="sng">
            <a:solidFill>
              <a:srgbClr val="B3C6E7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159B0C60-929A-9FB8-E2A1-189E46FA7DAC}"/>
              </a:ext>
            </a:extLst>
          </p:cNvPr>
          <p:cNvSpPr/>
          <p:nvPr/>
        </p:nvSpPr>
        <p:spPr>
          <a:xfrm>
            <a:off x="1906342" y="1027311"/>
            <a:ext cx="8871857" cy="47134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2" name="Google Shape;420;p9"/>
          <p:cNvSpPr txBox="1"/>
          <p:nvPr/>
        </p:nvSpPr>
        <p:spPr>
          <a:xfrm>
            <a:off x="2123047" y="1002557"/>
            <a:ext cx="8465796" cy="531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B001F"/>
              </a:buClr>
              <a:buSzPts val="2800"/>
              <a:buFont typeface="Calibri"/>
              <a:buNone/>
            </a:pPr>
            <a:r>
              <a:rPr lang="es-MX" sz="280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Proceso de tránsito al régimen del servicio civil</a:t>
            </a:r>
            <a:endParaRPr sz="2800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08AD5D05-20BB-93EB-D1A2-7B523E502F09}"/>
              </a:ext>
            </a:extLst>
          </p:cNvPr>
          <p:cNvSpPr/>
          <p:nvPr/>
        </p:nvSpPr>
        <p:spPr>
          <a:xfrm>
            <a:off x="8192889" y="6022540"/>
            <a:ext cx="3984173" cy="64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4CB8CC7F-A52F-329B-7B92-0DCC027C43F5}"/>
              </a:ext>
            </a:extLst>
          </p:cNvPr>
          <p:cNvSpPr/>
          <p:nvPr/>
        </p:nvSpPr>
        <p:spPr>
          <a:xfrm>
            <a:off x="54041" y="6022542"/>
            <a:ext cx="3984173" cy="64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4D6A45EE-2189-6256-F60E-97E173334D0C}"/>
              </a:ext>
            </a:extLst>
          </p:cNvPr>
          <p:cNvSpPr/>
          <p:nvPr/>
        </p:nvSpPr>
        <p:spPr>
          <a:xfrm>
            <a:off x="4127138" y="6022541"/>
            <a:ext cx="3984173" cy="64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" name="Google Shape;414;p9"/>
          <p:cNvSpPr txBox="1"/>
          <p:nvPr/>
        </p:nvSpPr>
        <p:spPr>
          <a:xfrm>
            <a:off x="1149816" y="6175672"/>
            <a:ext cx="1954895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MX" sz="1600" b="1" u="none" strike="noStrike" cap="none" dirty="0">
                <a:solidFill>
                  <a:srgbClr val="002060"/>
                </a:solidFill>
                <a:latin typeface="Abadi" panose="020B0604020104020204" pitchFamily="34" charset="0"/>
                <a:ea typeface="Calibri"/>
                <a:cs typeface="Calibri"/>
                <a:sym typeface="Calibri"/>
              </a:rPr>
              <a:t>PRIORIZACIÓN</a:t>
            </a:r>
          </a:p>
        </p:txBody>
      </p:sp>
      <p:sp>
        <p:nvSpPr>
          <p:cNvPr id="54" name="Google Shape;414;p9"/>
          <p:cNvSpPr txBox="1"/>
          <p:nvPr/>
        </p:nvSpPr>
        <p:spPr>
          <a:xfrm>
            <a:off x="3942517" y="6200915"/>
            <a:ext cx="4257718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MX" sz="1600" b="1" dirty="0">
                <a:solidFill>
                  <a:srgbClr val="002060"/>
                </a:solidFill>
                <a:latin typeface="Abadi" panose="020B0604020104020204" pitchFamily="34" charset="0"/>
                <a:ea typeface="Calibri"/>
                <a:cs typeface="Calibri"/>
                <a:sym typeface="Calibri"/>
              </a:rPr>
              <a:t>SIMPLIFICACIÓN ADMINISTRATIVA</a:t>
            </a:r>
            <a:endParaRPr lang="es-MX" sz="1600" b="1" u="none" strike="noStrike" cap="none" dirty="0">
              <a:solidFill>
                <a:srgbClr val="002060"/>
              </a:solidFill>
              <a:latin typeface="Abadi" panose="020B0604020104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414;p9"/>
          <p:cNvSpPr txBox="1"/>
          <p:nvPr/>
        </p:nvSpPr>
        <p:spPr>
          <a:xfrm>
            <a:off x="8318848" y="6200915"/>
            <a:ext cx="3858214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MX" sz="1600" b="1" u="none" strike="noStrike" cap="none" dirty="0">
                <a:solidFill>
                  <a:srgbClr val="002060"/>
                </a:solidFill>
                <a:latin typeface="Abadi" panose="020B0604020104020204" pitchFamily="34" charset="0"/>
                <a:ea typeface="Calibri"/>
                <a:cs typeface="Calibri"/>
                <a:sym typeface="Calibri"/>
              </a:rPr>
              <a:t>ENFOQUE EN LOS SERVIDORES</a:t>
            </a:r>
          </a:p>
        </p:txBody>
      </p:sp>
    </p:spTree>
    <p:extLst>
      <p:ext uri="{BB962C8B-B14F-4D97-AF65-F5344CB8AC3E}">
        <p14:creationId xmlns:p14="http://schemas.microsoft.com/office/powerpoint/2010/main" val="239572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1032360"/>
              </p:ext>
            </p:extLst>
          </p:nvPr>
        </p:nvGraphicFramePr>
        <p:xfrm>
          <a:off x="4686300" y="2066925"/>
          <a:ext cx="7219950" cy="4686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ítulo 1">
            <a:extLst>
              <a:ext uri="{FF2B5EF4-FFF2-40B4-BE49-F238E27FC236}">
                <a16:creationId xmlns:a16="http://schemas.microsoft.com/office/drawing/2014/main" id="{A869DA6D-1C4B-4625-AB42-764416FAAF88}"/>
              </a:ext>
            </a:extLst>
          </p:cNvPr>
          <p:cNvSpPr txBox="1">
            <a:spLocks/>
          </p:cNvSpPr>
          <p:nvPr/>
        </p:nvSpPr>
        <p:spPr>
          <a:xfrm>
            <a:off x="1004029" y="2727278"/>
            <a:ext cx="3777521" cy="1927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11643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s-MX" sz="3600" dirty="0" smtClean="0">
                <a:solidFill>
                  <a:schemeClr val="tx2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Avances en la implementación del Tránsito al Régimen del Servicio Civil en el Poder Ejecutivo </a:t>
            </a:r>
            <a:endParaRPr lang="es-ES" sz="3600" dirty="0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F8978C73-D38C-7687-6680-889950CF835A}"/>
              </a:ext>
            </a:extLst>
          </p:cNvPr>
          <p:cNvCxnSpPr/>
          <p:nvPr/>
        </p:nvCxnSpPr>
        <p:spPr>
          <a:xfrm>
            <a:off x="823803" y="2394201"/>
            <a:ext cx="0" cy="256424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ángulo redondeado 1"/>
          <p:cNvSpPr/>
          <p:nvPr/>
        </p:nvSpPr>
        <p:spPr>
          <a:xfrm>
            <a:off x="352426" y="5247319"/>
            <a:ext cx="4219574" cy="12392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 smtClean="0"/>
              <a:t>Más de 90 entidades han presentado su CPE en el marco del Decreto Legislativo 1602</a:t>
            </a:r>
            <a:endParaRPr lang="es-PE" sz="2400" dirty="0"/>
          </a:p>
        </p:txBody>
      </p:sp>
    </p:spTree>
    <p:extLst>
      <p:ext uri="{BB962C8B-B14F-4D97-AF65-F5344CB8AC3E}">
        <p14:creationId xmlns:p14="http://schemas.microsoft.com/office/powerpoint/2010/main" val="334344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77BF87-6A66-B287-765B-AE4EB121D8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4">
            <a:extLst>
              <a:ext uri="{FF2B5EF4-FFF2-40B4-BE49-F238E27FC236}">
                <a16:creationId xmlns:a16="http://schemas.microsoft.com/office/drawing/2014/main" id="{84811A21-547E-2F71-815C-75C5A79184B2}"/>
              </a:ext>
            </a:extLst>
          </p:cNvPr>
          <p:cNvSpPr txBox="1">
            <a:spLocks/>
          </p:cNvSpPr>
          <p:nvPr/>
        </p:nvSpPr>
        <p:spPr>
          <a:xfrm>
            <a:off x="494303" y="3641237"/>
            <a:ext cx="6709862" cy="17227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-MX" sz="3600" dirty="0">
                <a:solidFill>
                  <a:schemeClr val="tx1"/>
                </a:solidFill>
              </a:rPr>
              <a:t>Concursos públicos de méritos</a:t>
            </a:r>
            <a:r>
              <a:rPr lang="es-MX" sz="3600" b="0" dirty="0">
                <a:solidFill>
                  <a:schemeClr val="tx1"/>
                </a:solidFill>
              </a:rPr>
              <a:t> </a:t>
            </a:r>
            <a:r>
              <a:rPr lang="es-ES_tradnl" sz="3600" b="0" dirty="0">
                <a:solidFill>
                  <a:schemeClr val="tx1"/>
                </a:solidFill>
              </a:rPr>
              <a:t>y mecanismos de garantía para su correcto desarrollo</a:t>
            </a:r>
          </a:p>
        </p:txBody>
      </p:sp>
    </p:spTree>
    <p:extLst>
      <p:ext uri="{BB962C8B-B14F-4D97-AF65-F5344CB8AC3E}">
        <p14:creationId xmlns:p14="http://schemas.microsoft.com/office/powerpoint/2010/main" val="138498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0AA2F3B7-401E-4E85-BD1A-097ABCFB66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3638598"/>
              </p:ext>
            </p:extLst>
          </p:nvPr>
        </p:nvGraphicFramePr>
        <p:xfrm>
          <a:off x="120240" y="2703025"/>
          <a:ext cx="4485283" cy="3092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2" name="7 Grupo">
            <a:extLst>
              <a:ext uri="{FF2B5EF4-FFF2-40B4-BE49-F238E27FC236}">
                <a16:creationId xmlns:a16="http://schemas.microsoft.com/office/drawing/2014/main" id="{A124F34A-0CC3-4F70-9D3F-ED91F7AFA6CB}"/>
              </a:ext>
            </a:extLst>
          </p:cNvPr>
          <p:cNvGrpSpPr/>
          <p:nvPr/>
        </p:nvGrpSpPr>
        <p:grpSpPr>
          <a:xfrm>
            <a:off x="4633911" y="2718183"/>
            <a:ext cx="7093334" cy="2631316"/>
            <a:chOff x="-115712" y="2030454"/>
            <a:chExt cx="9828491" cy="3475740"/>
          </a:xfrm>
        </p:grpSpPr>
        <p:sp>
          <p:nvSpPr>
            <p:cNvPr id="14" name="9 Rectángulo">
              <a:extLst>
                <a:ext uri="{FF2B5EF4-FFF2-40B4-BE49-F238E27FC236}">
                  <a16:creationId xmlns:a16="http://schemas.microsoft.com/office/drawing/2014/main" id="{1E6CC9C1-72A9-4894-806E-4AAF507C4D4F}"/>
                </a:ext>
              </a:extLst>
            </p:cNvPr>
            <p:cNvSpPr/>
            <p:nvPr/>
          </p:nvSpPr>
          <p:spPr>
            <a:xfrm>
              <a:off x="6055816" y="2030454"/>
              <a:ext cx="3656963" cy="12196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defRPr/>
              </a:pPr>
              <a:r>
                <a:rPr lang="es-ES" b="1" kern="0" dirty="0">
                  <a:solidFill>
                    <a:srgbClr val="C00000"/>
                  </a:solidFill>
                  <a:latin typeface="Calibri" panose="020F0502020204030204" pitchFamily="34" charset="0"/>
                </a:rPr>
                <a:t>Proceso de selección</a:t>
              </a:r>
            </a:p>
            <a:p>
              <a:pPr algn="ctr" fontAlgn="auto">
                <a:spcBef>
                  <a:spcPts val="0"/>
                </a:spcBef>
                <a:defRPr/>
              </a:pPr>
              <a:r>
                <a:rPr lang="es-ES" b="1" kern="0" dirty="0">
                  <a:latin typeface="Calibri" panose="020F0502020204030204" pitchFamily="34" charset="0"/>
                </a:rPr>
                <a:t>Concurso público de méritos</a:t>
              </a:r>
            </a:p>
          </p:txBody>
        </p:sp>
        <p:sp>
          <p:nvSpPr>
            <p:cNvPr id="16" name="11 Flecha izquierda y derecha">
              <a:extLst>
                <a:ext uri="{FF2B5EF4-FFF2-40B4-BE49-F238E27FC236}">
                  <a16:creationId xmlns:a16="http://schemas.microsoft.com/office/drawing/2014/main" id="{700FBA47-837A-43F9-826D-41D77F970A94}"/>
                </a:ext>
              </a:extLst>
            </p:cNvPr>
            <p:cNvSpPr/>
            <p:nvPr/>
          </p:nvSpPr>
          <p:spPr>
            <a:xfrm>
              <a:off x="3363091" y="3589614"/>
              <a:ext cx="3062942" cy="1916580"/>
            </a:xfrm>
            <a:prstGeom prst="leftRightArrow">
              <a:avLst/>
            </a:prstGeom>
            <a:solidFill>
              <a:schemeClr val="bg1"/>
            </a:solidFill>
            <a:ln w="25400"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</a:rPr>
                <a:t>Herramienta que asegura la meritocracia</a:t>
              </a:r>
              <a:endParaRPr lang="es-PE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7" name="12 Rectángulo">
              <a:extLst>
                <a:ext uri="{FF2B5EF4-FFF2-40B4-BE49-F238E27FC236}">
                  <a16:creationId xmlns:a16="http://schemas.microsoft.com/office/drawing/2014/main" id="{BCD87F4A-C932-45B6-A83F-42AFDC65EFC7}"/>
                </a:ext>
              </a:extLst>
            </p:cNvPr>
            <p:cNvSpPr/>
            <p:nvPr/>
          </p:nvSpPr>
          <p:spPr>
            <a:xfrm>
              <a:off x="-115712" y="2102296"/>
              <a:ext cx="3656965" cy="4878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600"/>
                </a:spcAft>
                <a:defRPr/>
              </a:pPr>
              <a:r>
                <a:rPr lang="es-ES" b="1" kern="0" dirty="0">
                  <a:solidFill>
                    <a:srgbClr val="C00000"/>
                  </a:solidFill>
                  <a:latin typeface="Calibri" panose="020F0502020204030204" pitchFamily="34" charset="0"/>
                </a:rPr>
                <a:t>Perfil de Puesto</a:t>
              </a:r>
            </a:p>
          </p:txBody>
        </p:sp>
      </p:grpSp>
      <p:sp>
        <p:nvSpPr>
          <p:cNvPr id="18" name="Rectángulo redondeado 3">
            <a:extLst>
              <a:ext uri="{FF2B5EF4-FFF2-40B4-BE49-F238E27FC236}">
                <a16:creationId xmlns:a16="http://schemas.microsoft.com/office/drawing/2014/main" id="{3000A493-7EA4-463C-BCEF-68BB18BE2504}"/>
              </a:ext>
            </a:extLst>
          </p:cNvPr>
          <p:cNvSpPr/>
          <p:nvPr/>
        </p:nvSpPr>
        <p:spPr>
          <a:xfrm>
            <a:off x="4901609" y="2537309"/>
            <a:ext cx="6931159" cy="3257816"/>
          </a:xfrm>
          <a:prstGeom prst="roundRect">
            <a:avLst/>
          </a:prstGeom>
          <a:noFill/>
          <a:ln>
            <a:solidFill>
              <a:srgbClr val="C00000"/>
            </a:solidFill>
            <a:prstDash val="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007" y="1836298"/>
            <a:ext cx="866727" cy="86672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982" y="3661968"/>
            <a:ext cx="1013445" cy="101344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2629" y="3635835"/>
            <a:ext cx="938310" cy="93831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934" y="3512455"/>
            <a:ext cx="1949140" cy="1949140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0467" y="3713919"/>
            <a:ext cx="1818424" cy="1818424"/>
          </a:xfrm>
          <a:prstGeom prst="rect">
            <a:avLst/>
          </a:prstGeom>
        </p:spPr>
      </p:pic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29ECCF55-24B7-8584-9A1C-07E4E3BE3CA0}"/>
              </a:ext>
            </a:extLst>
          </p:cNvPr>
          <p:cNvSpPr/>
          <p:nvPr/>
        </p:nvSpPr>
        <p:spPr>
          <a:xfrm>
            <a:off x="1510193" y="1022058"/>
            <a:ext cx="9558999" cy="47134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9" name="Google Shape;200;p2"/>
          <p:cNvSpPr/>
          <p:nvPr/>
        </p:nvSpPr>
        <p:spPr>
          <a:xfrm>
            <a:off x="630000" y="1062875"/>
            <a:ext cx="11355171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2000" b="1" i="0" u="none" strike="noStrike" cap="none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Principios que rigen</a:t>
            </a:r>
            <a:r>
              <a:rPr lang="es-PE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2000" b="1" i="0" u="none" strike="noStrike" cap="none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el </a:t>
            </a:r>
            <a:r>
              <a:rPr lang="es-PE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 de selección del régimen del</a:t>
            </a:r>
            <a:r>
              <a:rPr lang="es-PE" sz="2000" b="1" i="0" u="none" strike="noStrike" cap="none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Servicio Civil</a:t>
            </a:r>
            <a:endParaRPr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97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327440" y="3995606"/>
            <a:ext cx="23977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Dirigido </a:t>
            </a:r>
            <a:r>
              <a:rPr lang="es-PE" b="1" dirty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a todo ciudadano </a:t>
            </a:r>
            <a:r>
              <a:rPr lang="es-PE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que cumpla con el perfil del puesto concursado.</a:t>
            </a:r>
            <a:endParaRPr lang="es-PE" dirty="0"/>
          </a:p>
        </p:txBody>
      </p:sp>
      <p:sp>
        <p:nvSpPr>
          <p:cNvPr id="19" name="Rectángulo 18"/>
          <p:cNvSpPr/>
          <p:nvPr/>
        </p:nvSpPr>
        <p:spPr>
          <a:xfrm>
            <a:off x="8130129" y="3276029"/>
            <a:ext cx="3900813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700" b="1" i="1" dirty="0">
                <a:solidFill>
                  <a:srgbClr val="002060"/>
                </a:solidFill>
                <a:ea typeface="Calibri"/>
                <a:cs typeface="Calibri"/>
                <a:sym typeface="Calibri"/>
              </a:rPr>
              <a:t>Concursos simplificados</a:t>
            </a:r>
            <a:r>
              <a:rPr lang="es-PE" sz="1700" i="1" dirty="0">
                <a:solidFill>
                  <a:srgbClr val="00206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s-PE" sz="17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dirigido </a:t>
            </a:r>
            <a:r>
              <a:rPr lang="es-PE" sz="1700" b="1" i="1" dirty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a los servidores 276, 728 , 1057, FAG , PAC y GP</a:t>
            </a:r>
            <a:r>
              <a:rPr lang="es-PE" sz="17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, </a:t>
            </a:r>
            <a:r>
              <a:rPr lang="es-MX" sz="17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pueden ser: </a:t>
            </a:r>
          </a:p>
          <a:p>
            <a:pPr algn="just"/>
            <a:endParaRPr lang="es-MX" sz="1700" i="1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algn="just"/>
            <a:r>
              <a:rPr lang="es-MX" sz="17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1. Cerrados al Estado</a:t>
            </a:r>
            <a:endParaRPr lang="es-PE" sz="1700" b="1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algn="just"/>
            <a:r>
              <a:rPr lang="es-PE" sz="17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Con vínculo a partir del  4 de julio del 2013 con alguna entidad del estado.</a:t>
            </a:r>
          </a:p>
          <a:p>
            <a:pPr algn="just"/>
            <a:endParaRPr lang="es-PE" sz="17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algn="just"/>
            <a:r>
              <a:rPr lang="es-MX" sz="1700" b="1" dirty="0">
                <a:solidFill>
                  <a:schemeClr val="dk1"/>
                </a:solidFill>
                <a:cs typeface="Calibri"/>
                <a:sym typeface="Calibri"/>
              </a:rPr>
              <a:t>2. Cerrados a la Entidad</a:t>
            </a:r>
          </a:p>
          <a:p>
            <a:pPr algn="just"/>
            <a:r>
              <a:rPr lang="es-MX" sz="1700" dirty="0">
                <a:solidFill>
                  <a:schemeClr val="dk1"/>
                </a:solidFill>
                <a:cs typeface="Calibri"/>
                <a:sym typeface="Calibri"/>
              </a:rPr>
              <a:t>Con vínculo vigente.</a:t>
            </a:r>
            <a:endParaRPr lang="es-PE" sz="1700" dirty="0"/>
          </a:p>
        </p:txBody>
      </p:sp>
      <p:sp>
        <p:nvSpPr>
          <p:cNvPr id="24" name="Google Shape;252;p3"/>
          <p:cNvSpPr/>
          <p:nvPr/>
        </p:nvSpPr>
        <p:spPr>
          <a:xfrm>
            <a:off x="946521" y="6561601"/>
            <a:ext cx="11809917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PE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*Siempre que cumplan con el perfil del puesto y los </a:t>
            </a:r>
            <a:r>
              <a:rPr lang="es-PE" sz="1200" b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requisitos</a:t>
            </a:r>
            <a:r>
              <a:rPr lang="es-PE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postular a otra posición de un puesto de </a:t>
            </a:r>
            <a:r>
              <a:rPr lang="es-PE" sz="1200" b="1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carrera en la misma entidad o en una entidad diferente.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8615;p70">
            <a:extLst>
              <a:ext uri="{FF2B5EF4-FFF2-40B4-BE49-F238E27FC236}">
                <a16:creationId xmlns:a16="http://schemas.microsoft.com/office/drawing/2014/main" id="{D5442F66-8E43-89D4-5D4E-F1F9A15E754A}"/>
              </a:ext>
            </a:extLst>
          </p:cNvPr>
          <p:cNvSpPr/>
          <p:nvPr/>
        </p:nvSpPr>
        <p:spPr>
          <a:xfrm>
            <a:off x="1327440" y="1827222"/>
            <a:ext cx="2397760" cy="1424745"/>
          </a:xfrm>
          <a:custGeom>
            <a:avLst/>
            <a:gdLst/>
            <a:ahLst/>
            <a:cxnLst/>
            <a:rect l="l" t="t" r="r" b="b"/>
            <a:pathLst>
              <a:path w="4733" h="5225" extrusionOk="0">
                <a:moveTo>
                  <a:pt x="346" y="0"/>
                </a:moveTo>
                <a:cubicBezTo>
                  <a:pt x="148" y="0"/>
                  <a:pt x="1" y="148"/>
                  <a:pt x="1" y="333"/>
                </a:cubicBezTo>
                <a:lnTo>
                  <a:pt x="1" y="4423"/>
                </a:lnTo>
                <a:cubicBezTo>
                  <a:pt x="1" y="4608"/>
                  <a:pt x="148" y="4756"/>
                  <a:pt x="346" y="4756"/>
                </a:cubicBezTo>
                <a:lnTo>
                  <a:pt x="2046" y="4756"/>
                </a:lnTo>
                <a:lnTo>
                  <a:pt x="2366" y="5224"/>
                </a:lnTo>
                <a:lnTo>
                  <a:pt x="2674" y="4756"/>
                </a:lnTo>
                <a:lnTo>
                  <a:pt x="4387" y="4756"/>
                </a:lnTo>
                <a:cubicBezTo>
                  <a:pt x="4394" y="4757"/>
                  <a:pt x="4400" y="4757"/>
                  <a:pt x="4407" y="4757"/>
                </a:cubicBezTo>
                <a:cubicBezTo>
                  <a:pt x="4583" y="4757"/>
                  <a:pt x="4732" y="4602"/>
                  <a:pt x="4732" y="4423"/>
                </a:cubicBezTo>
                <a:lnTo>
                  <a:pt x="4732" y="333"/>
                </a:lnTo>
                <a:cubicBezTo>
                  <a:pt x="4732" y="148"/>
                  <a:pt x="4572" y="0"/>
                  <a:pt x="4387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38100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lang="es-PE" b="1" dirty="0">
              <a:solidFill>
                <a:schemeClr val="bg1"/>
              </a:solidFill>
            </a:endParaRPr>
          </a:p>
          <a:p>
            <a:pPr algn="ctr"/>
            <a:r>
              <a:rPr lang="es-PE" b="1" dirty="0">
                <a:solidFill>
                  <a:schemeClr val="bg1"/>
                </a:solidFill>
              </a:rPr>
              <a:t>CPM</a:t>
            </a:r>
          </a:p>
          <a:p>
            <a:pPr algn="ctr"/>
            <a:r>
              <a:rPr lang="es-PE" b="1" dirty="0">
                <a:solidFill>
                  <a:schemeClr val="bg1"/>
                </a:solidFill>
              </a:rPr>
              <a:t>Abierto </a:t>
            </a: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35B2E07B-36A6-B1B9-C177-6B40278F86EF}"/>
              </a:ext>
            </a:extLst>
          </p:cNvPr>
          <p:cNvSpPr/>
          <p:nvPr/>
        </p:nvSpPr>
        <p:spPr>
          <a:xfrm>
            <a:off x="2179102" y="1562782"/>
            <a:ext cx="694436" cy="700961"/>
          </a:xfrm>
          <a:prstGeom prst="ellipse">
            <a:avLst/>
          </a:prstGeom>
          <a:solidFill>
            <a:schemeClr val="bg1">
              <a:lumMod val="75000"/>
            </a:schemeClr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400" b="1" dirty="0"/>
              <a:t>1</a:t>
            </a:r>
          </a:p>
        </p:txBody>
      </p:sp>
      <p:sp>
        <p:nvSpPr>
          <p:cNvPr id="18" name="Google Shape;8615;p70">
            <a:extLst>
              <a:ext uri="{FF2B5EF4-FFF2-40B4-BE49-F238E27FC236}">
                <a16:creationId xmlns:a16="http://schemas.microsoft.com/office/drawing/2014/main" id="{6A82CFCF-D43D-2F31-323A-79674DC1F2F1}"/>
              </a:ext>
            </a:extLst>
          </p:cNvPr>
          <p:cNvSpPr/>
          <p:nvPr/>
        </p:nvSpPr>
        <p:spPr>
          <a:xfrm>
            <a:off x="4910164" y="1802055"/>
            <a:ext cx="2397760" cy="1424745"/>
          </a:xfrm>
          <a:custGeom>
            <a:avLst/>
            <a:gdLst/>
            <a:ahLst/>
            <a:cxnLst/>
            <a:rect l="l" t="t" r="r" b="b"/>
            <a:pathLst>
              <a:path w="4733" h="5225" extrusionOk="0">
                <a:moveTo>
                  <a:pt x="346" y="0"/>
                </a:moveTo>
                <a:cubicBezTo>
                  <a:pt x="148" y="0"/>
                  <a:pt x="1" y="148"/>
                  <a:pt x="1" y="333"/>
                </a:cubicBezTo>
                <a:lnTo>
                  <a:pt x="1" y="4423"/>
                </a:lnTo>
                <a:cubicBezTo>
                  <a:pt x="1" y="4608"/>
                  <a:pt x="148" y="4756"/>
                  <a:pt x="346" y="4756"/>
                </a:cubicBezTo>
                <a:lnTo>
                  <a:pt x="2046" y="4756"/>
                </a:lnTo>
                <a:lnTo>
                  <a:pt x="2366" y="5224"/>
                </a:lnTo>
                <a:lnTo>
                  <a:pt x="2674" y="4756"/>
                </a:lnTo>
                <a:lnTo>
                  <a:pt x="4387" y="4756"/>
                </a:lnTo>
                <a:cubicBezTo>
                  <a:pt x="4394" y="4757"/>
                  <a:pt x="4400" y="4757"/>
                  <a:pt x="4407" y="4757"/>
                </a:cubicBezTo>
                <a:cubicBezTo>
                  <a:pt x="4583" y="4757"/>
                  <a:pt x="4732" y="4602"/>
                  <a:pt x="4732" y="4423"/>
                </a:cubicBezTo>
                <a:lnTo>
                  <a:pt x="4732" y="333"/>
                </a:lnTo>
                <a:cubicBezTo>
                  <a:pt x="4732" y="148"/>
                  <a:pt x="4572" y="0"/>
                  <a:pt x="4387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38100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lang="es-PE" b="1" dirty="0">
              <a:solidFill>
                <a:schemeClr val="bg1"/>
              </a:solidFill>
            </a:endParaRPr>
          </a:p>
          <a:p>
            <a:pPr algn="ctr"/>
            <a:r>
              <a:rPr lang="es-PE" b="1" dirty="0">
                <a:solidFill>
                  <a:schemeClr val="bg1"/>
                </a:solidFill>
              </a:rPr>
              <a:t>CPM</a:t>
            </a:r>
          </a:p>
          <a:p>
            <a:pPr algn="ctr"/>
            <a:r>
              <a:rPr lang="es-PE" b="1" dirty="0">
                <a:solidFill>
                  <a:schemeClr val="bg1"/>
                </a:solidFill>
              </a:rPr>
              <a:t>Transversal  </a:t>
            </a:r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5C056467-5B8E-969F-9D2B-1C66347D48B7}"/>
              </a:ext>
            </a:extLst>
          </p:cNvPr>
          <p:cNvSpPr/>
          <p:nvPr/>
        </p:nvSpPr>
        <p:spPr>
          <a:xfrm>
            <a:off x="5761826" y="1537615"/>
            <a:ext cx="694436" cy="700961"/>
          </a:xfrm>
          <a:prstGeom prst="ellipse">
            <a:avLst/>
          </a:prstGeom>
          <a:solidFill>
            <a:schemeClr val="bg1">
              <a:lumMod val="75000"/>
            </a:schemeClr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/>
              <a:t>2</a:t>
            </a:r>
            <a:endParaRPr lang="es-PE" sz="2400" b="1" dirty="0"/>
          </a:p>
        </p:txBody>
      </p:sp>
      <p:sp>
        <p:nvSpPr>
          <p:cNvPr id="27" name="Google Shape;8615;p70">
            <a:extLst>
              <a:ext uri="{FF2B5EF4-FFF2-40B4-BE49-F238E27FC236}">
                <a16:creationId xmlns:a16="http://schemas.microsoft.com/office/drawing/2014/main" id="{57268239-EF1A-A165-F115-E9C58D56C924}"/>
              </a:ext>
            </a:extLst>
          </p:cNvPr>
          <p:cNvSpPr/>
          <p:nvPr/>
        </p:nvSpPr>
        <p:spPr>
          <a:xfrm>
            <a:off x="8823832" y="1838073"/>
            <a:ext cx="2397760" cy="1424745"/>
          </a:xfrm>
          <a:custGeom>
            <a:avLst/>
            <a:gdLst/>
            <a:ahLst/>
            <a:cxnLst/>
            <a:rect l="l" t="t" r="r" b="b"/>
            <a:pathLst>
              <a:path w="4733" h="5225" extrusionOk="0">
                <a:moveTo>
                  <a:pt x="346" y="0"/>
                </a:moveTo>
                <a:cubicBezTo>
                  <a:pt x="148" y="0"/>
                  <a:pt x="1" y="148"/>
                  <a:pt x="1" y="333"/>
                </a:cubicBezTo>
                <a:lnTo>
                  <a:pt x="1" y="4423"/>
                </a:lnTo>
                <a:cubicBezTo>
                  <a:pt x="1" y="4608"/>
                  <a:pt x="148" y="4756"/>
                  <a:pt x="346" y="4756"/>
                </a:cubicBezTo>
                <a:lnTo>
                  <a:pt x="2046" y="4756"/>
                </a:lnTo>
                <a:lnTo>
                  <a:pt x="2366" y="5224"/>
                </a:lnTo>
                <a:lnTo>
                  <a:pt x="2674" y="4756"/>
                </a:lnTo>
                <a:lnTo>
                  <a:pt x="4387" y="4756"/>
                </a:lnTo>
                <a:cubicBezTo>
                  <a:pt x="4394" y="4757"/>
                  <a:pt x="4400" y="4757"/>
                  <a:pt x="4407" y="4757"/>
                </a:cubicBezTo>
                <a:cubicBezTo>
                  <a:pt x="4583" y="4757"/>
                  <a:pt x="4732" y="4602"/>
                  <a:pt x="4732" y="4423"/>
                </a:cubicBezTo>
                <a:lnTo>
                  <a:pt x="4732" y="333"/>
                </a:lnTo>
                <a:cubicBezTo>
                  <a:pt x="4732" y="148"/>
                  <a:pt x="4572" y="0"/>
                  <a:pt x="4387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8100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lang="es-PE" b="1" dirty="0">
              <a:solidFill>
                <a:schemeClr val="bg1"/>
              </a:solidFill>
            </a:endParaRPr>
          </a:p>
          <a:p>
            <a:pPr algn="ctr"/>
            <a:r>
              <a:rPr lang="es-PE" b="1" dirty="0">
                <a:solidFill>
                  <a:schemeClr val="bg1"/>
                </a:solidFill>
              </a:rPr>
              <a:t>CPM</a:t>
            </a:r>
          </a:p>
          <a:p>
            <a:pPr algn="ctr"/>
            <a:r>
              <a:rPr lang="es-PE" b="1" dirty="0">
                <a:solidFill>
                  <a:schemeClr val="bg1"/>
                </a:solidFill>
              </a:rPr>
              <a:t>Para el traslado (CPMT)  </a:t>
            </a:r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1E17571B-E521-7F5E-F9F5-6353A6F1D048}"/>
              </a:ext>
            </a:extLst>
          </p:cNvPr>
          <p:cNvSpPr/>
          <p:nvPr/>
        </p:nvSpPr>
        <p:spPr>
          <a:xfrm>
            <a:off x="9675494" y="1573633"/>
            <a:ext cx="694436" cy="700961"/>
          </a:xfrm>
          <a:prstGeom prst="ellipse">
            <a:avLst/>
          </a:prstGeom>
          <a:solidFill>
            <a:schemeClr val="bg1">
              <a:lumMod val="75000"/>
            </a:schemeClr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/>
              <a:t>3</a:t>
            </a:r>
            <a:endParaRPr lang="es-PE" sz="2400" b="1" dirty="0"/>
          </a:p>
        </p:txBody>
      </p:sp>
      <p:sp>
        <p:nvSpPr>
          <p:cNvPr id="29" name="Rectángulo: esquinas redondeadas 28">
            <a:extLst>
              <a:ext uri="{FF2B5EF4-FFF2-40B4-BE49-F238E27FC236}">
                <a16:creationId xmlns:a16="http://schemas.microsoft.com/office/drawing/2014/main" id="{A4EB62D3-C2B1-5FBF-5652-BEF6E14B9941}"/>
              </a:ext>
            </a:extLst>
          </p:cNvPr>
          <p:cNvSpPr/>
          <p:nvPr/>
        </p:nvSpPr>
        <p:spPr>
          <a:xfrm>
            <a:off x="1662593" y="1004334"/>
            <a:ext cx="9558999" cy="47134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Google Shape;215;g2b52531bcd7_0_6"/>
          <p:cNvSpPr txBox="1"/>
          <p:nvPr/>
        </p:nvSpPr>
        <p:spPr>
          <a:xfrm>
            <a:off x="129309" y="1010225"/>
            <a:ext cx="12192000" cy="578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2433"/>
              </a:buClr>
              <a:buSzPts val="3200"/>
              <a:buFont typeface="Calibri"/>
              <a:buNone/>
            </a:pPr>
            <a:r>
              <a:rPr lang="es-PE" sz="2400" dirty="0">
                <a:solidFill>
                  <a:schemeClr val="bg1"/>
                </a:solidFill>
                <a:latin typeface="Arial"/>
                <a:ea typeface="Arial"/>
                <a:cs typeface="Arial"/>
                <a:sym typeface="Calibri"/>
              </a:rPr>
              <a:t>Concurso público de méritos</a:t>
            </a:r>
            <a:endParaRPr sz="2400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8615;p70">
            <a:extLst>
              <a:ext uri="{FF2B5EF4-FFF2-40B4-BE49-F238E27FC236}">
                <a16:creationId xmlns:a16="http://schemas.microsoft.com/office/drawing/2014/main" id="{449AB0E0-DEF9-D7B0-02C0-470E1E773F60}"/>
              </a:ext>
            </a:extLst>
          </p:cNvPr>
          <p:cNvSpPr/>
          <p:nvPr/>
        </p:nvSpPr>
        <p:spPr>
          <a:xfrm rot="10800000">
            <a:off x="4782341" y="5973612"/>
            <a:ext cx="6695577" cy="598839"/>
          </a:xfrm>
          <a:custGeom>
            <a:avLst/>
            <a:gdLst/>
            <a:ahLst/>
            <a:cxnLst/>
            <a:rect l="l" t="t" r="r" b="b"/>
            <a:pathLst>
              <a:path w="4733" h="5225" extrusionOk="0">
                <a:moveTo>
                  <a:pt x="346" y="0"/>
                </a:moveTo>
                <a:cubicBezTo>
                  <a:pt x="148" y="0"/>
                  <a:pt x="1" y="148"/>
                  <a:pt x="1" y="333"/>
                </a:cubicBezTo>
                <a:lnTo>
                  <a:pt x="1" y="4423"/>
                </a:lnTo>
                <a:cubicBezTo>
                  <a:pt x="1" y="4608"/>
                  <a:pt x="148" y="4756"/>
                  <a:pt x="346" y="4756"/>
                </a:cubicBezTo>
                <a:lnTo>
                  <a:pt x="2046" y="4756"/>
                </a:lnTo>
                <a:lnTo>
                  <a:pt x="2366" y="5224"/>
                </a:lnTo>
                <a:lnTo>
                  <a:pt x="2674" y="4756"/>
                </a:lnTo>
                <a:lnTo>
                  <a:pt x="4387" y="4756"/>
                </a:lnTo>
                <a:cubicBezTo>
                  <a:pt x="4394" y="4757"/>
                  <a:pt x="4400" y="4757"/>
                  <a:pt x="4407" y="4757"/>
                </a:cubicBezTo>
                <a:cubicBezTo>
                  <a:pt x="4583" y="4757"/>
                  <a:pt x="4732" y="4602"/>
                  <a:pt x="4732" y="4423"/>
                </a:cubicBezTo>
                <a:lnTo>
                  <a:pt x="4732" y="333"/>
                </a:lnTo>
                <a:cubicBezTo>
                  <a:pt x="4732" y="148"/>
                  <a:pt x="4572" y="0"/>
                  <a:pt x="4387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38100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lang="es-PE" b="1" dirty="0">
              <a:solidFill>
                <a:schemeClr val="bg1"/>
              </a:solidFill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EDAB45CA-455F-4C3F-C519-0AE195F3F136}"/>
              </a:ext>
            </a:extLst>
          </p:cNvPr>
          <p:cNvSpPr txBox="1"/>
          <p:nvPr/>
        </p:nvSpPr>
        <p:spPr>
          <a:xfrm>
            <a:off x="5098384" y="6071400"/>
            <a:ext cx="63795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400" b="1" dirty="0">
                <a:solidFill>
                  <a:schemeClr val="dk1"/>
                </a:solidFill>
                <a:cs typeface="Calibri"/>
                <a:sym typeface="Calibri"/>
              </a:rPr>
              <a:t>Orientados a la retención y progresión del talento</a:t>
            </a:r>
          </a:p>
          <a:p>
            <a:pPr algn="ctr"/>
            <a:r>
              <a:rPr lang="es-MX" sz="1400" b="1" dirty="0">
                <a:solidFill>
                  <a:schemeClr val="dk1"/>
                </a:solidFill>
                <a:cs typeface="Calibri"/>
                <a:sym typeface="Calibri"/>
              </a:rPr>
              <a:t>Enfoque meritocrático (Fin del </a:t>
            </a:r>
            <a:r>
              <a:rPr lang="es-MX" sz="1400" b="1" dirty="0" err="1">
                <a:solidFill>
                  <a:schemeClr val="dk1"/>
                </a:solidFill>
                <a:cs typeface="Calibri"/>
                <a:sym typeface="Calibri"/>
              </a:rPr>
              <a:t>tarjetazo</a:t>
            </a:r>
            <a:r>
              <a:rPr lang="es-MX" sz="1400" b="1" dirty="0">
                <a:solidFill>
                  <a:schemeClr val="dk1"/>
                </a:solidFill>
                <a:cs typeface="Calibri"/>
                <a:sym typeface="Calibri"/>
              </a:rPr>
              <a:t>)</a:t>
            </a:r>
            <a:endParaRPr lang="es-PE" sz="1400" b="1" dirty="0"/>
          </a:p>
        </p:txBody>
      </p:sp>
      <p:sp>
        <p:nvSpPr>
          <p:cNvPr id="20" name="Rectángulo 19"/>
          <p:cNvSpPr/>
          <p:nvPr/>
        </p:nvSpPr>
        <p:spPr>
          <a:xfrm>
            <a:off x="4268393" y="3251967"/>
            <a:ext cx="363201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Clr>
                <a:srgbClr val="000000"/>
              </a:buClr>
              <a:buSzPts val="1300"/>
            </a:pPr>
            <a:r>
              <a:rPr lang="es-MX" b="1" i="1" dirty="0">
                <a:solidFill>
                  <a:schemeClr val="dk1"/>
                </a:solidFill>
                <a:ea typeface="Calibri"/>
                <a:cs typeface="Calibri"/>
              </a:rPr>
              <a:t>Proceso por el que se accede a un puesto distinto en la propia entidad o en una entidad diferente.</a:t>
            </a:r>
          </a:p>
          <a:p>
            <a:pPr lvl="0" algn="just">
              <a:buClr>
                <a:srgbClr val="000000"/>
              </a:buClr>
              <a:buSzPts val="1300"/>
            </a:pPr>
            <a:endParaRPr lang="es-PE" i="1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lvl="0" algn="just">
              <a:buClr>
                <a:srgbClr val="000000"/>
              </a:buClr>
              <a:buSzPts val="1300"/>
            </a:pPr>
            <a:r>
              <a:rPr lang="es-PE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Dirigido solo a </a:t>
            </a:r>
            <a:r>
              <a:rPr lang="es-PE" b="1" i="1" dirty="0">
                <a:solidFill>
                  <a:srgbClr val="002060"/>
                </a:solidFill>
                <a:ea typeface="Calibri"/>
                <a:cs typeface="Calibri"/>
                <a:sym typeface="Calibri"/>
              </a:rPr>
              <a:t>servidores civiles de carrera de la LSC</a:t>
            </a:r>
            <a:r>
              <a:rPr lang="es-PE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* con vínculo vigente en una entidad pública o con 2 años o menos, posteriores a su renuncia a un puesto de servidor de carrera.</a:t>
            </a:r>
          </a:p>
          <a:p>
            <a:pPr algn="just"/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683934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186" y="3067959"/>
            <a:ext cx="2069666" cy="206966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544F6AD5-A029-D89F-216C-366A700DFE70}"/>
              </a:ext>
            </a:extLst>
          </p:cNvPr>
          <p:cNvSpPr/>
          <p:nvPr/>
        </p:nvSpPr>
        <p:spPr>
          <a:xfrm>
            <a:off x="1510193" y="1107122"/>
            <a:ext cx="9558999" cy="47134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" name="Google Shape;200;p2"/>
          <p:cNvSpPr/>
          <p:nvPr/>
        </p:nvSpPr>
        <p:spPr>
          <a:xfrm>
            <a:off x="1867618" y="1109712"/>
            <a:ext cx="8867871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b="1" dirty="0">
                <a:solidFill>
                  <a:schemeClr val="bg1"/>
                </a:solidFill>
                <a:latin typeface="Arial"/>
                <a:cs typeface="Arial"/>
                <a:sym typeface="Arial"/>
              </a:rPr>
              <a:t>¿Si ingreso al régimen perderé mi estabilidad?</a:t>
            </a:r>
            <a:endParaRPr sz="1600" dirty="0">
              <a:solidFill>
                <a:schemeClr val="bg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606A081-24E0-069E-49C8-5788480C304D}"/>
              </a:ext>
            </a:extLst>
          </p:cNvPr>
          <p:cNvSpPr txBox="1"/>
          <p:nvPr/>
        </p:nvSpPr>
        <p:spPr>
          <a:xfrm>
            <a:off x="1787379" y="3473268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000" b="1" dirty="0">
                <a:solidFill>
                  <a:schemeClr val="accent1">
                    <a:lumMod val="50000"/>
                  </a:schemeClr>
                </a:solidFill>
              </a:rPr>
              <a:t>No</a:t>
            </a:r>
            <a:r>
              <a:rPr lang="es-MX" sz="2000" b="1" dirty="0">
                <a:solidFill>
                  <a:schemeClr val="tx1"/>
                </a:solidFill>
              </a:rPr>
              <a:t> </a:t>
            </a:r>
            <a:r>
              <a:rPr lang="es-MX" sz="2000" dirty="0">
                <a:solidFill>
                  <a:schemeClr val="tx1"/>
                </a:solidFill>
              </a:rPr>
              <a:t>pasan por un </a:t>
            </a:r>
            <a:r>
              <a:rPr lang="es-MX" sz="2000" b="1" dirty="0">
                <a:solidFill>
                  <a:schemeClr val="accent1">
                    <a:lumMod val="50000"/>
                  </a:schemeClr>
                </a:solidFill>
              </a:rPr>
              <a:t>período de prueba.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E38B4FC-C16D-BA25-2B81-2179918A18C9}"/>
              </a:ext>
            </a:extLst>
          </p:cNvPr>
          <p:cNvSpPr txBox="1"/>
          <p:nvPr/>
        </p:nvSpPr>
        <p:spPr>
          <a:xfrm>
            <a:off x="1371599" y="1672946"/>
            <a:ext cx="977537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400" dirty="0">
                <a:solidFill>
                  <a:schemeClr val="tx1"/>
                </a:solidFill>
              </a:rPr>
              <a:t>Los servidores de los Decretos Legislativos 276, 728 y CAS, que </a:t>
            </a:r>
            <a:r>
              <a:rPr lang="es-MX" sz="2400" b="1" dirty="0">
                <a:solidFill>
                  <a:schemeClr val="accent1">
                    <a:lumMod val="50000"/>
                  </a:schemeClr>
                </a:solidFill>
              </a:rPr>
              <a:t>voluntariamente </a:t>
            </a:r>
            <a:r>
              <a:rPr lang="es-MX" sz="2400" dirty="0">
                <a:solidFill>
                  <a:schemeClr val="tx1"/>
                </a:solidFill>
              </a:rPr>
              <a:t>decidan transitar al régimen (CPMT):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AA4DF46-2A62-742A-FBF2-1ECB4F29E970}"/>
              </a:ext>
            </a:extLst>
          </p:cNvPr>
          <p:cNvSpPr txBox="1"/>
          <p:nvPr/>
        </p:nvSpPr>
        <p:spPr>
          <a:xfrm>
            <a:off x="1787379" y="5137625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000" b="1" dirty="0">
                <a:solidFill>
                  <a:schemeClr val="accent1">
                    <a:lumMod val="50000"/>
                  </a:schemeClr>
                </a:solidFill>
              </a:rPr>
              <a:t>No están obligados a renunciar </a:t>
            </a:r>
            <a:r>
              <a:rPr lang="es-MX" sz="2000" dirty="0">
                <a:solidFill>
                  <a:schemeClr val="tx1"/>
                </a:solidFill>
              </a:rPr>
              <a:t>para postular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64B6AEA-7A52-7198-7CA8-91C64E18F8D8}"/>
              </a:ext>
            </a:extLst>
          </p:cNvPr>
          <p:cNvSpPr txBox="1"/>
          <p:nvPr/>
        </p:nvSpPr>
        <p:spPr>
          <a:xfrm>
            <a:off x="1787379" y="4047181"/>
            <a:ext cx="6096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000" dirty="0"/>
              <a:t>Se contabiliza</a:t>
            </a:r>
            <a:r>
              <a:rPr lang="es-MX" sz="2000" dirty="0">
                <a:solidFill>
                  <a:schemeClr val="tx1"/>
                </a:solidFill>
              </a:rPr>
              <a:t> para el cálculo de </a:t>
            </a:r>
            <a:r>
              <a:rPr lang="es-MX" sz="2000" b="1" dirty="0">
                <a:solidFill>
                  <a:schemeClr val="accent1">
                    <a:lumMod val="50000"/>
                  </a:schemeClr>
                </a:solidFill>
              </a:rPr>
              <a:t>vacaciones, gratificaciones y </a:t>
            </a:r>
            <a:r>
              <a:rPr lang="es-MX" sz="2000" b="1" dirty="0" smtClean="0">
                <a:solidFill>
                  <a:schemeClr val="accent1">
                    <a:lumMod val="50000"/>
                  </a:schemeClr>
                </a:solidFill>
              </a:rPr>
              <a:t>CTS, </a:t>
            </a:r>
            <a:r>
              <a:rPr lang="es-MX" sz="2000" dirty="0"/>
              <a:t>desde el primer día del periodo laborado en la LSC.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6C56C3E6-EDAE-C77F-1480-8BBF84A88975}"/>
              </a:ext>
            </a:extLst>
          </p:cNvPr>
          <p:cNvSpPr txBox="1"/>
          <p:nvPr/>
        </p:nvSpPr>
        <p:spPr>
          <a:xfrm>
            <a:off x="1771450" y="2990289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000" b="1" dirty="0">
                <a:solidFill>
                  <a:schemeClr val="accent1">
                    <a:lumMod val="50000"/>
                  </a:schemeClr>
                </a:solidFill>
              </a:rPr>
              <a:t>Adquieren</a:t>
            </a:r>
            <a:r>
              <a:rPr lang="es-MX" sz="2000" dirty="0">
                <a:solidFill>
                  <a:schemeClr val="tx1"/>
                </a:solidFill>
              </a:rPr>
              <a:t> de inmediato la </a:t>
            </a:r>
            <a:r>
              <a:rPr lang="es-MX" sz="2000" b="1" dirty="0">
                <a:solidFill>
                  <a:schemeClr val="accent1">
                    <a:lumMod val="50000"/>
                  </a:schemeClr>
                </a:solidFill>
              </a:rPr>
              <a:t>condición de indeterminado.</a:t>
            </a:r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E7712A4D-E5D0-E843-C1FA-94E8B3A0C045}"/>
              </a:ext>
            </a:extLst>
          </p:cNvPr>
          <p:cNvSpPr/>
          <p:nvPr/>
        </p:nvSpPr>
        <p:spPr>
          <a:xfrm>
            <a:off x="1480456" y="3545860"/>
            <a:ext cx="261257" cy="279984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E967E006-FF90-DCC7-8F8F-F9D2DB7BDC65}"/>
              </a:ext>
            </a:extLst>
          </p:cNvPr>
          <p:cNvSpPr/>
          <p:nvPr/>
        </p:nvSpPr>
        <p:spPr>
          <a:xfrm>
            <a:off x="1450720" y="3056735"/>
            <a:ext cx="261257" cy="279984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B47E8D88-3BB7-ADFC-6290-498535FE8AE8}"/>
              </a:ext>
            </a:extLst>
          </p:cNvPr>
          <p:cNvSpPr/>
          <p:nvPr/>
        </p:nvSpPr>
        <p:spPr>
          <a:xfrm>
            <a:off x="1466648" y="4133154"/>
            <a:ext cx="261257" cy="279984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46AD1E53-0D7E-928E-950E-9EA024CC24A8}"/>
              </a:ext>
            </a:extLst>
          </p:cNvPr>
          <p:cNvSpPr/>
          <p:nvPr/>
        </p:nvSpPr>
        <p:spPr>
          <a:xfrm>
            <a:off x="1480455" y="5137625"/>
            <a:ext cx="261257" cy="279984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2388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45" y="3101030"/>
            <a:ext cx="2973585" cy="297358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156101DF-54CC-E3B6-585A-AA753F2A26D3}"/>
              </a:ext>
            </a:extLst>
          </p:cNvPr>
          <p:cNvSpPr/>
          <p:nvPr/>
        </p:nvSpPr>
        <p:spPr>
          <a:xfrm>
            <a:off x="1510193" y="1022058"/>
            <a:ext cx="9558999" cy="919232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" name="Google Shape;200;p2"/>
          <p:cNvSpPr/>
          <p:nvPr/>
        </p:nvSpPr>
        <p:spPr>
          <a:xfrm>
            <a:off x="1239070" y="1073100"/>
            <a:ext cx="9984201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b="1" dirty="0">
                <a:solidFill>
                  <a:schemeClr val="bg1"/>
                </a:solidFill>
                <a:latin typeface="Arial"/>
                <a:cs typeface="Arial"/>
                <a:sym typeface="Arial"/>
              </a:rPr>
              <a:t>¿El tránsito de los servidores al régimen del Servicio Civil será obligatorio?</a:t>
            </a:r>
            <a:endParaRPr sz="1600" b="1" dirty="0">
              <a:solidFill>
                <a:schemeClr val="bg1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F3F56EF-8215-F7B9-9A7D-CE38DC3E349A}"/>
              </a:ext>
            </a:extLst>
          </p:cNvPr>
          <p:cNvSpPr txBox="1"/>
          <p:nvPr/>
        </p:nvSpPr>
        <p:spPr>
          <a:xfrm>
            <a:off x="0" y="2183921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400" dirty="0">
                <a:solidFill>
                  <a:schemeClr val="tx1"/>
                </a:solidFill>
              </a:rPr>
              <a:t>El tránsito de los servidores de los regímenes 276, 728 y CAS, </a:t>
            </a:r>
            <a:r>
              <a:rPr lang="es-MX" sz="2800" b="1" dirty="0">
                <a:solidFill>
                  <a:schemeClr val="accent1">
                    <a:lumMod val="50000"/>
                  </a:schemeClr>
                </a:solidFill>
              </a:rPr>
              <a:t>ES VOLUNTARIO</a:t>
            </a:r>
            <a:r>
              <a:rPr lang="es-MX" sz="2800" b="1" u="sng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s-MX" sz="2400" b="1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21A0ECC-B936-3403-B80A-BB7A74AB5749}"/>
              </a:ext>
            </a:extLst>
          </p:cNvPr>
          <p:cNvSpPr txBox="1"/>
          <p:nvPr/>
        </p:nvSpPr>
        <p:spPr>
          <a:xfrm>
            <a:off x="4867051" y="3291995"/>
            <a:ext cx="672243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000" dirty="0">
                <a:solidFill>
                  <a:schemeClr val="tx1"/>
                </a:solidFill>
              </a:rPr>
              <a:t>Quienes no opten por el tránsito </a:t>
            </a:r>
            <a:r>
              <a:rPr lang="es-MX" sz="2000" b="1" dirty="0">
                <a:solidFill>
                  <a:schemeClr val="accent1">
                    <a:lumMod val="50000"/>
                  </a:schemeClr>
                </a:solidFill>
              </a:rPr>
              <a:t>mantendrán sus derechos y estabilidad laboral.</a:t>
            </a:r>
            <a:endParaRPr lang="es-MX" sz="2000" dirty="0">
              <a:solidFill>
                <a:schemeClr val="tx1"/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EBCF7F6-C687-3A04-89E2-D23DFEC1D765}"/>
              </a:ext>
            </a:extLst>
          </p:cNvPr>
          <p:cNvSpPr txBox="1"/>
          <p:nvPr/>
        </p:nvSpPr>
        <p:spPr>
          <a:xfrm>
            <a:off x="4867051" y="4251334"/>
            <a:ext cx="672243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000" b="1" dirty="0">
                <a:solidFill>
                  <a:schemeClr val="accent1">
                    <a:lumMod val="50000"/>
                  </a:schemeClr>
                </a:solidFill>
              </a:rPr>
              <a:t>Ningún servidor será despedido </a:t>
            </a:r>
            <a:r>
              <a:rPr lang="es-MX" sz="2000" dirty="0">
                <a:solidFill>
                  <a:schemeClr val="tx1"/>
                </a:solidFill>
              </a:rPr>
              <a:t>a causa de la reforma.</a:t>
            </a:r>
          </a:p>
          <a:p>
            <a:pPr algn="just"/>
            <a:endParaRPr lang="es-MX" sz="2000" dirty="0">
              <a:solidFill>
                <a:schemeClr val="tx1"/>
              </a:solidFill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24B939F9-4F19-69B8-D0C4-8519F328B708}"/>
              </a:ext>
            </a:extLst>
          </p:cNvPr>
          <p:cNvSpPr txBox="1"/>
          <p:nvPr/>
        </p:nvSpPr>
        <p:spPr>
          <a:xfrm>
            <a:off x="4867051" y="4959220"/>
            <a:ext cx="672243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000" b="1" dirty="0">
                <a:solidFill>
                  <a:schemeClr val="accent1">
                    <a:lumMod val="50000"/>
                  </a:schemeClr>
                </a:solidFill>
              </a:rPr>
              <a:t>No existe normativa de SERVIR que permita realizar despidos arbitrarios o masivos.</a:t>
            </a: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43D1BADA-7B6E-62F0-C776-94B1AA4A6C38}"/>
              </a:ext>
            </a:extLst>
          </p:cNvPr>
          <p:cNvSpPr/>
          <p:nvPr/>
        </p:nvSpPr>
        <p:spPr>
          <a:xfrm>
            <a:off x="4463140" y="3381718"/>
            <a:ext cx="261257" cy="279984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71B2AE7B-F447-3205-60B0-ADF3711BBB61}"/>
              </a:ext>
            </a:extLst>
          </p:cNvPr>
          <p:cNvSpPr/>
          <p:nvPr/>
        </p:nvSpPr>
        <p:spPr>
          <a:xfrm>
            <a:off x="4463643" y="4326672"/>
            <a:ext cx="261257" cy="279984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F598E9FE-AE4C-2630-E93C-F23C469A2AC4}"/>
              </a:ext>
            </a:extLst>
          </p:cNvPr>
          <p:cNvSpPr/>
          <p:nvPr/>
        </p:nvSpPr>
        <p:spPr>
          <a:xfrm>
            <a:off x="4463140" y="5041689"/>
            <a:ext cx="261257" cy="279984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1905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B832CB0-9478-B26C-C0CD-75CBBE24B6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227" y="1494029"/>
            <a:ext cx="11030929" cy="4800637"/>
          </a:xfrm>
          <a:prstGeom prst="rect">
            <a:avLst/>
          </a:prstGeom>
        </p:spPr>
      </p:pic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7D3C5CBE-1F05-4ACC-5DE8-A50BDA0EB574}"/>
              </a:ext>
            </a:extLst>
          </p:cNvPr>
          <p:cNvSpPr/>
          <p:nvPr/>
        </p:nvSpPr>
        <p:spPr>
          <a:xfrm>
            <a:off x="1510193" y="1000792"/>
            <a:ext cx="9558999" cy="392073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Google Shape;344;g2b505e2f21b_0_6"/>
          <p:cNvSpPr/>
          <p:nvPr/>
        </p:nvSpPr>
        <p:spPr>
          <a:xfrm>
            <a:off x="2154056" y="986716"/>
            <a:ext cx="8267234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PE" sz="240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Garantías del Concurso Público de Méritos</a:t>
            </a:r>
            <a:endParaRPr sz="240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354;g2b505e2f21b_0_6"/>
          <p:cNvSpPr txBox="1"/>
          <p:nvPr/>
        </p:nvSpPr>
        <p:spPr>
          <a:xfrm>
            <a:off x="955071" y="2041028"/>
            <a:ext cx="2802792" cy="3185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PE" sz="1500" b="1" dirty="0">
                <a:solidFill>
                  <a:schemeClr val="dk1"/>
                </a:solidFill>
              </a:rPr>
              <a:t>BASES DEL CONCURSO</a:t>
            </a:r>
            <a:r>
              <a:rPr lang="es-PE" sz="1500" dirty="0">
                <a:solidFill>
                  <a:schemeClr val="dk1"/>
                </a:solidFill>
              </a:rPr>
              <a:t> Se utiliza un modelo estandarizado por SERVIR.</a:t>
            </a:r>
          </a:p>
          <a:p>
            <a:pPr lvl="0" algn="just" rtl="0">
              <a:spcBef>
                <a:spcPts val="0"/>
              </a:spcBef>
              <a:spcAft>
                <a:spcPts val="0"/>
              </a:spcAft>
            </a:pPr>
            <a:endParaRPr lang="es-PE" sz="1500" dirty="0">
              <a:solidFill>
                <a:schemeClr val="dk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500" b="1" dirty="0">
                <a:solidFill>
                  <a:schemeClr val="dk1"/>
                </a:solidFill>
              </a:rPr>
              <a:t>CRITERIOS DE CALIFICACIÓN</a:t>
            </a:r>
            <a:r>
              <a:rPr lang="es-MX" sz="1500" dirty="0">
                <a:solidFill>
                  <a:schemeClr val="dk1"/>
                </a:solidFill>
              </a:rPr>
              <a:t> Se establecen en las bases aspectos como procedimientos, puntajes mínimos y máximos, así como criterios a tomar en cuenta en cada una de las etapas del CPM.</a:t>
            </a:r>
            <a:endParaRPr lang="es-MX" sz="1500" dirty="0">
              <a:solidFill>
                <a:srgbClr val="C02433"/>
              </a:solidFill>
            </a:endParaRP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sz="1500" dirty="0">
              <a:solidFill>
                <a:schemeClr val="dk1"/>
              </a:solidFill>
            </a:endParaRPr>
          </a:p>
        </p:txBody>
      </p:sp>
      <p:sp>
        <p:nvSpPr>
          <p:cNvPr id="18" name="Google Shape;355;g2b505e2f21b_0_6"/>
          <p:cNvSpPr txBox="1"/>
          <p:nvPr/>
        </p:nvSpPr>
        <p:spPr>
          <a:xfrm>
            <a:off x="4496755" y="2027953"/>
            <a:ext cx="2999200" cy="341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PE" sz="1500" b="1" dirty="0">
                <a:solidFill>
                  <a:schemeClr val="dk1"/>
                </a:solidFill>
              </a:rPr>
              <a:t>VEEDURÍAS PARA CONCURSOS PÚBLICOS DE MÉRITOS</a:t>
            </a:r>
            <a:r>
              <a:rPr lang="es-PE" sz="1500" dirty="0">
                <a:solidFill>
                  <a:schemeClr val="dk1"/>
                </a:solidFill>
              </a:rPr>
              <a:t> A través de la participación del oficial de integridad o de un representante o quién haga sus veces.</a:t>
            </a:r>
          </a:p>
          <a:p>
            <a:pPr lvl="0" algn="just" rtl="0">
              <a:spcBef>
                <a:spcPts val="0"/>
              </a:spcBef>
              <a:spcAft>
                <a:spcPts val="0"/>
              </a:spcAft>
            </a:pPr>
            <a:endParaRPr lang="es-PE" sz="1500" dirty="0">
              <a:solidFill>
                <a:schemeClr val="dk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sz="1500" b="1" dirty="0">
                <a:solidFill>
                  <a:schemeClr val="dk1"/>
                </a:solidFill>
              </a:rPr>
              <a:t>TRANSPARENCIA </a:t>
            </a:r>
            <a:r>
              <a:rPr lang="es-MX" sz="1500" dirty="0">
                <a:solidFill>
                  <a:schemeClr val="dk1"/>
                </a:solidFill>
              </a:rPr>
              <a:t>Para la publicación, convocatoria y ejecución de los concursos Públicos de Méritos, se utilizará </a:t>
            </a:r>
            <a:r>
              <a:rPr lang="es-MX" sz="1500" b="1" dirty="0">
                <a:solidFill>
                  <a:schemeClr val="dk1"/>
                </a:solidFill>
              </a:rPr>
              <a:t>una plataforma virtual de acceso público.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500" dirty="0">
                <a:solidFill>
                  <a:schemeClr val="dk1"/>
                </a:solidFill>
              </a:rPr>
              <a:t>.</a:t>
            </a:r>
          </a:p>
        </p:txBody>
      </p:sp>
      <p:sp>
        <p:nvSpPr>
          <p:cNvPr id="20" name="Google Shape;357;g2b505e2f21b_0_6"/>
          <p:cNvSpPr txBox="1"/>
          <p:nvPr/>
        </p:nvSpPr>
        <p:spPr>
          <a:xfrm>
            <a:off x="8259543" y="1996637"/>
            <a:ext cx="2806721" cy="2031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PE" sz="1500" b="1" dirty="0">
                <a:solidFill>
                  <a:schemeClr val="dk1"/>
                </a:solidFill>
              </a:rPr>
              <a:t>FISCALIZACIÓN POSTERIOR</a:t>
            </a:r>
            <a:r>
              <a:rPr lang="es-PE" sz="1500" dirty="0">
                <a:solidFill>
                  <a:schemeClr val="dk1"/>
                </a:solidFill>
              </a:rPr>
              <a:t> La ORH debe iniciar los actos de acuerdo al Artículo 7 de la Directiva N° 001-2023-SERVIR-GDSRH - Normas para la gestión de proceso de administración de legajos.</a:t>
            </a: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PE" sz="1500" dirty="0">
              <a:solidFill>
                <a:schemeClr val="dk1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8259542" y="3789247"/>
            <a:ext cx="2955615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500" b="1" dirty="0">
                <a:solidFill>
                  <a:schemeClr val="dk1"/>
                </a:solidFill>
              </a:rPr>
              <a:t>TRIBUNAL DEL SERVICIO CIVIL</a:t>
            </a:r>
            <a:r>
              <a:rPr lang="es-MX" sz="1500" dirty="0">
                <a:solidFill>
                  <a:schemeClr val="dk1"/>
                </a:solidFill>
              </a:rPr>
              <a:t> Resuelve en última instancia las apelaciones sobre los resultados finales del Concursos Público de Méritos.</a:t>
            </a:r>
            <a:endParaRPr lang="es-PE" sz="1500" dirty="0"/>
          </a:p>
        </p:txBody>
      </p:sp>
      <p:sp>
        <p:nvSpPr>
          <p:cNvPr id="8" name="CuadroTexto 7"/>
          <p:cNvSpPr txBox="1"/>
          <p:nvPr/>
        </p:nvSpPr>
        <p:spPr>
          <a:xfrm>
            <a:off x="612751" y="6201786"/>
            <a:ext cx="1127734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solidFill>
                  <a:schemeClr val="dk1"/>
                </a:solidFill>
              </a:rPr>
              <a:t>Además, se cuenta con el mecanismo de </a:t>
            </a:r>
            <a:r>
              <a:rPr lang="es-MX" sz="2400" b="1" dirty="0">
                <a:solidFill>
                  <a:schemeClr val="dk1"/>
                </a:solidFill>
              </a:rPr>
              <a:t>ACCIÓN DE SUPERVISIÓN</a:t>
            </a:r>
            <a:r>
              <a:rPr lang="es-MX" sz="2400" dirty="0">
                <a:solidFill>
                  <a:schemeClr val="dk1"/>
                </a:solidFill>
              </a:rPr>
              <a:t> de SERVIR</a:t>
            </a:r>
            <a:endParaRPr lang="es-PE" sz="2400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DD0DF52-2DCB-7670-3778-E72D6C745771}"/>
              </a:ext>
            </a:extLst>
          </p:cNvPr>
          <p:cNvSpPr txBox="1"/>
          <p:nvPr/>
        </p:nvSpPr>
        <p:spPr>
          <a:xfrm>
            <a:off x="1529568" y="5549671"/>
            <a:ext cx="2069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chemeClr val="accent1">
                    <a:lumMod val="50000"/>
                  </a:schemeClr>
                </a:solidFill>
              </a:rPr>
              <a:t>ACCIONES PREVIAS </a:t>
            </a:r>
            <a:endParaRPr lang="es-PE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91765E6-29E5-EF82-83DE-EBCCEC376C89}"/>
              </a:ext>
            </a:extLst>
          </p:cNvPr>
          <p:cNvSpPr txBox="1"/>
          <p:nvPr/>
        </p:nvSpPr>
        <p:spPr>
          <a:xfrm>
            <a:off x="5277942" y="5557934"/>
            <a:ext cx="1891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chemeClr val="accent1">
                    <a:lumMod val="50000"/>
                  </a:schemeClr>
                </a:solidFill>
              </a:rPr>
              <a:t>DURANTE EL CPM</a:t>
            </a:r>
            <a:endParaRPr lang="es-PE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D8E578C0-ECB8-68E2-2569-F6C181434265}"/>
              </a:ext>
            </a:extLst>
          </p:cNvPr>
          <p:cNvSpPr txBox="1"/>
          <p:nvPr/>
        </p:nvSpPr>
        <p:spPr>
          <a:xfrm>
            <a:off x="8912310" y="5549671"/>
            <a:ext cx="2310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chemeClr val="accent1">
                    <a:lumMod val="50000"/>
                  </a:schemeClr>
                </a:solidFill>
              </a:rPr>
              <a:t>AL TÉRMINO DEL CPM</a:t>
            </a:r>
            <a:endParaRPr lang="es-PE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9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-8626" y="6759548"/>
            <a:ext cx="12192000" cy="9489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77332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84811A21-547E-2F71-815C-75C5A7918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275" y="3429000"/>
            <a:ext cx="7423094" cy="1722724"/>
          </a:xfrm>
        </p:spPr>
        <p:txBody>
          <a:bodyPr>
            <a:normAutofit/>
          </a:bodyPr>
          <a:lstStyle/>
          <a:p>
            <a:r>
              <a:rPr lang="es-ES_tradnl" sz="3600" b="0" dirty="0">
                <a:solidFill>
                  <a:schemeClr val="tx1"/>
                </a:solidFill>
              </a:rPr>
              <a:t>La </a:t>
            </a:r>
            <a:r>
              <a:rPr lang="es-ES_tradnl" sz="3600" dirty="0">
                <a:solidFill>
                  <a:schemeClr val="tx1"/>
                </a:solidFill>
              </a:rPr>
              <a:t>reforma</a:t>
            </a:r>
            <a:r>
              <a:rPr lang="es-ES_tradnl" sz="3600" b="0" dirty="0">
                <a:solidFill>
                  <a:schemeClr val="tx1"/>
                </a:solidFill>
              </a:rPr>
              <a:t> del </a:t>
            </a:r>
            <a:r>
              <a:rPr lang="es-ES_tradnl" sz="3600" dirty="0">
                <a:solidFill>
                  <a:schemeClr val="tx1"/>
                </a:solidFill>
              </a:rPr>
              <a:t>Servicio Civil</a:t>
            </a:r>
          </a:p>
        </p:txBody>
      </p:sp>
    </p:spTree>
    <p:extLst>
      <p:ext uri="{BB962C8B-B14F-4D97-AF65-F5344CB8AC3E}">
        <p14:creationId xmlns:p14="http://schemas.microsoft.com/office/powerpoint/2010/main" val="343223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413;p4"/>
          <p:cNvSpPr txBox="1"/>
          <p:nvPr/>
        </p:nvSpPr>
        <p:spPr>
          <a:xfrm>
            <a:off x="457201" y="973067"/>
            <a:ext cx="11021719" cy="784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s-PE" sz="3600" b="1" dirty="0">
                <a:solidFill>
                  <a:srgbClr val="C02433"/>
                </a:solidFill>
                <a:latin typeface="Calibri"/>
                <a:ea typeface="Calibri"/>
                <a:cs typeface="Calibri"/>
                <a:sym typeface="Calibri"/>
              </a:rPr>
              <a:t>El Servicio Civil Peruano</a:t>
            </a:r>
            <a:endParaRPr sz="3600" b="1" dirty="0">
              <a:solidFill>
                <a:srgbClr val="C0243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" name="Google Shape;414;p4"/>
          <p:cNvPicPr preferRelativeResize="0"/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alphaModFix/>
          </a:blip>
          <a:srcRect l="10520" t="1081" r="6352" b="4757"/>
          <a:stretch/>
        </p:blipFill>
        <p:spPr>
          <a:xfrm rot="5400000">
            <a:off x="4366986" y="3475160"/>
            <a:ext cx="1702159" cy="2337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415;p4"/>
          <p:cNvPicPr preferRelativeResize="0"/>
          <p:nvPr/>
        </p:nvPicPr>
        <p:blipFill rotWithShape="1"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alphaModFix/>
          </a:blip>
          <a:srcRect l="10520" t="1081" r="6352" b="4757"/>
          <a:stretch/>
        </p:blipFill>
        <p:spPr>
          <a:xfrm rot="10800000">
            <a:off x="3947738" y="1903631"/>
            <a:ext cx="1746213" cy="1928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416;p4"/>
          <p:cNvPicPr preferRelativeResize="0"/>
          <p:nvPr/>
        </p:nvPicPr>
        <p:blipFill rotWithShape="1"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alphaModFix/>
          </a:blip>
          <a:srcRect l="10520" t="1081" r="6352" b="4757"/>
          <a:stretch/>
        </p:blipFill>
        <p:spPr>
          <a:xfrm rot="-5400000">
            <a:off x="5959791" y="1560315"/>
            <a:ext cx="1755314" cy="23239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417;p4"/>
          <p:cNvPicPr preferRelativeResize="0"/>
          <p:nvPr/>
        </p:nvPicPr>
        <p:blipFill rotWithShape="1"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alphaModFix/>
          </a:blip>
          <a:srcRect l="10520" t="1081" r="6352" b="4757"/>
          <a:stretch/>
        </p:blipFill>
        <p:spPr>
          <a:xfrm>
            <a:off x="6307014" y="3508914"/>
            <a:ext cx="1718486" cy="1932098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418;p4"/>
          <p:cNvSpPr txBox="1"/>
          <p:nvPr/>
        </p:nvSpPr>
        <p:spPr>
          <a:xfrm>
            <a:off x="4033348" y="2256561"/>
            <a:ext cx="1170583" cy="512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algn="ctr"/>
            <a:r>
              <a:rPr lang="es-PE" sz="2933" b="1" dirty="0">
                <a:solidFill>
                  <a:srgbClr val="8F1C25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200" dirty="0"/>
          </a:p>
        </p:txBody>
      </p:sp>
      <p:sp>
        <p:nvSpPr>
          <p:cNvPr id="36" name="Google Shape;419;p4"/>
          <p:cNvSpPr txBox="1"/>
          <p:nvPr/>
        </p:nvSpPr>
        <p:spPr>
          <a:xfrm>
            <a:off x="6507509" y="2240057"/>
            <a:ext cx="1170583" cy="512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algn="ctr"/>
            <a:r>
              <a:rPr lang="es-PE" sz="2933" b="1" dirty="0">
                <a:solidFill>
                  <a:srgbClr val="10818D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200" dirty="0"/>
          </a:p>
        </p:txBody>
      </p:sp>
      <p:sp>
        <p:nvSpPr>
          <p:cNvPr id="37" name="Google Shape;420;p4"/>
          <p:cNvSpPr txBox="1"/>
          <p:nvPr/>
        </p:nvSpPr>
        <p:spPr>
          <a:xfrm>
            <a:off x="4354741" y="4580294"/>
            <a:ext cx="1170583" cy="512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algn="ctr"/>
            <a:r>
              <a:rPr lang="es-PE" sz="2933" b="1" dirty="0">
                <a:solidFill>
                  <a:srgbClr val="1F804B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200" dirty="0"/>
          </a:p>
        </p:txBody>
      </p:sp>
      <p:sp>
        <p:nvSpPr>
          <p:cNvPr id="38" name="Google Shape;421;p4"/>
          <p:cNvSpPr txBox="1"/>
          <p:nvPr/>
        </p:nvSpPr>
        <p:spPr>
          <a:xfrm>
            <a:off x="6709995" y="4514442"/>
            <a:ext cx="1170583" cy="512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algn="ctr"/>
            <a:r>
              <a:rPr lang="es-PE" sz="2933" b="1" dirty="0">
                <a:solidFill>
                  <a:srgbClr val="0A3363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200" dirty="0"/>
          </a:p>
        </p:txBody>
      </p:sp>
      <p:sp>
        <p:nvSpPr>
          <p:cNvPr id="39" name="Google Shape;422;p4"/>
          <p:cNvSpPr/>
          <p:nvPr/>
        </p:nvSpPr>
        <p:spPr>
          <a:xfrm>
            <a:off x="1193953" y="2090096"/>
            <a:ext cx="2567547" cy="1046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r>
              <a:rPr lang="es-PE" sz="1600" dirty="0">
                <a:latin typeface="Calibri"/>
                <a:ea typeface="Calibri"/>
                <a:cs typeface="Calibri"/>
                <a:sym typeface="Calibri"/>
              </a:rPr>
              <a:t>Es el </a:t>
            </a:r>
            <a:r>
              <a:rPr lang="es-PE" sz="1600" b="1" dirty="0">
                <a:latin typeface="Calibri"/>
                <a:ea typeface="Calibri"/>
                <a:cs typeface="Calibri"/>
                <a:sym typeface="Calibri"/>
              </a:rPr>
              <a:t>conjunto de personas </a:t>
            </a:r>
            <a:r>
              <a:rPr lang="es-PE" sz="1600" dirty="0">
                <a:latin typeface="Calibri"/>
                <a:ea typeface="Calibri"/>
                <a:cs typeface="Calibri"/>
                <a:sym typeface="Calibri"/>
              </a:rPr>
              <a:t>que están </a:t>
            </a:r>
            <a:r>
              <a:rPr lang="es-PE" sz="1600" b="1" dirty="0">
                <a:latin typeface="Calibri"/>
                <a:ea typeface="Calibri"/>
                <a:cs typeface="Calibri"/>
                <a:sym typeface="Calibri"/>
              </a:rPr>
              <a:t>al servicio del Estado</a:t>
            </a:r>
            <a:r>
              <a:rPr lang="es-PE" sz="1600" dirty="0">
                <a:latin typeface="Calibri"/>
                <a:ea typeface="Calibri"/>
                <a:cs typeface="Calibri"/>
                <a:sym typeface="Calibri"/>
              </a:rPr>
              <a:t>, llamados servidores civiles</a:t>
            </a:r>
            <a:endParaRPr sz="16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24;p4"/>
          <p:cNvSpPr/>
          <p:nvPr/>
        </p:nvSpPr>
        <p:spPr>
          <a:xfrm>
            <a:off x="8146592" y="4430760"/>
            <a:ext cx="3122121" cy="1046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algn="r"/>
            <a:r>
              <a:rPr lang="es-PE" sz="1600" dirty="0">
                <a:latin typeface="Calibri"/>
                <a:ea typeface="Calibri"/>
                <a:cs typeface="Calibri"/>
                <a:sym typeface="Calibri"/>
              </a:rPr>
              <a:t>Se basa en el </a:t>
            </a:r>
            <a:r>
              <a:rPr lang="es-PE" sz="1600" b="1" dirty="0">
                <a:latin typeface="Calibri"/>
                <a:ea typeface="Calibri"/>
                <a:cs typeface="Calibri"/>
                <a:sym typeface="Calibri"/>
              </a:rPr>
              <a:t>mérito, la igualdad de oportunidades y el aseguramiento de la calidad de los servicios </a:t>
            </a:r>
            <a:r>
              <a:rPr lang="es-PE" sz="1600" dirty="0">
                <a:latin typeface="Calibri"/>
                <a:ea typeface="Calibri"/>
                <a:cs typeface="Calibri"/>
                <a:sym typeface="Calibri"/>
              </a:rPr>
              <a:t>del Estado en beneficio de la ciudadanía</a:t>
            </a:r>
            <a:endParaRPr sz="1600" dirty="0"/>
          </a:p>
        </p:txBody>
      </p:sp>
      <p:sp>
        <p:nvSpPr>
          <p:cNvPr id="41" name="Google Shape;425;p4"/>
          <p:cNvSpPr/>
          <p:nvPr/>
        </p:nvSpPr>
        <p:spPr>
          <a:xfrm>
            <a:off x="1170999" y="4336569"/>
            <a:ext cx="2399975" cy="129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r>
              <a:rPr lang="es-PE" sz="1600" dirty="0">
                <a:latin typeface="Calibri"/>
                <a:ea typeface="Calibri"/>
                <a:cs typeface="Calibri"/>
                <a:sym typeface="Calibri"/>
              </a:rPr>
              <a:t>Promueve la  existencia  de </a:t>
            </a:r>
            <a:r>
              <a:rPr lang="es-PE" sz="1600" b="1" dirty="0">
                <a:latin typeface="Calibri"/>
                <a:ea typeface="Calibri"/>
                <a:cs typeface="Calibri"/>
                <a:sym typeface="Calibri"/>
              </a:rPr>
              <a:t>incentivos que ayuden a valorar </a:t>
            </a:r>
            <a:r>
              <a:rPr lang="es-PE" sz="1600" dirty="0">
                <a:latin typeface="Calibri"/>
                <a:ea typeface="Calibri"/>
                <a:cs typeface="Calibri"/>
                <a:sym typeface="Calibri"/>
              </a:rPr>
              <a:t>el  rendimiento del  personal  al  servicio del Estado</a:t>
            </a:r>
            <a:endParaRPr sz="1600" dirty="0"/>
          </a:p>
        </p:txBody>
      </p:sp>
      <p:sp>
        <p:nvSpPr>
          <p:cNvPr id="42" name="Google Shape;426;p4"/>
          <p:cNvSpPr/>
          <p:nvPr/>
        </p:nvSpPr>
        <p:spPr>
          <a:xfrm>
            <a:off x="669499" y="6304352"/>
            <a:ext cx="11228511" cy="288070"/>
          </a:xfrm>
          <a:prstGeom prst="roundRect">
            <a:avLst>
              <a:gd name="adj" fmla="val 5235"/>
            </a:avLst>
          </a:prstGeom>
          <a:solidFill>
            <a:schemeClr val="tx2"/>
          </a:soli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algn="ctr"/>
            <a:r>
              <a:rPr lang="es-PE" sz="1333" b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La expresión servidor civil se refiere a las y los servidores de todas las entidades, independientemente de su nivel de gobierno y su régimen laboral.</a:t>
            </a:r>
            <a:endParaRPr sz="1333" b="1">
              <a:solidFill>
                <a:schemeClr val="bg1"/>
              </a:solidFill>
            </a:endParaRPr>
          </a:p>
        </p:txBody>
      </p:sp>
      <p:sp>
        <p:nvSpPr>
          <p:cNvPr id="43" name="Google Shape;423;p4"/>
          <p:cNvSpPr/>
          <p:nvPr/>
        </p:nvSpPr>
        <p:spPr>
          <a:xfrm>
            <a:off x="8146591" y="2061109"/>
            <a:ext cx="3339152" cy="1538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algn="r"/>
            <a:r>
              <a:rPr lang="es-PE" sz="1600" dirty="0">
                <a:latin typeface="Calibri"/>
                <a:ea typeface="Calibri"/>
                <a:cs typeface="Calibri"/>
                <a:sym typeface="Calibri"/>
              </a:rPr>
              <a:t>Son las </a:t>
            </a:r>
            <a:r>
              <a:rPr lang="es-PE" sz="1600" b="1" dirty="0">
                <a:latin typeface="Calibri"/>
                <a:ea typeface="Calibri"/>
                <a:cs typeface="Calibri"/>
                <a:sym typeface="Calibri"/>
              </a:rPr>
              <a:t>medidas institucionales </a:t>
            </a:r>
            <a:r>
              <a:rPr lang="es-PE" sz="1600" dirty="0">
                <a:latin typeface="Calibri"/>
                <a:ea typeface="Calibri"/>
                <a:cs typeface="Calibri"/>
                <a:sym typeface="Calibri"/>
              </a:rPr>
              <a:t>por las cuales se articula y gestiona el personal al servicio del Estado, que debe </a:t>
            </a:r>
            <a:r>
              <a:rPr lang="es-PE" sz="1600" b="1" dirty="0">
                <a:latin typeface="Calibri"/>
                <a:ea typeface="Calibri"/>
                <a:cs typeface="Calibri"/>
                <a:sym typeface="Calibri"/>
              </a:rPr>
              <a:t>armonizar los intereses de la sociedad y los derechos de las personas </a:t>
            </a:r>
            <a:r>
              <a:rPr lang="es-PE" sz="1600" dirty="0">
                <a:latin typeface="Calibri"/>
                <a:ea typeface="Calibri"/>
                <a:cs typeface="Calibri"/>
                <a:sym typeface="Calibri"/>
              </a:rPr>
              <a:t>al servicio del Estado.</a:t>
            </a:r>
            <a:endParaRPr sz="16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479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514;p8"/>
          <p:cNvSpPr txBox="1"/>
          <p:nvPr/>
        </p:nvSpPr>
        <p:spPr>
          <a:xfrm>
            <a:off x="406401" y="1092200"/>
            <a:ext cx="11021719" cy="784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s-PE" sz="3600" b="1" dirty="0">
                <a:solidFill>
                  <a:srgbClr val="C02433"/>
                </a:solidFill>
                <a:latin typeface="Calibri"/>
                <a:ea typeface="Calibri"/>
                <a:cs typeface="Calibri"/>
                <a:sym typeface="Calibri"/>
              </a:rPr>
              <a:t>Problemas </a:t>
            </a:r>
            <a:r>
              <a:rPr lang="es-PE" sz="3600" b="1" dirty="0" smtClean="0">
                <a:solidFill>
                  <a:srgbClr val="C02433"/>
                </a:solidFill>
                <a:latin typeface="Calibri"/>
                <a:ea typeface="Calibri"/>
                <a:cs typeface="Calibri"/>
                <a:sym typeface="Calibri"/>
              </a:rPr>
              <a:t>en </a:t>
            </a:r>
            <a:r>
              <a:rPr lang="es-PE" sz="3600" b="1" dirty="0">
                <a:solidFill>
                  <a:srgbClr val="C02433"/>
                </a:solidFill>
                <a:latin typeface="Calibri"/>
                <a:ea typeface="Calibri"/>
                <a:cs typeface="Calibri"/>
                <a:sym typeface="Calibri"/>
              </a:rPr>
              <a:t>la gestión de RRHH</a:t>
            </a:r>
            <a:endParaRPr dirty="0"/>
          </a:p>
        </p:txBody>
      </p:sp>
      <p:sp>
        <p:nvSpPr>
          <p:cNvPr id="17" name="Google Shape;503;p8"/>
          <p:cNvSpPr/>
          <p:nvPr/>
        </p:nvSpPr>
        <p:spPr>
          <a:xfrm>
            <a:off x="2137939" y="5171912"/>
            <a:ext cx="1524767" cy="1132622"/>
          </a:xfrm>
          <a:prstGeom prst="roundRect">
            <a:avLst>
              <a:gd name="adj" fmla="val 3092"/>
            </a:avLst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s-PE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 existen ascensos por el mérito</a:t>
            </a:r>
            <a:endParaRPr/>
          </a:p>
        </p:txBody>
      </p:sp>
      <p:sp>
        <p:nvSpPr>
          <p:cNvPr id="18" name="Google Shape;504;p8"/>
          <p:cNvSpPr/>
          <p:nvPr/>
        </p:nvSpPr>
        <p:spPr>
          <a:xfrm>
            <a:off x="7776233" y="3607214"/>
            <a:ext cx="360040" cy="1296144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C00000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505;p8"/>
          <p:cNvSpPr txBox="1"/>
          <p:nvPr/>
        </p:nvSpPr>
        <p:spPr>
          <a:xfrm>
            <a:off x="8136274" y="2087208"/>
            <a:ext cx="2719918" cy="4616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64" indent="-285764">
              <a:buClr>
                <a:schemeClr val="dk1"/>
              </a:buClr>
              <a:buSzPts val="1400"/>
              <a:buFont typeface="Noto Sans Symbols"/>
              <a:buChar char="❖"/>
            </a:pPr>
            <a:r>
              <a:rPr lang="es-PE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 existe una </a:t>
            </a:r>
            <a:r>
              <a:rPr lang="es-PE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Carrera</a:t>
            </a:r>
            <a:r>
              <a:rPr lang="es-PE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PE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Pública </a:t>
            </a:r>
            <a:endParaRPr/>
          </a:p>
          <a:p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64" indent="-285764">
              <a:buClr>
                <a:schemeClr val="dk1"/>
              </a:buClr>
              <a:buSzPts val="1400"/>
              <a:buFont typeface="Noto Sans Symbols"/>
              <a:buChar char="❖"/>
            </a:pPr>
            <a:r>
              <a:rPr lang="es-PE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 se atrae ni se retiene el talento, por el contrario, se tiene </a:t>
            </a:r>
            <a:r>
              <a:rPr lang="es-PE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crecimiento desordenado</a:t>
            </a:r>
            <a:endParaRPr/>
          </a:p>
          <a:p>
            <a:pPr marL="285764" indent="-196860">
              <a:buClr>
                <a:schemeClr val="dk1"/>
              </a:buClr>
              <a:buSzPts val="1400"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64" indent="-285764">
              <a:buClr>
                <a:schemeClr val="dk1"/>
              </a:buClr>
              <a:buSzPts val="1400"/>
              <a:buFont typeface="Noto Sans Symbols"/>
              <a:buChar char="❖"/>
            </a:pPr>
            <a:r>
              <a:rPr lang="es-PE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Continuos </a:t>
            </a:r>
            <a:r>
              <a:rPr lang="es-PE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cuestionamientos a las contrataciones y remuneraciones </a:t>
            </a:r>
            <a:r>
              <a:rPr lang="es-PE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asignadas. </a:t>
            </a:r>
            <a:endParaRPr/>
          </a:p>
          <a:p>
            <a:pPr marL="285764" indent="-196860">
              <a:buClr>
                <a:schemeClr val="dk1"/>
              </a:buClr>
              <a:buSzPts val="1400"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64" indent="-285764">
              <a:buClr>
                <a:schemeClr val="dk1"/>
              </a:buClr>
              <a:buSzPts val="1400"/>
              <a:buFont typeface="Noto Sans Symbols"/>
              <a:buChar char="❖"/>
            </a:pPr>
            <a:r>
              <a:rPr lang="es-PE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Percepción de </a:t>
            </a:r>
            <a:r>
              <a:rPr lang="es-PE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inequidad laboral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64" indent="-285764">
              <a:buClr>
                <a:schemeClr val="dk1"/>
              </a:buClr>
              <a:buSzPts val="1400"/>
              <a:buFont typeface="Noto Sans Symbols"/>
              <a:buChar char="❖"/>
            </a:pPr>
            <a:r>
              <a:rPr lang="es-PE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Los servicios brindados no se encuentran </a:t>
            </a:r>
            <a:r>
              <a:rPr lang="es-PE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enfocados a la ciudadanía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64" indent="-196860">
              <a:buClr>
                <a:schemeClr val="dk1"/>
              </a:buClr>
              <a:buSzPts val="1400"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506;p8"/>
          <p:cNvSpPr/>
          <p:nvPr/>
        </p:nvSpPr>
        <p:spPr>
          <a:xfrm>
            <a:off x="4088980" y="5171912"/>
            <a:ext cx="1552957" cy="1132622"/>
          </a:xfrm>
          <a:prstGeom prst="roundRect">
            <a:avLst>
              <a:gd name="adj" fmla="val 3092"/>
            </a:avLst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s-PE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Remuneraciones congeladas</a:t>
            </a:r>
            <a:endParaRPr sz="13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507;p8"/>
          <p:cNvSpPr/>
          <p:nvPr/>
        </p:nvSpPr>
        <p:spPr>
          <a:xfrm>
            <a:off x="5994034" y="3737883"/>
            <a:ext cx="1552957" cy="1148336"/>
          </a:xfrm>
          <a:prstGeom prst="roundRect">
            <a:avLst>
              <a:gd name="adj" fmla="val 3092"/>
            </a:avLst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s-PE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Gasto en capacitación sin planificación</a:t>
            </a:r>
            <a:endParaRPr/>
          </a:p>
        </p:txBody>
      </p:sp>
      <p:sp>
        <p:nvSpPr>
          <p:cNvPr id="22" name="Google Shape;508;p8"/>
          <p:cNvSpPr/>
          <p:nvPr/>
        </p:nvSpPr>
        <p:spPr>
          <a:xfrm>
            <a:off x="5994400" y="5156200"/>
            <a:ext cx="1545073" cy="1153136"/>
          </a:xfrm>
          <a:prstGeom prst="roundRect">
            <a:avLst>
              <a:gd name="adj" fmla="val 3092"/>
            </a:avLst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s-PE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 de cada 5 servidores tenían contratos temporales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509;p8"/>
          <p:cNvSpPr/>
          <p:nvPr/>
        </p:nvSpPr>
        <p:spPr>
          <a:xfrm>
            <a:off x="4073839" y="2335280"/>
            <a:ext cx="1552957" cy="1132622"/>
          </a:xfrm>
          <a:prstGeom prst="roundRect">
            <a:avLst>
              <a:gd name="adj" fmla="val 3092"/>
            </a:avLst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s-PE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+2,000 entidades con propia política de gestión de RRHH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510;p8">
            <a:hlinkClick r:id="rId3" action="ppaction://hlinksldjump"/>
          </p:cNvPr>
          <p:cNvSpPr/>
          <p:nvPr/>
        </p:nvSpPr>
        <p:spPr>
          <a:xfrm>
            <a:off x="2136821" y="2335280"/>
            <a:ext cx="1552957" cy="1132622"/>
          </a:xfrm>
          <a:prstGeom prst="roundRect">
            <a:avLst>
              <a:gd name="adj" fmla="val 3092"/>
            </a:avLst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s-PE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 regímenes laborales con distintos deberes y derechos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511;p8"/>
          <p:cNvSpPr/>
          <p:nvPr/>
        </p:nvSpPr>
        <p:spPr>
          <a:xfrm>
            <a:off x="2136821" y="3753596"/>
            <a:ext cx="1552957" cy="1132622"/>
          </a:xfrm>
          <a:prstGeom prst="roundRect">
            <a:avLst>
              <a:gd name="adj" fmla="val 3092"/>
            </a:avLst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/>
            <a:r>
              <a:rPr lang="es-PE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+400 conceptos para pago de remuneraciones</a:t>
            </a:r>
            <a:endParaRPr/>
          </a:p>
          <a:p>
            <a:pPr algn="ctr"/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512;p8"/>
          <p:cNvSpPr/>
          <p:nvPr/>
        </p:nvSpPr>
        <p:spPr>
          <a:xfrm>
            <a:off x="5994034" y="2335280"/>
            <a:ext cx="1552957" cy="1132622"/>
          </a:xfrm>
          <a:prstGeom prst="roundRect">
            <a:avLst>
              <a:gd name="adj" fmla="val 3092"/>
            </a:avLst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s-PE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+500 normas de empleo público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513;p8"/>
          <p:cNvSpPr/>
          <p:nvPr/>
        </p:nvSpPr>
        <p:spPr>
          <a:xfrm>
            <a:off x="4073839" y="3737884"/>
            <a:ext cx="1552957" cy="1148335"/>
          </a:xfrm>
          <a:prstGeom prst="roundRect">
            <a:avLst>
              <a:gd name="adj" fmla="val 3092"/>
            </a:avLst>
          </a:prstGeom>
          <a:solidFill>
            <a:srgbClr val="C00000"/>
          </a:solidFill>
          <a:ln w="571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s-P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Desorden en la gestión de RRHH</a:t>
            </a: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134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08EFA88B-F605-9BD7-2841-85F2DBB953CD}"/>
              </a:ext>
            </a:extLst>
          </p:cNvPr>
          <p:cNvSpPr/>
          <p:nvPr/>
        </p:nvSpPr>
        <p:spPr>
          <a:xfrm>
            <a:off x="1817914" y="1022188"/>
            <a:ext cx="8871857" cy="47134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B7359DD9-10BC-8999-BA72-62E7B669457A}"/>
              </a:ext>
            </a:extLst>
          </p:cNvPr>
          <p:cNvSpPr/>
          <p:nvPr/>
        </p:nvSpPr>
        <p:spPr>
          <a:xfrm>
            <a:off x="9248029" y="1957477"/>
            <a:ext cx="2164137" cy="454907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7666D73C-37EF-5049-FF3C-02611154F27D}"/>
              </a:ext>
            </a:extLst>
          </p:cNvPr>
          <p:cNvSpPr/>
          <p:nvPr/>
        </p:nvSpPr>
        <p:spPr>
          <a:xfrm>
            <a:off x="653143" y="1950719"/>
            <a:ext cx="2164137" cy="454907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2" name="Imagen 1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5010E6F1-7A57-4E12-BFCD-306CE48A65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3231" y="3172480"/>
            <a:ext cx="1738935" cy="1738935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5942C5E-A3BF-40DC-BC5A-250C8E3DDC82}"/>
              </a:ext>
            </a:extLst>
          </p:cNvPr>
          <p:cNvSpPr txBox="1"/>
          <p:nvPr/>
        </p:nvSpPr>
        <p:spPr>
          <a:xfrm>
            <a:off x="9462178" y="5031593"/>
            <a:ext cx="2334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ea typeface="Open Sans" panose="020B0606030504020204" pitchFamily="34" charset="0"/>
                <a:cs typeface="Open Sans" panose="020B0606030504020204" pitchFamily="34" charset="0"/>
              </a:rPr>
              <a:t>Bienes</a:t>
            </a:r>
            <a:r>
              <a:rPr lang="es-MX" dirty="0">
                <a:ea typeface="Open Sans" panose="020B0606030504020204" pitchFamily="34" charset="0"/>
                <a:cs typeface="Open Sans" panose="020B0606030504020204" pitchFamily="34" charset="0"/>
              </a:rPr>
              <a:t> y </a:t>
            </a:r>
            <a:r>
              <a:rPr lang="es-MX" b="1" dirty="0">
                <a:ea typeface="Open Sans" panose="020B0606030504020204" pitchFamily="34" charset="0"/>
                <a:cs typeface="Open Sans" panose="020B0606030504020204" pitchFamily="34" charset="0"/>
              </a:rPr>
              <a:t>servicios</a:t>
            </a:r>
            <a:r>
              <a:rPr lang="es-MX" dirty="0"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s-MX" b="1" dirty="0">
                <a:ea typeface="Open Sans" panose="020B0606030504020204" pitchFamily="34" charset="0"/>
                <a:cs typeface="Open Sans" panose="020B0606030504020204" pitchFamily="34" charset="0"/>
              </a:rPr>
              <a:t>calidad</a:t>
            </a:r>
            <a:r>
              <a:rPr lang="es-MX" dirty="0">
                <a:ea typeface="Open Sans" panose="020B0606030504020204" pitchFamily="34" charset="0"/>
                <a:cs typeface="Open Sans" panose="020B0606030504020204" pitchFamily="34" charset="0"/>
              </a:rPr>
              <a:t> a la </a:t>
            </a:r>
            <a:r>
              <a:rPr lang="es-MX" b="1" dirty="0">
                <a:ea typeface="Open Sans" panose="020B0606030504020204" pitchFamily="34" charset="0"/>
                <a:cs typeface="Open Sans" panose="020B0606030504020204" pitchFamily="34" charset="0"/>
              </a:rPr>
              <a:t>ciudadanía</a:t>
            </a:r>
            <a:endParaRPr lang="es-PE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0109E3A3-A391-41EE-B8BE-55E4AAC2CC89}"/>
              </a:ext>
            </a:extLst>
          </p:cNvPr>
          <p:cNvSpPr txBox="1">
            <a:spLocks/>
          </p:cNvSpPr>
          <p:nvPr/>
        </p:nvSpPr>
        <p:spPr>
          <a:xfrm>
            <a:off x="10886" y="944149"/>
            <a:ext cx="12181114" cy="6398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11643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s-ES" sz="2800" dirty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  Visión</a:t>
            </a:r>
            <a:r>
              <a:rPr lang="es-ES" sz="2800" b="0" dirty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de la reforma del servicio civil</a:t>
            </a:r>
            <a:endParaRPr lang="es-PE" sz="2800" b="0" dirty="0">
              <a:solidFill>
                <a:schemeClr val="bg1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Flecha: a la derecha 34">
            <a:extLst>
              <a:ext uri="{FF2B5EF4-FFF2-40B4-BE49-F238E27FC236}">
                <a16:creationId xmlns:a16="http://schemas.microsoft.com/office/drawing/2014/main" id="{BF636BB5-E5A9-2E09-1A96-C7278A130198}"/>
              </a:ext>
            </a:extLst>
          </p:cNvPr>
          <p:cNvSpPr/>
          <p:nvPr/>
        </p:nvSpPr>
        <p:spPr>
          <a:xfrm>
            <a:off x="3045883" y="3604217"/>
            <a:ext cx="522268" cy="1265117"/>
          </a:xfrm>
          <a:prstGeom prst="rightArrow">
            <a:avLst/>
          </a:prstGeom>
          <a:solidFill>
            <a:srgbClr val="AB00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latin typeface="Century Gothic" panose="020B0502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688DE036-7143-4D5F-BF42-4C31DF1D0BA7}"/>
              </a:ext>
            </a:extLst>
          </p:cNvPr>
          <p:cNvSpPr txBox="1"/>
          <p:nvPr/>
        </p:nvSpPr>
        <p:spPr>
          <a:xfrm>
            <a:off x="264422" y="1937288"/>
            <a:ext cx="2894900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s-PE" sz="2400" dirty="0">
                <a:solidFill>
                  <a:schemeClr val="bg1"/>
                </a:solidFill>
              </a:rPr>
              <a:t>Visión del país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688DE036-7143-4D5F-BF42-4C31DF1D0BA7}"/>
              </a:ext>
            </a:extLst>
          </p:cNvPr>
          <p:cNvSpPr txBox="1"/>
          <p:nvPr/>
        </p:nvSpPr>
        <p:spPr>
          <a:xfrm>
            <a:off x="9203936" y="1950719"/>
            <a:ext cx="2334921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solidFill>
                  <a:schemeClr val="bg1"/>
                </a:solidFill>
              </a:rPr>
              <a:t>Resultado</a:t>
            </a:r>
            <a:endParaRPr lang="es-PE" sz="2400" dirty="0">
              <a:solidFill>
                <a:schemeClr val="bg1"/>
              </a:solidFill>
            </a:endParaRPr>
          </a:p>
        </p:txBody>
      </p:sp>
      <p:sp>
        <p:nvSpPr>
          <p:cNvPr id="24" name="Flecha: a la derecha 34">
            <a:extLst>
              <a:ext uri="{FF2B5EF4-FFF2-40B4-BE49-F238E27FC236}">
                <a16:creationId xmlns:a16="http://schemas.microsoft.com/office/drawing/2014/main" id="{BF636BB5-E5A9-2E09-1A96-C7278A130198}"/>
              </a:ext>
            </a:extLst>
          </p:cNvPr>
          <p:cNvSpPr/>
          <p:nvPr/>
        </p:nvSpPr>
        <p:spPr>
          <a:xfrm>
            <a:off x="8725761" y="3556401"/>
            <a:ext cx="522268" cy="1265117"/>
          </a:xfrm>
          <a:prstGeom prst="rightArrow">
            <a:avLst/>
          </a:prstGeom>
          <a:solidFill>
            <a:srgbClr val="AB00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latin typeface="Century Gothic" panose="020B0502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7" r="14743"/>
          <a:stretch/>
        </p:blipFill>
        <p:spPr>
          <a:xfrm>
            <a:off x="446515" y="2584549"/>
            <a:ext cx="2264874" cy="3251263"/>
          </a:xfrm>
          <a:prstGeom prst="rect">
            <a:avLst/>
          </a:prstGeom>
        </p:spPr>
      </p:pic>
      <p:grpSp>
        <p:nvGrpSpPr>
          <p:cNvPr id="6" name="Grupo 5">
            <a:extLst>
              <a:ext uri="{FF2B5EF4-FFF2-40B4-BE49-F238E27FC236}">
                <a16:creationId xmlns:a16="http://schemas.microsoft.com/office/drawing/2014/main" id="{376372E8-7434-C8D2-E984-C594FED2F897}"/>
              </a:ext>
            </a:extLst>
          </p:cNvPr>
          <p:cNvGrpSpPr/>
          <p:nvPr/>
        </p:nvGrpSpPr>
        <p:grpSpPr>
          <a:xfrm>
            <a:off x="2705284" y="1906146"/>
            <a:ext cx="6897326" cy="4780851"/>
            <a:chOff x="2705284" y="1786400"/>
            <a:chExt cx="6897326" cy="4780851"/>
          </a:xfrm>
        </p:grpSpPr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0437AD4A-4693-4712-C3C6-610AEA6554B7}"/>
                </a:ext>
              </a:extLst>
            </p:cNvPr>
            <p:cNvSpPr/>
            <p:nvPr/>
          </p:nvSpPr>
          <p:spPr>
            <a:xfrm>
              <a:off x="2705284" y="1823648"/>
              <a:ext cx="6897326" cy="4730625"/>
            </a:xfrm>
            <a:prstGeom prst="rect">
              <a:avLst/>
            </a:prstGeom>
            <a:ln>
              <a:noFil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9" name="Forma libre: forma 8">
              <a:extLst>
                <a:ext uri="{FF2B5EF4-FFF2-40B4-BE49-F238E27FC236}">
                  <a16:creationId xmlns:a16="http://schemas.microsoft.com/office/drawing/2014/main" id="{188E4161-8ECE-8A5F-3136-E5B6AE9FDC99}"/>
                </a:ext>
              </a:extLst>
            </p:cNvPr>
            <p:cNvSpPr/>
            <p:nvPr/>
          </p:nvSpPr>
          <p:spPr>
            <a:xfrm>
              <a:off x="4841937" y="2839234"/>
              <a:ext cx="2624018" cy="2624018"/>
            </a:xfrm>
            <a:custGeom>
              <a:avLst/>
              <a:gdLst>
                <a:gd name="connsiteX0" fmla="*/ 0 w 2624018"/>
                <a:gd name="connsiteY0" fmla="*/ 1312009 h 2624018"/>
                <a:gd name="connsiteX1" fmla="*/ 1312009 w 2624018"/>
                <a:gd name="connsiteY1" fmla="*/ 0 h 2624018"/>
                <a:gd name="connsiteX2" fmla="*/ 2624018 w 2624018"/>
                <a:gd name="connsiteY2" fmla="*/ 1312009 h 2624018"/>
                <a:gd name="connsiteX3" fmla="*/ 1312009 w 2624018"/>
                <a:gd name="connsiteY3" fmla="*/ 2624018 h 2624018"/>
                <a:gd name="connsiteX4" fmla="*/ 0 w 2624018"/>
                <a:gd name="connsiteY4" fmla="*/ 1312009 h 2624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24018" h="2624018">
                  <a:moveTo>
                    <a:pt x="0" y="1312009"/>
                  </a:moveTo>
                  <a:cubicBezTo>
                    <a:pt x="0" y="587406"/>
                    <a:pt x="587406" y="0"/>
                    <a:pt x="1312009" y="0"/>
                  </a:cubicBezTo>
                  <a:cubicBezTo>
                    <a:pt x="2036612" y="0"/>
                    <a:pt x="2624018" y="587406"/>
                    <a:pt x="2624018" y="1312009"/>
                  </a:cubicBezTo>
                  <a:cubicBezTo>
                    <a:pt x="2624018" y="2036612"/>
                    <a:pt x="2036612" y="2624018"/>
                    <a:pt x="1312009" y="2624018"/>
                  </a:cubicBezTo>
                  <a:cubicBezTo>
                    <a:pt x="587406" y="2624018"/>
                    <a:pt x="0" y="2036612"/>
                    <a:pt x="0" y="1312009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414759" tIns="414759" rIns="414759" bIns="414759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2400" b="1" kern="1200" dirty="0"/>
                <a:t>Reforma del Servicio Civil</a:t>
              </a:r>
            </a:p>
          </p:txBody>
        </p:sp>
        <p:sp>
          <p:nvSpPr>
            <p:cNvPr id="10" name="Forma libre: forma 9">
              <a:extLst>
                <a:ext uri="{FF2B5EF4-FFF2-40B4-BE49-F238E27FC236}">
                  <a16:creationId xmlns:a16="http://schemas.microsoft.com/office/drawing/2014/main" id="{25FD22D1-E81D-E54D-5F14-248940B2A303}"/>
                </a:ext>
              </a:extLst>
            </p:cNvPr>
            <p:cNvSpPr/>
            <p:nvPr/>
          </p:nvSpPr>
          <p:spPr>
            <a:xfrm>
              <a:off x="5497942" y="1786400"/>
              <a:ext cx="1312009" cy="1312009"/>
            </a:xfrm>
            <a:custGeom>
              <a:avLst/>
              <a:gdLst>
                <a:gd name="connsiteX0" fmla="*/ 0 w 1312009"/>
                <a:gd name="connsiteY0" fmla="*/ 656005 h 1312009"/>
                <a:gd name="connsiteX1" fmla="*/ 656005 w 1312009"/>
                <a:gd name="connsiteY1" fmla="*/ 0 h 1312009"/>
                <a:gd name="connsiteX2" fmla="*/ 1312010 w 1312009"/>
                <a:gd name="connsiteY2" fmla="*/ 656005 h 1312009"/>
                <a:gd name="connsiteX3" fmla="*/ 656005 w 1312009"/>
                <a:gd name="connsiteY3" fmla="*/ 1312010 h 1312009"/>
                <a:gd name="connsiteX4" fmla="*/ 0 w 1312009"/>
                <a:gd name="connsiteY4" fmla="*/ 656005 h 1312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2009" h="1312009">
                  <a:moveTo>
                    <a:pt x="0" y="656005"/>
                  </a:moveTo>
                  <a:cubicBezTo>
                    <a:pt x="0" y="293703"/>
                    <a:pt x="293703" y="0"/>
                    <a:pt x="656005" y="0"/>
                  </a:cubicBezTo>
                  <a:cubicBezTo>
                    <a:pt x="1018307" y="0"/>
                    <a:pt x="1312010" y="293703"/>
                    <a:pt x="1312010" y="656005"/>
                  </a:cubicBezTo>
                  <a:cubicBezTo>
                    <a:pt x="1312010" y="1018307"/>
                    <a:pt x="1018307" y="1312010"/>
                    <a:pt x="656005" y="1312010"/>
                  </a:cubicBezTo>
                  <a:cubicBezTo>
                    <a:pt x="293703" y="1312010"/>
                    <a:pt x="0" y="1018307"/>
                    <a:pt x="0" y="65600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07379" tIns="207379" rIns="207379" bIns="207379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200" b="1" kern="1200" dirty="0">
                  <a:solidFill>
                    <a:schemeClr val="tx1"/>
                  </a:solidFill>
                </a:rPr>
                <a:t>Acceso con meritocracia e idoneidad</a:t>
              </a:r>
            </a:p>
          </p:txBody>
        </p:sp>
        <p:sp>
          <p:nvSpPr>
            <p:cNvPr id="11" name="Forma libre: forma 10">
              <a:extLst>
                <a:ext uri="{FF2B5EF4-FFF2-40B4-BE49-F238E27FC236}">
                  <a16:creationId xmlns:a16="http://schemas.microsoft.com/office/drawing/2014/main" id="{C61F1BC9-B663-3579-37BE-56E9EE606FFA}"/>
                </a:ext>
              </a:extLst>
            </p:cNvPr>
            <p:cNvSpPr/>
            <p:nvPr/>
          </p:nvSpPr>
          <p:spPr>
            <a:xfrm>
              <a:off x="7206781" y="3495238"/>
              <a:ext cx="1312009" cy="1312009"/>
            </a:xfrm>
            <a:custGeom>
              <a:avLst/>
              <a:gdLst>
                <a:gd name="connsiteX0" fmla="*/ 0 w 1312009"/>
                <a:gd name="connsiteY0" fmla="*/ 656005 h 1312009"/>
                <a:gd name="connsiteX1" fmla="*/ 656005 w 1312009"/>
                <a:gd name="connsiteY1" fmla="*/ 0 h 1312009"/>
                <a:gd name="connsiteX2" fmla="*/ 1312010 w 1312009"/>
                <a:gd name="connsiteY2" fmla="*/ 656005 h 1312009"/>
                <a:gd name="connsiteX3" fmla="*/ 656005 w 1312009"/>
                <a:gd name="connsiteY3" fmla="*/ 1312010 h 1312009"/>
                <a:gd name="connsiteX4" fmla="*/ 0 w 1312009"/>
                <a:gd name="connsiteY4" fmla="*/ 656005 h 1312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2009" h="1312009">
                  <a:moveTo>
                    <a:pt x="0" y="656005"/>
                  </a:moveTo>
                  <a:cubicBezTo>
                    <a:pt x="0" y="293703"/>
                    <a:pt x="293703" y="0"/>
                    <a:pt x="656005" y="0"/>
                  </a:cubicBezTo>
                  <a:cubicBezTo>
                    <a:pt x="1018307" y="0"/>
                    <a:pt x="1312010" y="293703"/>
                    <a:pt x="1312010" y="656005"/>
                  </a:cubicBezTo>
                  <a:cubicBezTo>
                    <a:pt x="1312010" y="1018307"/>
                    <a:pt x="1018307" y="1312010"/>
                    <a:pt x="656005" y="1312010"/>
                  </a:cubicBezTo>
                  <a:cubicBezTo>
                    <a:pt x="293703" y="1312010"/>
                    <a:pt x="0" y="1018307"/>
                    <a:pt x="0" y="656005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06109" tIns="206109" rIns="206109" bIns="206109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100" b="1" kern="1200" dirty="0"/>
                <a:t>Línea de carrera basada en el mérito y el rendimiento</a:t>
              </a:r>
            </a:p>
          </p:txBody>
        </p:sp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id="{1BE49008-A24A-4B8F-8236-95C39EEAC89E}"/>
                </a:ext>
              </a:extLst>
            </p:cNvPr>
            <p:cNvSpPr/>
            <p:nvPr/>
          </p:nvSpPr>
          <p:spPr>
            <a:xfrm>
              <a:off x="5401522" y="5104374"/>
              <a:ext cx="1536126" cy="1462877"/>
            </a:xfrm>
            <a:custGeom>
              <a:avLst/>
              <a:gdLst>
                <a:gd name="connsiteX0" fmla="*/ 0 w 1536126"/>
                <a:gd name="connsiteY0" fmla="*/ 731439 h 1462877"/>
                <a:gd name="connsiteX1" fmla="*/ 768063 w 1536126"/>
                <a:gd name="connsiteY1" fmla="*/ 0 h 1462877"/>
                <a:gd name="connsiteX2" fmla="*/ 1536126 w 1536126"/>
                <a:gd name="connsiteY2" fmla="*/ 731439 h 1462877"/>
                <a:gd name="connsiteX3" fmla="*/ 768063 w 1536126"/>
                <a:gd name="connsiteY3" fmla="*/ 1462878 h 1462877"/>
                <a:gd name="connsiteX4" fmla="*/ 0 w 1536126"/>
                <a:gd name="connsiteY4" fmla="*/ 731439 h 1462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6126" h="1462877">
                  <a:moveTo>
                    <a:pt x="0" y="731439"/>
                  </a:moveTo>
                  <a:cubicBezTo>
                    <a:pt x="0" y="327476"/>
                    <a:pt x="343874" y="0"/>
                    <a:pt x="768063" y="0"/>
                  </a:cubicBezTo>
                  <a:cubicBezTo>
                    <a:pt x="1192252" y="0"/>
                    <a:pt x="1536126" y="327476"/>
                    <a:pt x="1536126" y="731439"/>
                  </a:cubicBezTo>
                  <a:cubicBezTo>
                    <a:pt x="1536126" y="1135402"/>
                    <a:pt x="1192252" y="1462878"/>
                    <a:pt x="768063" y="1462878"/>
                  </a:cubicBezTo>
                  <a:cubicBezTo>
                    <a:pt x="343874" y="1462878"/>
                    <a:pt x="0" y="1135402"/>
                    <a:pt x="0" y="731439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38930" tIns="228203" rIns="238930" bIns="228203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100" b="1" kern="1200" dirty="0">
                  <a:solidFill>
                    <a:schemeClr val="tx1"/>
                  </a:solidFill>
                </a:rPr>
                <a:t>Remuneraciones en base a criterios objetivos, más beneficios sociales </a:t>
              </a:r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id="{1919261E-8353-7772-9DE1-695879B1E7F4}"/>
                </a:ext>
              </a:extLst>
            </p:cNvPr>
            <p:cNvSpPr/>
            <p:nvPr/>
          </p:nvSpPr>
          <p:spPr>
            <a:xfrm>
              <a:off x="3789102" y="3495238"/>
              <a:ext cx="1312009" cy="1312009"/>
            </a:xfrm>
            <a:custGeom>
              <a:avLst/>
              <a:gdLst>
                <a:gd name="connsiteX0" fmla="*/ 0 w 1312009"/>
                <a:gd name="connsiteY0" fmla="*/ 656005 h 1312009"/>
                <a:gd name="connsiteX1" fmla="*/ 656005 w 1312009"/>
                <a:gd name="connsiteY1" fmla="*/ 0 h 1312009"/>
                <a:gd name="connsiteX2" fmla="*/ 1312010 w 1312009"/>
                <a:gd name="connsiteY2" fmla="*/ 656005 h 1312009"/>
                <a:gd name="connsiteX3" fmla="*/ 656005 w 1312009"/>
                <a:gd name="connsiteY3" fmla="*/ 1312010 h 1312009"/>
                <a:gd name="connsiteX4" fmla="*/ 0 w 1312009"/>
                <a:gd name="connsiteY4" fmla="*/ 656005 h 1312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2009" h="1312009">
                  <a:moveTo>
                    <a:pt x="0" y="656005"/>
                  </a:moveTo>
                  <a:cubicBezTo>
                    <a:pt x="0" y="293703"/>
                    <a:pt x="293703" y="0"/>
                    <a:pt x="656005" y="0"/>
                  </a:cubicBezTo>
                  <a:cubicBezTo>
                    <a:pt x="1018307" y="0"/>
                    <a:pt x="1312010" y="293703"/>
                    <a:pt x="1312010" y="656005"/>
                  </a:cubicBezTo>
                  <a:cubicBezTo>
                    <a:pt x="1312010" y="1018307"/>
                    <a:pt x="1018307" y="1312010"/>
                    <a:pt x="656005" y="1312010"/>
                  </a:cubicBezTo>
                  <a:cubicBezTo>
                    <a:pt x="293703" y="1312010"/>
                    <a:pt x="0" y="1018307"/>
                    <a:pt x="0" y="656005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07379" tIns="207379" rIns="207379" bIns="207379" numCol="1" spcCol="1270" anchor="ctr" anchorCtr="0">
              <a:noAutofit/>
            </a:bodyPr>
            <a:lstStyle/>
            <a:p>
              <a:pPr marL="0" lvl="0" indent="0" algn="ctr" defTabSz="5111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150" b="1" kern="1200" dirty="0"/>
                <a:t>Igualdad de oportunidades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485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">
            <a:extLst>
              <a:ext uri="{FF2B5EF4-FFF2-40B4-BE49-F238E27FC236}">
                <a16:creationId xmlns:a16="http://schemas.microsoft.com/office/drawing/2014/main" id="{A869DA6D-1C4B-4625-AB42-764416FAAF88}"/>
              </a:ext>
            </a:extLst>
          </p:cNvPr>
          <p:cNvSpPr txBox="1">
            <a:spLocks/>
          </p:cNvSpPr>
          <p:nvPr/>
        </p:nvSpPr>
        <p:spPr>
          <a:xfrm>
            <a:off x="556354" y="2841578"/>
            <a:ext cx="3347597" cy="1927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11643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s-MX" sz="3600" dirty="0">
                <a:solidFill>
                  <a:srgbClr val="C0000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Limitaciones </a:t>
            </a:r>
          </a:p>
          <a:p>
            <a:r>
              <a:rPr lang="es-MX" sz="3600" dirty="0">
                <a:solidFill>
                  <a:srgbClr val="C0000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de la implementación durante </a:t>
            </a:r>
          </a:p>
          <a:p>
            <a:r>
              <a:rPr lang="es-MX" sz="3600" dirty="0">
                <a:solidFill>
                  <a:srgbClr val="C0000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los últimos años</a:t>
            </a:r>
            <a:endParaRPr lang="es-ES" sz="3600" dirty="0">
              <a:solidFill>
                <a:srgbClr val="C00000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2" name="Google Shape;397;p20">
            <a:extLst>
              <a:ext uri="{FF2B5EF4-FFF2-40B4-BE49-F238E27FC236}">
                <a16:creationId xmlns:a16="http://schemas.microsoft.com/office/drawing/2014/main" id="{66CBD444-4EC6-46E4-B6C6-812F4893644A}"/>
              </a:ext>
            </a:extLst>
          </p:cNvPr>
          <p:cNvSpPr/>
          <p:nvPr/>
        </p:nvSpPr>
        <p:spPr>
          <a:xfrm>
            <a:off x="7366053" y="1018381"/>
            <a:ext cx="96927" cy="5780507"/>
          </a:xfrm>
          <a:custGeom>
            <a:avLst/>
            <a:gdLst/>
            <a:ahLst/>
            <a:cxnLst/>
            <a:rect l="l" t="t" r="r" b="b"/>
            <a:pathLst>
              <a:path w="1513" h="166415" extrusionOk="0">
                <a:moveTo>
                  <a:pt x="751" y="1"/>
                </a:moveTo>
                <a:cubicBezTo>
                  <a:pt x="346" y="1"/>
                  <a:pt x="1" y="334"/>
                  <a:pt x="1" y="751"/>
                </a:cubicBezTo>
                <a:lnTo>
                  <a:pt x="1" y="165664"/>
                </a:lnTo>
                <a:cubicBezTo>
                  <a:pt x="1" y="166081"/>
                  <a:pt x="334" y="166414"/>
                  <a:pt x="751" y="166414"/>
                </a:cubicBezTo>
                <a:cubicBezTo>
                  <a:pt x="1167" y="166414"/>
                  <a:pt x="1513" y="166081"/>
                  <a:pt x="1513" y="165664"/>
                </a:cubicBezTo>
                <a:lnTo>
                  <a:pt x="1513" y="751"/>
                </a:lnTo>
                <a:cubicBezTo>
                  <a:pt x="1513" y="334"/>
                  <a:pt x="1167" y="1"/>
                  <a:pt x="751" y="1"/>
                </a:cubicBezTo>
                <a:close/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113" name="Google Shape;399;p20">
            <a:extLst>
              <a:ext uri="{FF2B5EF4-FFF2-40B4-BE49-F238E27FC236}">
                <a16:creationId xmlns:a16="http://schemas.microsoft.com/office/drawing/2014/main" id="{9DF64BCE-7B98-44C8-9ADF-4288A9DEC4AF}"/>
              </a:ext>
            </a:extLst>
          </p:cNvPr>
          <p:cNvGrpSpPr/>
          <p:nvPr/>
        </p:nvGrpSpPr>
        <p:grpSpPr>
          <a:xfrm>
            <a:off x="3995059" y="5029065"/>
            <a:ext cx="3024900" cy="855162"/>
            <a:chOff x="3155313" y="3622553"/>
            <a:chExt cx="1707400" cy="400185"/>
          </a:xfrm>
          <a:solidFill>
            <a:schemeClr val="accent5">
              <a:lumMod val="5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118" name="Google Shape;404;p20">
              <a:extLst>
                <a:ext uri="{FF2B5EF4-FFF2-40B4-BE49-F238E27FC236}">
                  <a16:creationId xmlns:a16="http://schemas.microsoft.com/office/drawing/2014/main" id="{A5E9C921-4E66-4885-983D-4E3EFD01C213}"/>
                </a:ext>
              </a:extLst>
            </p:cNvPr>
            <p:cNvSpPr/>
            <p:nvPr/>
          </p:nvSpPr>
          <p:spPr>
            <a:xfrm>
              <a:off x="3195458" y="3654023"/>
              <a:ext cx="1606414" cy="368715"/>
            </a:xfrm>
            <a:custGeom>
              <a:avLst/>
              <a:gdLst/>
              <a:ahLst/>
              <a:cxnLst/>
              <a:rect l="l" t="t" r="r" b="b"/>
              <a:pathLst>
                <a:path w="42006" h="8668" extrusionOk="0">
                  <a:moveTo>
                    <a:pt x="3001" y="0"/>
                  </a:moveTo>
                  <a:cubicBezTo>
                    <a:pt x="1465" y="0"/>
                    <a:pt x="191" y="1155"/>
                    <a:pt x="12" y="2655"/>
                  </a:cubicBezTo>
                  <a:cubicBezTo>
                    <a:pt x="0" y="2774"/>
                    <a:pt x="0" y="2893"/>
                    <a:pt x="0" y="3012"/>
                  </a:cubicBezTo>
                  <a:cubicBezTo>
                    <a:pt x="0" y="4667"/>
                    <a:pt x="1346" y="6013"/>
                    <a:pt x="3001" y="6013"/>
                  </a:cubicBezTo>
                  <a:lnTo>
                    <a:pt x="39005" y="6013"/>
                  </a:lnTo>
                  <a:cubicBezTo>
                    <a:pt x="39827" y="6013"/>
                    <a:pt x="40589" y="6358"/>
                    <a:pt x="41124" y="6894"/>
                  </a:cubicBezTo>
                  <a:cubicBezTo>
                    <a:pt x="41589" y="7358"/>
                    <a:pt x="41898" y="7977"/>
                    <a:pt x="41982" y="8668"/>
                  </a:cubicBezTo>
                  <a:lnTo>
                    <a:pt x="42005" y="8311"/>
                  </a:lnTo>
                  <a:lnTo>
                    <a:pt x="42005" y="3012"/>
                  </a:lnTo>
                  <a:cubicBezTo>
                    <a:pt x="42005" y="2179"/>
                    <a:pt x="41672" y="1429"/>
                    <a:pt x="41124" y="881"/>
                  </a:cubicBezTo>
                  <a:cubicBezTo>
                    <a:pt x="40589" y="345"/>
                    <a:pt x="39827" y="0"/>
                    <a:pt x="39005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/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19" name="Google Shape;405;p20">
              <a:extLst>
                <a:ext uri="{FF2B5EF4-FFF2-40B4-BE49-F238E27FC236}">
                  <a16:creationId xmlns:a16="http://schemas.microsoft.com/office/drawing/2014/main" id="{794B64B6-7A17-421E-B811-9CB9EBFBB71F}"/>
                </a:ext>
              </a:extLst>
            </p:cNvPr>
            <p:cNvSpPr/>
            <p:nvPr/>
          </p:nvSpPr>
          <p:spPr>
            <a:xfrm>
              <a:off x="3195458" y="3623609"/>
              <a:ext cx="1606414" cy="383943"/>
            </a:xfrm>
            <a:custGeom>
              <a:avLst/>
              <a:gdLst/>
              <a:ahLst/>
              <a:cxnLst/>
              <a:rect l="l" t="t" r="r" b="b"/>
              <a:pathLst>
                <a:path w="42006" h="9026" extrusionOk="0">
                  <a:moveTo>
                    <a:pt x="3001" y="1"/>
                  </a:moveTo>
                  <a:cubicBezTo>
                    <a:pt x="1346" y="1"/>
                    <a:pt x="0" y="1346"/>
                    <a:pt x="0" y="3013"/>
                  </a:cubicBezTo>
                  <a:cubicBezTo>
                    <a:pt x="0" y="4668"/>
                    <a:pt x="1346" y="6013"/>
                    <a:pt x="3001" y="6013"/>
                  </a:cubicBezTo>
                  <a:lnTo>
                    <a:pt x="39005" y="6013"/>
                  </a:lnTo>
                  <a:cubicBezTo>
                    <a:pt x="39827" y="6013"/>
                    <a:pt x="40577" y="6359"/>
                    <a:pt x="41124" y="6906"/>
                  </a:cubicBezTo>
                  <a:cubicBezTo>
                    <a:pt x="41672" y="7442"/>
                    <a:pt x="42005" y="8192"/>
                    <a:pt x="42005" y="9026"/>
                  </a:cubicBezTo>
                  <a:lnTo>
                    <a:pt x="42005" y="3013"/>
                  </a:lnTo>
                  <a:cubicBezTo>
                    <a:pt x="42005" y="2180"/>
                    <a:pt x="41672" y="1429"/>
                    <a:pt x="41124" y="882"/>
                  </a:cubicBezTo>
                  <a:cubicBezTo>
                    <a:pt x="40577" y="346"/>
                    <a:pt x="39827" y="1"/>
                    <a:pt x="39005" y="1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/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21" name="Google Shape;407;p20">
              <a:extLst>
                <a:ext uri="{FF2B5EF4-FFF2-40B4-BE49-F238E27FC236}">
                  <a16:creationId xmlns:a16="http://schemas.microsoft.com/office/drawing/2014/main" id="{40F9AF6A-3827-4F3C-9B92-6440B239BA2E}"/>
                </a:ext>
              </a:extLst>
            </p:cNvPr>
            <p:cNvSpPr txBox="1"/>
            <p:nvPr/>
          </p:nvSpPr>
          <p:spPr>
            <a:xfrm>
              <a:off x="3155313" y="3622553"/>
              <a:ext cx="1707400" cy="255900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s-MX" sz="2000" b="1" dirty="0">
                  <a:solidFill>
                    <a:srgbClr val="FFFFFF"/>
                  </a:solidFill>
                  <a:ea typeface="Fira Sans Extra Condensed Medium"/>
                  <a:cs typeface="Fira Sans Extra Condensed Medium"/>
                  <a:sym typeface="Fira Sans Extra Condensed Medium"/>
                </a:rPr>
                <a:t>Alta rotación </a:t>
              </a:r>
              <a:endParaRPr sz="2000" b="1" dirty="0">
                <a:solidFill>
                  <a:srgbClr val="FFFFFF"/>
                </a:solidFill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sp>
        <p:nvSpPr>
          <p:cNvPr id="137" name="Google Shape;423;p20">
            <a:extLst>
              <a:ext uri="{FF2B5EF4-FFF2-40B4-BE49-F238E27FC236}">
                <a16:creationId xmlns:a16="http://schemas.microsoft.com/office/drawing/2014/main" id="{B20AAA27-16DA-46D1-BBA8-16EBB2C15FF4}"/>
              </a:ext>
            </a:extLst>
          </p:cNvPr>
          <p:cNvSpPr/>
          <p:nvPr/>
        </p:nvSpPr>
        <p:spPr>
          <a:xfrm>
            <a:off x="4176685" y="2064889"/>
            <a:ext cx="2696341" cy="1093369"/>
          </a:xfrm>
          <a:custGeom>
            <a:avLst/>
            <a:gdLst/>
            <a:ahLst/>
            <a:cxnLst/>
            <a:rect l="l" t="t" r="r" b="b"/>
            <a:pathLst>
              <a:path w="42006" h="9026" extrusionOk="0">
                <a:moveTo>
                  <a:pt x="3001" y="1"/>
                </a:moveTo>
                <a:cubicBezTo>
                  <a:pt x="1346" y="1"/>
                  <a:pt x="0" y="1346"/>
                  <a:pt x="0" y="3013"/>
                </a:cubicBezTo>
                <a:cubicBezTo>
                  <a:pt x="0" y="4668"/>
                  <a:pt x="1346" y="6014"/>
                  <a:pt x="3001" y="6014"/>
                </a:cubicBezTo>
                <a:lnTo>
                  <a:pt x="39005" y="6014"/>
                </a:lnTo>
                <a:cubicBezTo>
                  <a:pt x="39827" y="6014"/>
                  <a:pt x="40577" y="6359"/>
                  <a:pt x="41124" y="6907"/>
                </a:cubicBezTo>
                <a:cubicBezTo>
                  <a:pt x="41672" y="7442"/>
                  <a:pt x="42005" y="8192"/>
                  <a:pt x="42005" y="9026"/>
                </a:cubicBezTo>
                <a:lnTo>
                  <a:pt x="42005" y="3013"/>
                </a:lnTo>
                <a:cubicBezTo>
                  <a:pt x="42005" y="2180"/>
                  <a:pt x="41672" y="1430"/>
                  <a:pt x="41124" y="882"/>
                </a:cubicBezTo>
                <a:cubicBezTo>
                  <a:pt x="40577" y="346"/>
                  <a:pt x="39827" y="1"/>
                  <a:pt x="39005" y="1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 dirty="0"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39" name="Google Shape;425;p20">
            <a:extLst>
              <a:ext uri="{FF2B5EF4-FFF2-40B4-BE49-F238E27FC236}">
                <a16:creationId xmlns:a16="http://schemas.microsoft.com/office/drawing/2014/main" id="{3F785452-5625-4E25-900B-78C41F674F90}"/>
              </a:ext>
            </a:extLst>
          </p:cNvPr>
          <p:cNvSpPr txBox="1"/>
          <p:nvPr/>
        </p:nvSpPr>
        <p:spPr>
          <a:xfrm>
            <a:off x="4275808" y="2177145"/>
            <a:ext cx="2545460" cy="446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000" b="1" dirty="0">
                <a:solidFill>
                  <a:srgbClr val="FFFFFF"/>
                </a:solidFill>
                <a:ea typeface="Fira Sans Extra Condensed Medium"/>
                <a:cs typeface="Fira Sans Extra Condensed Medium"/>
                <a:sym typeface="Fira Sans Extra Condensed Medium"/>
              </a:rPr>
              <a:t>Complejidad </a:t>
            </a:r>
            <a:r>
              <a:rPr lang="en" sz="2000" b="1" dirty="0" smtClean="0">
                <a:solidFill>
                  <a:srgbClr val="FFFFFF"/>
                </a:solidFill>
                <a:ea typeface="Fira Sans Extra Condensed Medium"/>
                <a:cs typeface="Fira Sans Extra Condensed Medium"/>
                <a:sym typeface="Fira Sans Extra Condensed Medium"/>
              </a:rPr>
              <a:t>de la estructura </a:t>
            </a:r>
            <a:r>
              <a:rPr lang="en" sz="2000" b="1" dirty="0">
                <a:solidFill>
                  <a:srgbClr val="FFFFFF"/>
                </a:solidFill>
                <a:ea typeface="Fira Sans Extra Condensed Medium"/>
                <a:cs typeface="Fira Sans Extra Condensed Medium"/>
                <a:sym typeface="Fira Sans Extra Condensed Medium"/>
              </a:rPr>
              <a:t>del Estado</a:t>
            </a:r>
            <a:endParaRPr sz="2000" b="1" dirty="0">
              <a:solidFill>
                <a:srgbClr val="FFFFFF"/>
              </a:solidFill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140" name="Google Shape;426;p20">
            <a:extLst>
              <a:ext uri="{FF2B5EF4-FFF2-40B4-BE49-F238E27FC236}">
                <a16:creationId xmlns:a16="http://schemas.microsoft.com/office/drawing/2014/main" id="{40F87222-45BC-47BC-A9F5-EFA01BD40D3F}"/>
              </a:ext>
            </a:extLst>
          </p:cNvPr>
          <p:cNvGrpSpPr/>
          <p:nvPr/>
        </p:nvGrpSpPr>
        <p:grpSpPr>
          <a:xfrm>
            <a:off x="7830846" y="1051131"/>
            <a:ext cx="3094235" cy="930702"/>
            <a:chOff x="866480" y="532909"/>
            <a:chExt cx="1760320" cy="399016"/>
          </a:xfrm>
          <a:solidFill>
            <a:schemeClr val="accent5">
              <a:lumMod val="5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145" name="Google Shape;431;p20">
              <a:extLst>
                <a:ext uri="{FF2B5EF4-FFF2-40B4-BE49-F238E27FC236}">
                  <a16:creationId xmlns:a16="http://schemas.microsoft.com/office/drawing/2014/main" id="{36C188E4-40B1-43BF-A6E6-04B33A877299}"/>
                </a:ext>
              </a:extLst>
            </p:cNvPr>
            <p:cNvSpPr/>
            <p:nvPr/>
          </p:nvSpPr>
          <p:spPr>
            <a:xfrm>
              <a:off x="935214" y="562799"/>
              <a:ext cx="1606414" cy="369126"/>
            </a:xfrm>
            <a:custGeom>
              <a:avLst/>
              <a:gdLst/>
              <a:ahLst/>
              <a:cxnLst/>
              <a:rect l="l" t="t" r="r" b="b"/>
              <a:pathLst>
                <a:path w="42006" h="8669" extrusionOk="0">
                  <a:moveTo>
                    <a:pt x="3001" y="1"/>
                  </a:moveTo>
                  <a:cubicBezTo>
                    <a:pt x="2168" y="1"/>
                    <a:pt x="1417" y="346"/>
                    <a:pt x="882" y="882"/>
                  </a:cubicBezTo>
                  <a:cubicBezTo>
                    <a:pt x="334" y="1429"/>
                    <a:pt x="1" y="2180"/>
                    <a:pt x="1" y="3013"/>
                  </a:cubicBezTo>
                  <a:lnTo>
                    <a:pt x="1" y="8311"/>
                  </a:lnTo>
                  <a:lnTo>
                    <a:pt x="24" y="8668"/>
                  </a:lnTo>
                  <a:cubicBezTo>
                    <a:pt x="108" y="7978"/>
                    <a:pt x="417" y="7371"/>
                    <a:pt x="882" y="6894"/>
                  </a:cubicBezTo>
                  <a:cubicBezTo>
                    <a:pt x="1417" y="6359"/>
                    <a:pt x="2168" y="6013"/>
                    <a:pt x="3001" y="6013"/>
                  </a:cubicBezTo>
                  <a:lnTo>
                    <a:pt x="39006" y="6013"/>
                  </a:lnTo>
                  <a:cubicBezTo>
                    <a:pt x="40660" y="6013"/>
                    <a:pt x="42006" y="4668"/>
                    <a:pt x="42006" y="3013"/>
                  </a:cubicBezTo>
                  <a:cubicBezTo>
                    <a:pt x="42006" y="2894"/>
                    <a:pt x="42006" y="2775"/>
                    <a:pt x="41982" y="2656"/>
                  </a:cubicBezTo>
                  <a:cubicBezTo>
                    <a:pt x="41815" y="1168"/>
                    <a:pt x="40541" y="1"/>
                    <a:pt x="39006" y="1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/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46" name="Google Shape;432;p20">
              <a:extLst>
                <a:ext uri="{FF2B5EF4-FFF2-40B4-BE49-F238E27FC236}">
                  <a16:creationId xmlns:a16="http://schemas.microsoft.com/office/drawing/2014/main" id="{1915FB4E-7515-48F2-8501-AB2FA67919DB}"/>
                </a:ext>
              </a:extLst>
            </p:cNvPr>
            <p:cNvSpPr/>
            <p:nvPr/>
          </p:nvSpPr>
          <p:spPr>
            <a:xfrm>
              <a:off x="935214" y="532909"/>
              <a:ext cx="1606414" cy="383816"/>
            </a:xfrm>
            <a:custGeom>
              <a:avLst/>
              <a:gdLst/>
              <a:ahLst/>
              <a:cxnLst/>
              <a:rect l="l" t="t" r="r" b="b"/>
              <a:pathLst>
                <a:path w="42006" h="9014" extrusionOk="0">
                  <a:moveTo>
                    <a:pt x="3001" y="0"/>
                  </a:moveTo>
                  <a:cubicBezTo>
                    <a:pt x="2168" y="0"/>
                    <a:pt x="1417" y="334"/>
                    <a:pt x="882" y="881"/>
                  </a:cubicBezTo>
                  <a:cubicBezTo>
                    <a:pt x="334" y="1417"/>
                    <a:pt x="1" y="2167"/>
                    <a:pt x="1" y="3001"/>
                  </a:cubicBezTo>
                  <a:lnTo>
                    <a:pt x="1" y="9013"/>
                  </a:lnTo>
                  <a:cubicBezTo>
                    <a:pt x="1" y="8192"/>
                    <a:pt x="334" y="7430"/>
                    <a:pt x="882" y="6894"/>
                  </a:cubicBezTo>
                  <a:cubicBezTo>
                    <a:pt x="1417" y="6346"/>
                    <a:pt x="2168" y="6013"/>
                    <a:pt x="3001" y="6013"/>
                  </a:cubicBezTo>
                  <a:lnTo>
                    <a:pt x="39006" y="6013"/>
                  </a:lnTo>
                  <a:cubicBezTo>
                    <a:pt x="40660" y="6013"/>
                    <a:pt x="42006" y="4667"/>
                    <a:pt x="42006" y="3001"/>
                  </a:cubicBezTo>
                  <a:cubicBezTo>
                    <a:pt x="42006" y="1346"/>
                    <a:pt x="40660" y="0"/>
                    <a:pt x="39006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/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1733"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48" name="Google Shape;434;p20">
              <a:extLst>
                <a:ext uri="{FF2B5EF4-FFF2-40B4-BE49-F238E27FC236}">
                  <a16:creationId xmlns:a16="http://schemas.microsoft.com/office/drawing/2014/main" id="{85EAAC2E-CC8C-4AFE-9170-1E103458AF6D}"/>
                </a:ext>
              </a:extLst>
            </p:cNvPr>
            <p:cNvSpPr txBox="1"/>
            <p:nvPr/>
          </p:nvSpPr>
          <p:spPr>
            <a:xfrm>
              <a:off x="866480" y="543946"/>
              <a:ext cx="1760320" cy="255900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s-MX" sz="2000" b="1" dirty="0">
                  <a:solidFill>
                    <a:srgbClr val="FFFFFF"/>
                  </a:solidFill>
                  <a:ea typeface="Fira Sans Extra Condensed Medium"/>
                  <a:cs typeface="Fira Sans Extra Condensed Medium"/>
                  <a:sym typeface="Fira Sans Extra Condensed Medium"/>
                </a:rPr>
                <a:t>Voluntad política</a:t>
              </a:r>
              <a:endParaRPr sz="2000" b="1" dirty="0">
                <a:solidFill>
                  <a:srgbClr val="FFFFFF"/>
                </a:solidFill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49" name="Google Shape;435;p20">
            <a:extLst>
              <a:ext uri="{FF2B5EF4-FFF2-40B4-BE49-F238E27FC236}">
                <a16:creationId xmlns:a16="http://schemas.microsoft.com/office/drawing/2014/main" id="{2468B377-4E2A-45E7-BEA5-902E8C44AB16}"/>
              </a:ext>
            </a:extLst>
          </p:cNvPr>
          <p:cNvGrpSpPr/>
          <p:nvPr/>
        </p:nvGrpSpPr>
        <p:grpSpPr>
          <a:xfrm>
            <a:off x="7917934" y="3254830"/>
            <a:ext cx="3274666" cy="1178252"/>
            <a:chOff x="935214" y="1769089"/>
            <a:chExt cx="1606414" cy="399017"/>
          </a:xfrm>
          <a:solidFill>
            <a:schemeClr val="accent5">
              <a:lumMod val="5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154" name="Google Shape;440;p20">
              <a:extLst>
                <a:ext uri="{FF2B5EF4-FFF2-40B4-BE49-F238E27FC236}">
                  <a16:creationId xmlns:a16="http://schemas.microsoft.com/office/drawing/2014/main" id="{4A2EAC2A-0F07-42F2-BC9A-3E9EDC5061F2}"/>
                </a:ext>
              </a:extLst>
            </p:cNvPr>
            <p:cNvSpPr/>
            <p:nvPr/>
          </p:nvSpPr>
          <p:spPr>
            <a:xfrm>
              <a:off x="935214" y="1799534"/>
              <a:ext cx="1606414" cy="368572"/>
            </a:xfrm>
            <a:custGeom>
              <a:avLst/>
              <a:gdLst/>
              <a:ahLst/>
              <a:cxnLst/>
              <a:rect l="l" t="t" r="r" b="b"/>
              <a:pathLst>
                <a:path w="42006" h="8656" extrusionOk="0">
                  <a:moveTo>
                    <a:pt x="3001" y="0"/>
                  </a:moveTo>
                  <a:cubicBezTo>
                    <a:pt x="2168" y="0"/>
                    <a:pt x="1417" y="333"/>
                    <a:pt x="882" y="881"/>
                  </a:cubicBezTo>
                  <a:cubicBezTo>
                    <a:pt x="334" y="1429"/>
                    <a:pt x="1" y="2179"/>
                    <a:pt x="1" y="3012"/>
                  </a:cubicBezTo>
                  <a:lnTo>
                    <a:pt x="1" y="8311"/>
                  </a:lnTo>
                  <a:lnTo>
                    <a:pt x="24" y="8656"/>
                  </a:lnTo>
                  <a:cubicBezTo>
                    <a:pt x="108" y="7977"/>
                    <a:pt x="417" y="7358"/>
                    <a:pt x="882" y="6894"/>
                  </a:cubicBezTo>
                  <a:cubicBezTo>
                    <a:pt x="1417" y="6346"/>
                    <a:pt x="2168" y="6013"/>
                    <a:pt x="3001" y="6013"/>
                  </a:cubicBezTo>
                  <a:lnTo>
                    <a:pt x="39006" y="6013"/>
                  </a:lnTo>
                  <a:cubicBezTo>
                    <a:pt x="40660" y="6013"/>
                    <a:pt x="42006" y="4667"/>
                    <a:pt x="42006" y="3012"/>
                  </a:cubicBezTo>
                  <a:cubicBezTo>
                    <a:pt x="42006" y="2881"/>
                    <a:pt x="42006" y="2774"/>
                    <a:pt x="41982" y="2655"/>
                  </a:cubicBezTo>
                  <a:cubicBezTo>
                    <a:pt x="41815" y="1155"/>
                    <a:pt x="40541" y="0"/>
                    <a:pt x="39006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/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55" name="Google Shape;441;p20">
              <a:extLst>
                <a:ext uri="{FF2B5EF4-FFF2-40B4-BE49-F238E27FC236}">
                  <a16:creationId xmlns:a16="http://schemas.microsoft.com/office/drawing/2014/main" id="{8F4D643A-0C13-4499-A7EE-F46886AE95C5}"/>
                </a:ext>
              </a:extLst>
            </p:cNvPr>
            <p:cNvSpPr/>
            <p:nvPr/>
          </p:nvSpPr>
          <p:spPr>
            <a:xfrm>
              <a:off x="935214" y="1769089"/>
              <a:ext cx="1606414" cy="384327"/>
            </a:xfrm>
            <a:custGeom>
              <a:avLst/>
              <a:gdLst/>
              <a:ahLst/>
              <a:cxnLst/>
              <a:rect l="l" t="t" r="r" b="b"/>
              <a:pathLst>
                <a:path w="42006" h="9026" extrusionOk="0">
                  <a:moveTo>
                    <a:pt x="3001" y="1"/>
                  </a:moveTo>
                  <a:cubicBezTo>
                    <a:pt x="2168" y="1"/>
                    <a:pt x="1417" y="334"/>
                    <a:pt x="882" y="882"/>
                  </a:cubicBezTo>
                  <a:cubicBezTo>
                    <a:pt x="334" y="1429"/>
                    <a:pt x="1" y="2179"/>
                    <a:pt x="1" y="3013"/>
                  </a:cubicBezTo>
                  <a:lnTo>
                    <a:pt x="1" y="9026"/>
                  </a:lnTo>
                  <a:cubicBezTo>
                    <a:pt x="1" y="8192"/>
                    <a:pt x="334" y="7442"/>
                    <a:pt x="882" y="6894"/>
                  </a:cubicBezTo>
                  <a:cubicBezTo>
                    <a:pt x="1417" y="6359"/>
                    <a:pt x="2168" y="6013"/>
                    <a:pt x="3001" y="6013"/>
                  </a:cubicBezTo>
                  <a:lnTo>
                    <a:pt x="39006" y="6013"/>
                  </a:lnTo>
                  <a:cubicBezTo>
                    <a:pt x="40660" y="6013"/>
                    <a:pt x="42006" y="4668"/>
                    <a:pt x="42006" y="3013"/>
                  </a:cubicBezTo>
                  <a:cubicBezTo>
                    <a:pt x="42006" y="1346"/>
                    <a:pt x="40660" y="1"/>
                    <a:pt x="39006" y="1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/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57" name="Google Shape;443;p20">
              <a:extLst>
                <a:ext uri="{FF2B5EF4-FFF2-40B4-BE49-F238E27FC236}">
                  <a16:creationId xmlns:a16="http://schemas.microsoft.com/office/drawing/2014/main" id="{B00AD3F9-1C63-46C4-A234-3A07CA747695}"/>
                </a:ext>
              </a:extLst>
            </p:cNvPr>
            <p:cNvSpPr txBox="1"/>
            <p:nvPr/>
          </p:nvSpPr>
          <p:spPr>
            <a:xfrm>
              <a:off x="981563" y="1769313"/>
              <a:ext cx="1560065" cy="268427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s-MX" sz="2000" b="1" dirty="0">
                  <a:solidFill>
                    <a:srgbClr val="FFFFFF"/>
                  </a:solidFill>
                  <a:ea typeface="Fira Sans Extra Condensed Medium"/>
                  <a:cs typeface="Fira Sans Extra Condensed Medium"/>
                  <a:sym typeface="Fira Sans Extra Condensed Medium"/>
                </a:rPr>
                <a:t>Complejidad del </a:t>
              </a:r>
            </a:p>
            <a:p>
              <a:pPr algn="ctr"/>
              <a:r>
                <a:rPr lang="es-MX" sz="2000" b="1" dirty="0">
                  <a:solidFill>
                    <a:srgbClr val="FFFFFF"/>
                  </a:solidFill>
                  <a:ea typeface="Fira Sans Extra Condensed Medium"/>
                  <a:cs typeface="Fira Sans Extra Condensed Medium"/>
                  <a:sym typeface="Fira Sans Extra Condensed Medium"/>
                </a:rPr>
                <a:t>proceso </a:t>
              </a:r>
              <a:r>
                <a:rPr lang="es-MX" sz="2000" b="1" dirty="0" smtClean="0">
                  <a:solidFill>
                    <a:srgbClr val="FFFFFF"/>
                  </a:solidFill>
                  <a:ea typeface="Fira Sans Extra Condensed Medium"/>
                  <a:cs typeface="Fira Sans Extra Condensed Medium"/>
                  <a:sym typeface="Fira Sans Extra Condensed Medium"/>
                </a:rPr>
                <a:t>para el tránsito de las entidades</a:t>
              </a:r>
              <a:endParaRPr sz="2000" b="1" dirty="0">
                <a:solidFill>
                  <a:srgbClr val="FFFFFF"/>
                </a:solidFill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pic>
        <p:nvPicPr>
          <p:cNvPr id="10" name="Imagen 9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28" y="1194462"/>
            <a:ext cx="1093370" cy="1093370"/>
          </a:xfrm>
          <a:prstGeom prst="rect">
            <a:avLst/>
          </a:prstGeom>
        </p:spPr>
      </p:pic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F8978C73-D38C-7687-6680-889950CF835A}"/>
              </a:ext>
            </a:extLst>
          </p:cNvPr>
          <p:cNvCxnSpPr/>
          <p:nvPr/>
        </p:nvCxnSpPr>
        <p:spPr>
          <a:xfrm>
            <a:off x="376128" y="2508501"/>
            <a:ext cx="0" cy="256424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lipse 6">
            <a:extLst>
              <a:ext uri="{FF2B5EF4-FFF2-40B4-BE49-F238E27FC236}">
                <a16:creationId xmlns:a16="http://schemas.microsoft.com/office/drawing/2014/main" id="{4E67986C-7152-FE70-3B7B-FD4D2BAAFBD0}"/>
              </a:ext>
            </a:extLst>
          </p:cNvPr>
          <p:cNvSpPr/>
          <p:nvPr/>
        </p:nvSpPr>
        <p:spPr>
          <a:xfrm>
            <a:off x="7028545" y="4433081"/>
            <a:ext cx="809667" cy="802384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51A7560F-D1F1-0B63-E3E8-83424688CE97}"/>
              </a:ext>
            </a:extLst>
          </p:cNvPr>
          <p:cNvSpPr/>
          <p:nvPr/>
        </p:nvSpPr>
        <p:spPr>
          <a:xfrm>
            <a:off x="7039815" y="1622536"/>
            <a:ext cx="809667" cy="802384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433" y="4473845"/>
            <a:ext cx="706019" cy="70601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2" name="Elipse 11">
            <a:extLst>
              <a:ext uri="{FF2B5EF4-FFF2-40B4-BE49-F238E27FC236}">
                <a16:creationId xmlns:a16="http://schemas.microsoft.com/office/drawing/2014/main" id="{BD94F1CB-DAC2-5A3A-4F8A-966F07D0D5E3}"/>
              </a:ext>
            </a:extLst>
          </p:cNvPr>
          <p:cNvSpPr/>
          <p:nvPr/>
        </p:nvSpPr>
        <p:spPr>
          <a:xfrm>
            <a:off x="7010294" y="3017671"/>
            <a:ext cx="809667" cy="802384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B14469E8-8A42-8ECB-9D72-87458DB1FD24}"/>
              </a:ext>
            </a:extLst>
          </p:cNvPr>
          <p:cNvSpPr/>
          <p:nvPr/>
        </p:nvSpPr>
        <p:spPr>
          <a:xfrm>
            <a:off x="7028544" y="5732631"/>
            <a:ext cx="809667" cy="802384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319" y="5818507"/>
            <a:ext cx="630631" cy="63063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577" y="3124335"/>
            <a:ext cx="615921" cy="61592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704" y="1673201"/>
            <a:ext cx="653748" cy="653748"/>
          </a:xfrm>
          <a:prstGeom prst="rect">
            <a:avLst/>
          </a:prstGeom>
        </p:spPr>
      </p:pic>
      <p:sp>
        <p:nvSpPr>
          <p:cNvPr id="28" name="Rectángulo redondeado 27"/>
          <p:cNvSpPr/>
          <p:nvPr/>
        </p:nvSpPr>
        <p:spPr>
          <a:xfrm>
            <a:off x="491852" y="5360829"/>
            <a:ext cx="3177735" cy="9153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 smtClean="0"/>
              <a:t>Al 2023, 19 entidades cuentan con CPE</a:t>
            </a:r>
            <a:endParaRPr lang="es-PE" sz="2400" dirty="0"/>
          </a:p>
        </p:txBody>
      </p:sp>
    </p:spTree>
    <p:extLst>
      <p:ext uri="{BB962C8B-B14F-4D97-AF65-F5344CB8AC3E}">
        <p14:creationId xmlns:p14="http://schemas.microsoft.com/office/powerpoint/2010/main" val="251431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0C4C1A-339A-81CA-305F-1CD8A8C57B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4">
            <a:extLst>
              <a:ext uri="{FF2B5EF4-FFF2-40B4-BE49-F238E27FC236}">
                <a16:creationId xmlns:a16="http://schemas.microsoft.com/office/drawing/2014/main" id="{84811A21-547E-2F71-815C-75C5A79184B2}"/>
              </a:ext>
            </a:extLst>
          </p:cNvPr>
          <p:cNvSpPr txBox="1">
            <a:spLocks/>
          </p:cNvSpPr>
          <p:nvPr/>
        </p:nvSpPr>
        <p:spPr>
          <a:xfrm>
            <a:off x="418104" y="3640577"/>
            <a:ext cx="8421096" cy="17227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-MX" sz="3600" dirty="0">
                <a:solidFill>
                  <a:schemeClr val="tx1"/>
                </a:solidFill>
              </a:rPr>
              <a:t>Aspectos relevantes </a:t>
            </a:r>
            <a:r>
              <a:rPr lang="es-MX" sz="3600" b="0" dirty="0">
                <a:solidFill>
                  <a:schemeClr val="tx1"/>
                </a:solidFill>
              </a:rPr>
              <a:t>del proceso de </a:t>
            </a:r>
            <a:r>
              <a:rPr lang="es-MX" sz="3600" dirty="0">
                <a:solidFill>
                  <a:schemeClr val="tx1"/>
                </a:solidFill>
              </a:rPr>
              <a:t>tránsito </a:t>
            </a:r>
            <a:r>
              <a:rPr lang="es-ES_tradnl" sz="3600" b="0" dirty="0">
                <a:solidFill>
                  <a:schemeClr val="tx1"/>
                </a:solidFill>
              </a:rPr>
              <a:t>al régimen del </a:t>
            </a:r>
            <a:r>
              <a:rPr lang="es-ES_tradnl" sz="3600" dirty="0">
                <a:solidFill>
                  <a:schemeClr val="tx1"/>
                </a:solidFill>
              </a:rPr>
              <a:t>Servicio Civil</a:t>
            </a:r>
          </a:p>
        </p:txBody>
      </p:sp>
    </p:spTree>
    <p:extLst>
      <p:ext uri="{BB962C8B-B14F-4D97-AF65-F5344CB8AC3E}">
        <p14:creationId xmlns:p14="http://schemas.microsoft.com/office/powerpoint/2010/main" val="127845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2DE089CD-A9CE-8CB7-3949-76801860C883}"/>
              </a:ext>
            </a:extLst>
          </p:cNvPr>
          <p:cNvSpPr/>
          <p:nvPr/>
        </p:nvSpPr>
        <p:spPr>
          <a:xfrm>
            <a:off x="1906342" y="1027311"/>
            <a:ext cx="8871857" cy="47134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276117" y="4247049"/>
            <a:ext cx="3857519" cy="619703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r>
              <a:rPr lang="es-MX" sz="1600" b="1" dirty="0">
                <a:solidFill>
                  <a:srgbClr val="C00000"/>
                </a:solidFill>
              </a:rPr>
              <a:t>Desorden en las denominaciones </a:t>
            </a:r>
            <a:r>
              <a:rPr lang="es-MX" sz="1600" dirty="0">
                <a:solidFill>
                  <a:schemeClr val="tx1"/>
                </a:solidFill>
              </a:rPr>
              <a:t>y estructuras de puestos.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0109E3A3-A391-41EE-B8BE-55E4AAC2CC89}"/>
              </a:ext>
            </a:extLst>
          </p:cNvPr>
          <p:cNvSpPr txBox="1">
            <a:spLocks/>
          </p:cNvSpPr>
          <p:nvPr/>
        </p:nvSpPr>
        <p:spPr>
          <a:xfrm>
            <a:off x="0" y="955411"/>
            <a:ext cx="12192000" cy="6398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11643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s-ES" sz="2800" b="0" dirty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Una nueva estructura de RR. HH.</a:t>
            </a:r>
            <a:endParaRPr lang="es-PE" sz="2800" b="0" dirty="0">
              <a:solidFill>
                <a:schemeClr val="bg1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807121" y="1837576"/>
            <a:ext cx="4719161" cy="6460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200" b="1" dirty="0">
                <a:solidFill>
                  <a:schemeClr val="tx1"/>
                </a:solidFill>
              </a:rPr>
              <a:t>Situación actual</a:t>
            </a:r>
            <a:endParaRPr lang="es-PE" sz="2200" b="1" dirty="0">
              <a:solidFill>
                <a:schemeClr val="tx1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6472901" y="1837576"/>
            <a:ext cx="4719161" cy="6460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100" b="1" dirty="0">
                <a:solidFill>
                  <a:schemeClr val="tx1"/>
                </a:solidFill>
              </a:rPr>
              <a:t>Régimen del Servicio Civil</a:t>
            </a:r>
            <a:endParaRPr lang="es-PE" sz="2100" b="1" dirty="0">
              <a:solidFill>
                <a:schemeClr val="tx1"/>
              </a:solidFill>
            </a:endParaRPr>
          </a:p>
        </p:txBody>
      </p:sp>
      <p:sp>
        <p:nvSpPr>
          <p:cNvPr id="11" name="Triángulo isósceles 10"/>
          <p:cNvSpPr/>
          <p:nvPr/>
        </p:nvSpPr>
        <p:spPr>
          <a:xfrm rot="5400000">
            <a:off x="5054364" y="4035814"/>
            <a:ext cx="1600200" cy="587179"/>
          </a:xfrm>
          <a:prstGeom prst="triangle">
            <a:avLst/>
          </a:prstGeom>
          <a:solidFill>
            <a:schemeClr val="bg2">
              <a:lumMod val="75000"/>
            </a:schemeClr>
          </a:solidFill>
          <a:ln w="1905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21" y="5233923"/>
            <a:ext cx="843671" cy="843671"/>
          </a:xfrm>
          <a:prstGeom prst="rect">
            <a:avLst/>
          </a:prstGeom>
        </p:spPr>
      </p:pic>
      <p:sp>
        <p:nvSpPr>
          <p:cNvPr id="15" name="Marcador de contenido 3"/>
          <p:cNvSpPr>
            <a:spLocks noGrp="1"/>
          </p:cNvSpPr>
          <p:nvPr>
            <p:ph sz="half" idx="2"/>
          </p:nvPr>
        </p:nvSpPr>
        <p:spPr>
          <a:xfrm>
            <a:off x="1276117" y="5439269"/>
            <a:ext cx="3857519" cy="540159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r>
              <a:rPr lang="es-MX" sz="1600" b="1" dirty="0">
                <a:solidFill>
                  <a:srgbClr val="C00000"/>
                </a:solidFill>
              </a:rPr>
              <a:t>Incertidumbre</a:t>
            </a:r>
            <a:r>
              <a:rPr lang="es-MX" sz="1600" dirty="0">
                <a:solidFill>
                  <a:srgbClr val="C00000"/>
                </a:solidFill>
              </a:rPr>
              <a:t> </a:t>
            </a:r>
            <a:r>
              <a:rPr lang="es-MX" sz="1600" dirty="0">
                <a:solidFill>
                  <a:schemeClr val="tx1"/>
                </a:solidFill>
              </a:rPr>
              <a:t>en los mecanismos de progresión.</a:t>
            </a: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45" y="4107185"/>
            <a:ext cx="726225" cy="726225"/>
          </a:xfrm>
          <a:prstGeom prst="rect">
            <a:avLst/>
          </a:prstGeom>
        </p:spPr>
      </p:pic>
      <p:sp>
        <p:nvSpPr>
          <p:cNvPr id="20" name="Marcador de contenido 3"/>
          <p:cNvSpPr>
            <a:spLocks noGrp="1"/>
          </p:cNvSpPr>
          <p:nvPr>
            <p:ph sz="half" idx="2"/>
          </p:nvPr>
        </p:nvSpPr>
        <p:spPr>
          <a:xfrm>
            <a:off x="1276117" y="2989144"/>
            <a:ext cx="3959912" cy="540159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r>
              <a:rPr lang="es-MX" sz="1600" dirty="0">
                <a:solidFill>
                  <a:schemeClr val="tx1"/>
                </a:solidFill>
              </a:rPr>
              <a:t>Diseño de RR. HH. </a:t>
            </a:r>
            <a:r>
              <a:rPr lang="es-MX" sz="1600" b="1" dirty="0">
                <a:solidFill>
                  <a:srgbClr val="C00000"/>
                </a:solidFill>
              </a:rPr>
              <a:t>no responde a la estructura </a:t>
            </a:r>
            <a:r>
              <a:rPr lang="es-MX" sz="1600" dirty="0">
                <a:solidFill>
                  <a:schemeClr val="tx1"/>
                </a:solidFill>
              </a:rPr>
              <a:t>y necesidades organizacionales de la entidad. 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08" y="2960332"/>
            <a:ext cx="750559" cy="750559"/>
          </a:xfrm>
          <a:prstGeom prst="rect">
            <a:avLst/>
          </a:prstGeom>
        </p:spPr>
      </p:pic>
      <p:sp>
        <p:nvSpPr>
          <p:cNvPr id="22" name="Marcador de contenido 3"/>
          <p:cNvSpPr>
            <a:spLocks noGrp="1"/>
          </p:cNvSpPr>
          <p:nvPr>
            <p:ph sz="half" idx="2"/>
          </p:nvPr>
        </p:nvSpPr>
        <p:spPr>
          <a:xfrm>
            <a:off x="6984564" y="2967372"/>
            <a:ext cx="4077394" cy="540159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r>
              <a:rPr lang="es-MX" sz="1600" dirty="0">
                <a:solidFill>
                  <a:schemeClr val="tx1"/>
                </a:solidFill>
              </a:rPr>
              <a:t>Nueva estructura de RR. HH. basado en los </a:t>
            </a:r>
            <a:r>
              <a:rPr lang="es-MX" sz="1600" b="1" dirty="0">
                <a:solidFill>
                  <a:srgbClr val="002060"/>
                </a:solidFill>
                <a:latin typeface="Open Sans" panose="020B0606030504020204"/>
                <a:ea typeface="+mn-ea"/>
                <a:cs typeface="+mn-cs"/>
              </a:rPr>
              <a:t>objetivos y prioridades institucionales.  </a:t>
            </a:r>
          </a:p>
        </p:txBody>
      </p:sp>
      <p:sp>
        <p:nvSpPr>
          <p:cNvPr id="23" name="Rectángulo 22"/>
          <p:cNvSpPr/>
          <p:nvPr/>
        </p:nvSpPr>
        <p:spPr>
          <a:xfrm>
            <a:off x="7020289" y="5254956"/>
            <a:ext cx="4283458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90000"/>
              </a:lnSpc>
              <a:spcBef>
                <a:spcPts val="500"/>
              </a:spcBef>
            </a:pPr>
            <a:r>
              <a:rPr lang="es-MX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Fortalecimiento de la </a:t>
            </a:r>
            <a:r>
              <a:rPr lang="es-MX" sz="1600" b="1" dirty="0">
                <a:solidFill>
                  <a:srgbClr val="002060"/>
                </a:solidFill>
                <a:latin typeface="Open Sans" panose="020B0606030504020204"/>
              </a:rPr>
              <a:t>carrera pública </a:t>
            </a:r>
            <a:r>
              <a:rPr lang="es-MX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 oportunidad de progresión y ascenso de los servidores.  </a:t>
            </a:r>
          </a:p>
        </p:txBody>
      </p:sp>
      <p:sp>
        <p:nvSpPr>
          <p:cNvPr id="24" name="Marcador de contenido 3"/>
          <p:cNvSpPr>
            <a:spLocks noGrp="1"/>
          </p:cNvSpPr>
          <p:nvPr>
            <p:ph sz="half" idx="2"/>
          </p:nvPr>
        </p:nvSpPr>
        <p:spPr>
          <a:xfrm>
            <a:off x="6984564" y="4231552"/>
            <a:ext cx="4283458" cy="540159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r>
              <a:rPr lang="es-MX" sz="1600" b="1" dirty="0">
                <a:solidFill>
                  <a:schemeClr val="accent1">
                    <a:lumMod val="50000"/>
                  </a:schemeClr>
                </a:solidFill>
              </a:rPr>
              <a:t>Reglas claras</a:t>
            </a:r>
            <a:r>
              <a:rPr lang="es-MX" sz="1600" dirty="0">
                <a:solidFill>
                  <a:schemeClr val="tx1"/>
                </a:solidFill>
              </a:rPr>
              <a:t> para la estructura de puestos y denominaciones, alineadas a la </a:t>
            </a:r>
            <a:r>
              <a:rPr lang="es-MX" sz="1600" b="1" dirty="0">
                <a:solidFill>
                  <a:srgbClr val="002060"/>
                </a:solidFill>
                <a:latin typeface="Open Sans" panose="020B0606030504020204"/>
                <a:ea typeface="+mn-ea"/>
                <a:cs typeface="+mn-cs"/>
              </a:rPr>
              <a:t>misión </a:t>
            </a:r>
            <a:r>
              <a:rPr lang="es-MX" sz="1600" dirty="0">
                <a:solidFill>
                  <a:schemeClr val="tx1"/>
                </a:solidFill>
              </a:rPr>
              <a:t>de la entidad.</a:t>
            </a:r>
          </a:p>
        </p:txBody>
      </p:sp>
      <p:pic>
        <p:nvPicPr>
          <p:cNvPr id="25" name="Google Shape;405;g1dcb8542a83_0_18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72901" y="2898203"/>
            <a:ext cx="716381" cy="820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9A7F5318-BE33-5FED-8045-9EA6D3BF91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2901" y="4132925"/>
            <a:ext cx="758588" cy="758588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31729F8F-68E2-C512-32CA-F953E492652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2194"/>
          <a:stretch/>
        </p:blipFill>
        <p:spPr>
          <a:xfrm>
            <a:off x="6198893" y="5202482"/>
            <a:ext cx="1089165" cy="83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43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7FB2CC0F-AEA8-87FB-565A-FB0767E1644F}"/>
              </a:ext>
            </a:extLst>
          </p:cNvPr>
          <p:cNvSpPr/>
          <p:nvPr/>
        </p:nvSpPr>
        <p:spPr>
          <a:xfrm>
            <a:off x="1906342" y="1027311"/>
            <a:ext cx="8871857" cy="47134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0109E3A3-A391-41EE-B8BE-55E4AAC2CC89}"/>
              </a:ext>
            </a:extLst>
          </p:cNvPr>
          <p:cNvSpPr txBox="1">
            <a:spLocks/>
          </p:cNvSpPr>
          <p:nvPr/>
        </p:nvSpPr>
        <p:spPr>
          <a:xfrm>
            <a:off x="0" y="946426"/>
            <a:ext cx="12192000" cy="6398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11643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s-ES" sz="2800" b="0" dirty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Un nuevo enfoque en las compensaciones</a:t>
            </a:r>
            <a:endParaRPr lang="es-PE" sz="2800" b="0" dirty="0">
              <a:solidFill>
                <a:schemeClr val="bg1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804556" y="1766383"/>
            <a:ext cx="4412974" cy="6460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200" b="1" dirty="0">
                <a:solidFill>
                  <a:schemeClr val="tx1"/>
                </a:solidFill>
              </a:rPr>
              <a:t>Situación actual</a:t>
            </a:r>
            <a:endParaRPr lang="es-PE" sz="2200" b="1" dirty="0">
              <a:solidFill>
                <a:schemeClr val="tx1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6237042" y="1766383"/>
            <a:ext cx="5071529" cy="6460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100" b="1" dirty="0">
                <a:solidFill>
                  <a:schemeClr val="tx1"/>
                </a:solidFill>
              </a:rPr>
              <a:t>Régimen del Servicio Civil</a:t>
            </a:r>
            <a:endParaRPr lang="es-PE" sz="2100" b="1" dirty="0">
              <a:solidFill>
                <a:schemeClr val="tx1"/>
              </a:solidFill>
            </a:endParaRPr>
          </a:p>
        </p:txBody>
      </p:sp>
      <p:sp>
        <p:nvSpPr>
          <p:cNvPr id="11" name="Triángulo isósceles 10"/>
          <p:cNvSpPr/>
          <p:nvPr/>
        </p:nvSpPr>
        <p:spPr>
          <a:xfrm rot="5400000">
            <a:off x="5130481" y="4009885"/>
            <a:ext cx="1384997" cy="546040"/>
          </a:xfrm>
          <a:prstGeom prst="triangle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8" name="Marcador de contenido 3"/>
          <p:cNvSpPr>
            <a:spLocks noGrp="1"/>
          </p:cNvSpPr>
          <p:nvPr>
            <p:ph sz="half" idx="2"/>
          </p:nvPr>
        </p:nvSpPr>
        <p:spPr>
          <a:xfrm>
            <a:off x="1226390" y="2981539"/>
            <a:ext cx="3991139" cy="842070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r>
              <a:rPr lang="es-MX" sz="1600" b="1" dirty="0">
                <a:solidFill>
                  <a:srgbClr val="C00000"/>
                </a:solidFill>
              </a:rPr>
              <a:t>Desigualdad en remuneraciones </a:t>
            </a:r>
            <a:r>
              <a:rPr lang="es-MX" sz="1600" dirty="0">
                <a:solidFill>
                  <a:schemeClr val="tx1"/>
                </a:solidFill>
              </a:rPr>
              <a:t>sujeto a la discrecionalidad de la entidad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26" y="2871530"/>
            <a:ext cx="857482" cy="857482"/>
          </a:xfrm>
          <a:prstGeom prst="rect">
            <a:avLst/>
          </a:prstGeom>
        </p:spPr>
      </p:pic>
      <p:sp>
        <p:nvSpPr>
          <p:cNvPr id="20" name="Marcador de contenido 3"/>
          <p:cNvSpPr>
            <a:spLocks noGrp="1"/>
          </p:cNvSpPr>
          <p:nvPr>
            <p:ph sz="half" idx="2"/>
          </p:nvPr>
        </p:nvSpPr>
        <p:spPr>
          <a:xfrm>
            <a:off x="1226391" y="4163159"/>
            <a:ext cx="3638852" cy="540159"/>
          </a:xfrm>
        </p:spPr>
        <p:txBody>
          <a:bodyPr>
            <a:noAutofit/>
          </a:bodyPr>
          <a:lstStyle/>
          <a:p>
            <a:pPr marL="457200" lvl="1" indent="0" algn="just">
              <a:buNone/>
            </a:pPr>
            <a:r>
              <a:rPr lang="es-MX" sz="1600" b="1" dirty="0">
                <a:solidFill>
                  <a:srgbClr val="C00000"/>
                </a:solidFill>
              </a:rPr>
              <a:t>Precarización del empleo </a:t>
            </a:r>
            <a:r>
              <a:rPr lang="es-MX" sz="1600" dirty="0">
                <a:solidFill>
                  <a:schemeClr val="tx1"/>
                </a:solidFill>
              </a:rPr>
              <a:t>y ausencia de beneficios sociales completos</a:t>
            </a: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512" y="5583962"/>
            <a:ext cx="705505" cy="705505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56" y="4109491"/>
            <a:ext cx="748152" cy="748152"/>
          </a:xfrm>
          <a:prstGeom prst="rect">
            <a:avLst/>
          </a:prstGeom>
        </p:spPr>
      </p:pic>
      <p:sp>
        <p:nvSpPr>
          <p:cNvPr id="23" name="Rectángulo 22"/>
          <p:cNvSpPr/>
          <p:nvPr/>
        </p:nvSpPr>
        <p:spPr>
          <a:xfrm>
            <a:off x="1725381" y="5434762"/>
            <a:ext cx="32221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6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Brechas salariales </a:t>
            </a:r>
            <a:r>
              <a:rPr lang="es-PE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entre los diferentes regímenes laborales y entre entidades </a:t>
            </a: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06" y="5336551"/>
            <a:ext cx="755664" cy="755664"/>
          </a:xfrm>
          <a:prstGeom prst="rect">
            <a:avLst/>
          </a:prstGeom>
        </p:spPr>
      </p:pic>
      <p:sp>
        <p:nvSpPr>
          <p:cNvPr id="27" name="CuadroTexto 26"/>
          <p:cNvSpPr txBox="1"/>
          <p:nvPr/>
        </p:nvSpPr>
        <p:spPr>
          <a:xfrm>
            <a:off x="7147283" y="5336551"/>
            <a:ext cx="4105505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latin typeface="Open Sans" panose="020B0606030504020204"/>
              </a:rPr>
              <a:t>Beneficios sociales como </a:t>
            </a:r>
            <a:r>
              <a:rPr lang="es-MX" b="1" dirty="0">
                <a:solidFill>
                  <a:srgbClr val="002060"/>
                </a:solidFill>
                <a:latin typeface="Open Sans" panose="020B0606030504020204"/>
              </a:rPr>
              <a:t>gratificaciones</a:t>
            </a:r>
            <a:r>
              <a:rPr lang="es-MX" dirty="0">
                <a:latin typeface="Open Sans" panose="020B0606030504020204"/>
              </a:rPr>
              <a:t>, </a:t>
            </a:r>
            <a:r>
              <a:rPr lang="es-MX" b="1" dirty="0">
                <a:solidFill>
                  <a:srgbClr val="002060"/>
                </a:solidFill>
                <a:latin typeface="Open Sans" panose="020B0606030504020204"/>
              </a:rPr>
              <a:t>Compensación por Tiempo de Servicio </a:t>
            </a:r>
            <a:r>
              <a:rPr lang="es-MX" b="1" dirty="0">
                <a:solidFill>
                  <a:schemeClr val="accent1">
                    <a:lumMod val="50000"/>
                  </a:schemeClr>
                </a:solidFill>
                <a:latin typeface="Open Sans" panose="020B0606030504020204"/>
              </a:rPr>
              <a:t>(CTS) y 100% pensionable.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s-PE" dirty="0">
              <a:solidFill>
                <a:srgbClr val="C00000"/>
              </a:solidFill>
              <a:latin typeface="Open Sans" panose="020B0606030504020204"/>
            </a:endParaRPr>
          </a:p>
        </p:txBody>
      </p:sp>
      <p:sp>
        <p:nvSpPr>
          <p:cNvPr id="29" name="Rectángulo 28"/>
          <p:cNvSpPr/>
          <p:nvPr/>
        </p:nvSpPr>
        <p:spPr>
          <a:xfrm>
            <a:off x="6421835" y="2633264"/>
            <a:ext cx="48309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sz="1600" dirty="0">
                <a:solidFill>
                  <a:prstClr val="black"/>
                </a:solidFill>
                <a:latin typeface="Open Sans" panose="020B0606030504020204"/>
              </a:rPr>
              <a:t>Cálculo de </a:t>
            </a:r>
            <a:r>
              <a:rPr lang="es-MX" sz="1600" b="1" dirty="0">
                <a:solidFill>
                  <a:srgbClr val="002060"/>
                </a:solidFill>
                <a:latin typeface="Open Sans" panose="020B0606030504020204"/>
              </a:rPr>
              <a:t>remuneración con reglas claras y preestablecidas</a:t>
            </a:r>
            <a:r>
              <a:rPr lang="es-MX" sz="1600" dirty="0">
                <a:solidFill>
                  <a:prstClr val="black"/>
                </a:solidFill>
                <a:latin typeface="Open Sans" panose="020B0606030504020204"/>
              </a:rPr>
              <a:t> (metodología del MEF):</a:t>
            </a:r>
          </a:p>
        </p:txBody>
      </p:sp>
      <p:sp>
        <p:nvSpPr>
          <p:cNvPr id="30" name="Rectángulo 29"/>
          <p:cNvSpPr/>
          <p:nvPr/>
        </p:nvSpPr>
        <p:spPr>
          <a:xfrm>
            <a:off x="6379317" y="3416243"/>
            <a:ext cx="496635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8181" lvl="1" indent="-285750" algn="just">
              <a:buFont typeface="Wingdings" panose="05000000000000000000" pitchFamily="2" charset="2"/>
              <a:buChar char="q"/>
            </a:pPr>
            <a:r>
              <a:rPr lang="es-PE" sz="1500" dirty="0">
                <a:latin typeface="Open Sans" panose="020B0606030504020204"/>
              </a:rPr>
              <a:t>Tipo de entidad: Ministerios, organismos, otros. </a:t>
            </a:r>
          </a:p>
          <a:p>
            <a:pPr marL="438181" lvl="1" indent="-285750" algn="just">
              <a:buFont typeface="Wingdings" panose="05000000000000000000" pitchFamily="2" charset="2"/>
              <a:buChar char="q"/>
            </a:pPr>
            <a:r>
              <a:rPr lang="es-PE" sz="1500" dirty="0">
                <a:latin typeface="Open Sans" panose="020B0606030504020204"/>
              </a:rPr>
              <a:t>Grupo de servidores civiles: directivos, servidores de carrera, de actividades complementarias.</a:t>
            </a:r>
          </a:p>
          <a:p>
            <a:pPr marL="438181" lvl="1" indent="-285750" algn="just">
              <a:buFont typeface="Wingdings" panose="05000000000000000000" pitchFamily="2" charset="2"/>
              <a:buChar char="q"/>
            </a:pPr>
            <a:r>
              <a:rPr lang="es-PE" sz="1500" dirty="0">
                <a:latin typeface="Open Sans" panose="020B0606030504020204"/>
              </a:rPr>
              <a:t>Nivel o categoría de servidor: Coordinador, especialista, otros.</a:t>
            </a:r>
          </a:p>
          <a:p>
            <a:pPr marL="438181" lvl="1" indent="-285750" algn="just">
              <a:buFont typeface="Wingdings" panose="05000000000000000000" pitchFamily="2" charset="2"/>
              <a:buChar char="q"/>
            </a:pPr>
            <a:r>
              <a:rPr lang="es-PE" sz="1500" dirty="0">
                <a:latin typeface="Open Sans" panose="020B0606030504020204"/>
              </a:rPr>
              <a:t>En relación a sus funciones y complejidad.</a:t>
            </a:r>
          </a:p>
          <a:p>
            <a:endParaRPr lang="es-PE" sz="1500" dirty="0">
              <a:latin typeface="Open Sans" panose="020B0606030504020204"/>
            </a:endParaRPr>
          </a:p>
        </p:txBody>
      </p:sp>
    </p:spTree>
    <p:extLst>
      <p:ext uri="{BB962C8B-B14F-4D97-AF65-F5344CB8AC3E}">
        <p14:creationId xmlns:p14="http://schemas.microsoft.com/office/powerpoint/2010/main" val="142849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20316</TotalTime>
  <Words>1423</Words>
  <Application>Microsoft Office PowerPoint</Application>
  <PresentationFormat>Panorámica</PresentationFormat>
  <Paragraphs>192</Paragraphs>
  <Slides>19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30" baseType="lpstr">
      <vt:lpstr>Abadi</vt:lpstr>
      <vt:lpstr>Arial</vt:lpstr>
      <vt:lpstr>Calibri</vt:lpstr>
      <vt:lpstr>Calibri Light</vt:lpstr>
      <vt:lpstr>Century Gothic</vt:lpstr>
      <vt:lpstr>Fira Sans Extra Condensed</vt:lpstr>
      <vt:lpstr>Fira Sans Extra Condensed Medium</vt:lpstr>
      <vt:lpstr>Noto Sans Symbols</vt:lpstr>
      <vt:lpstr>Open Sans</vt:lpstr>
      <vt:lpstr>Wingdings</vt:lpstr>
      <vt:lpstr>Tema de Office</vt:lpstr>
      <vt:lpstr>El tránsito al régimen  del Servicio Civil  </vt:lpstr>
      <vt:lpstr>La reforma del Servicio Civil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ALUMNO - JENNIFER ESPINOZA DE LA O</dc:creator>
  <cp:lastModifiedBy>Cristian Collins León Vilela</cp:lastModifiedBy>
  <cp:revision>551</cp:revision>
  <dcterms:created xsi:type="dcterms:W3CDTF">2022-10-12T22:34:49Z</dcterms:created>
  <dcterms:modified xsi:type="dcterms:W3CDTF">2024-05-24T00:09:03Z</dcterms:modified>
</cp:coreProperties>
</file>